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61" r:id="rId2"/>
    <p:sldId id="260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95" r:id="rId11"/>
    <p:sldId id="288" r:id="rId12"/>
    <p:sldId id="289" r:id="rId13"/>
    <p:sldId id="290" r:id="rId14"/>
    <p:sldId id="291" r:id="rId15"/>
    <p:sldId id="300" r:id="rId16"/>
    <p:sldId id="293" r:id="rId17"/>
    <p:sldId id="294" r:id="rId18"/>
    <p:sldId id="267" r:id="rId19"/>
    <p:sldId id="299" r:id="rId20"/>
    <p:sldId id="296" r:id="rId21"/>
    <p:sldId id="297" r:id="rId22"/>
    <p:sldId id="29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32" y="702"/>
      </p:cViewPr>
      <p:guideLst>
        <p:guide orient="horz" pos="162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1632C-A241-4886-95E3-1C0E3D6CE458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756E8-C5E4-4156-92FF-7CE505AA1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8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8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20/01/16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\Q20\MD_287_projSpectra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\Q20\meas_projectedSpectra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MD_181001_analysis_optional\data_analysis\Q20\sim_projectedSpectra.png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\Q20\slopes_measVsSi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\Q20\sim_projectedSpectra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MD_181001_analysis_optional\data_analysis\Q20\sim2_projectedSpectra.png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\Q20\slope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file:///C:\Users\schwarz\cernbox\BLonD_files\Simulations\debunching\MD_287_measuredPhaseSpace.png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_v2\Q20\MD_287_simProfilesFFT_preLS2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MD_181001_analysis_optional\data_analysis_v2\Q20\MD_287_measProfilesFFT.png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_v2\Q20\MD_287_projSpectra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git\SPSimpedanceModel\915HOMcomparisons_exact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indico.cern.ch/event/864658/contributions/3642745/attachments/1949224/3234970/Effect_of_915_MHz_HOM_on_fixed_target_beam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_exact\thresholds_damped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_exact\flatTopThresholds_1x72b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H:\user\s\schwarz\public\forIvan\flatBottomInstability\data_analysis\1x12b\present2018_SPS_new800Model\simFilThreshold10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H:\user\s\schwarz\public\forIvan\flatBottomInstability\data_analysis\1x12b\threshold_meas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H:\user\s\schwarz\public\forIvan\flatBottomInstability\data_analysis\1x12b\futurePostLS2_SPS_new800Model\simFilThreshold10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H:\user\s\schwarz\public\forIvan\flatBottomInstability\data_analysis\1x12b\present2018_SPS_new800Model\simFilThreshold10s.p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indico.cern.ch/event/766869/contributions/3183988/attachments/1739458/2817244/20181023_long_bunches.pdf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journals.aps.org/prl/abstract/10.1103/PhysRevLett.78.3109" TargetMode="External"/><Relationship Id="rId5" Type="http://schemas.openxmlformats.org/officeDocument/2006/relationships/image" Target="file:///C:\Users\schwarz\cernbox\BLonD_files\Simulations\debunching\MD_287_profiles.png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file:///C:\Users\schwarz\cernbox\BLonD_files\Measurements\MD_181001_analysis_optional\data_analysis\Q20\meas_projectedSpectra.png" TargetMode="External"/><Relationship Id="rId7" Type="http://schemas.openxmlformats.org/officeDocument/2006/relationships/image" Target="file:///C:\Users\schwarz\cernbox\BLonD_files\Measurements\MD_181001_analysis_optional\data_analysis_v2\Q20\MD_287_measProfilesFF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file:///C:\Users\schwarz\cernbox\BLonD_files\Simulations\debunching\MD_287_profiles.pn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file:///C:\Users\schwarz\cernbox\BLonD_files\Simulations\debunching\MD_287_projSpectra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file:///C:\Users\schwarz\cernbox\BLonD_files\Measurements\MD_181001_analysis_optional\data_analysis\Q20\example_amplitude1400.pn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hyperlink" Target="https://journals.aps.org/prab/pdf/10.1103/PhysRevAccelBeams.21.034401" TargetMode="External"/><Relationship Id="rId5" Type="http://schemas.openxmlformats.org/officeDocument/2006/relationships/image" Target="file:///C:\Users\schwarz\cernbox\BLonD_files\Simulations\debunching\MD_287_projSpectra2.png" TargetMode="External"/><Relationship Id="rId10" Type="http://schemas.openxmlformats.org/officeDocument/2006/relationships/image" Target="file:///C:\Users\schwarz\cernbox\BLonD_files\Measurements\MD_181001_analysis_optional\data_analysis\Q20\measrued_slopes.png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debunching\MD_287_binomFit_measuredPhaseSpace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debunching\MD_287_simulatedPhaseSpace.png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01_analysis_optional\data_analysis_v2\Q20\MD_287_simProfilesFFT_preLS2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MD_181001_analysis_optional\data_analysis_v2\Q20\MD_287_measProfilesFFT.png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Measurements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16/01/2020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S. Albright, C. </a:t>
            </a:r>
            <a:r>
              <a:rPr lang="en-US" dirty="0" err="1" smtClean="0"/>
              <a:t>Grindheim</a:t>
            </a:r>
            <a:r>
              <a:rPr lang="en-US" dirty="0" smtClean="0"/>
              <a:t>, A. Lasheen, G. </a:t>
            </a:r>
            <a:r>
              <a:rPr lang="en-US" dirty="0" err="1" smtClean="0"/>
              <a:t>Papotti</a:t>
            </a:r>
            <a:r>
              <a:rPr lang="en-US" dirty="0"/>
              <a:t>, J. </a:t>
            </a:r>
            <a:r>
              <a:rPr lang="en-US" dirty="0" err="1"/>
              <a:t>Repond</a:t>
            </a:r>
            <a:r>
              <a:rPr lang="en-US" dirty="0"/>
              <a:t>, </a:t>
            </a:r>
            <a:r>
              <a:rPr lang="en-US" dirty="0" smtClean="0"/>
              <a:t>T. </a:t>
            </a:r>
            <a:r>
              <a:rPr lang="en-US" dirty="0" err="1" smtClean="0"/>
              <a:t>Argyropoulos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PS/SPS operators, </a:t>
            </a: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bunches: measurements vs simulation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800000"/>
            <a:ext cx="4271999" cy="320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31" y="644030"/>
            <a:ext cx="844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 for 1.6e11 p/b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stronger peaks at 200 and 400 MHz in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 at 1.4 GHz reproduced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peak at 1.8 GHz in simulation</a:t>
            </a:r>
          </a:p>
        </p:txBody>
      </p:sp>
    </p:spTree>
    <p:extLst>
      <p:ext uri="{BB962C8B-B14F-4D97-AF65-F5344CB8AC3E}">
        <p14:creationId xmlns:p14="http://schemas.microsoft.com/office/powerpoint/2010/main" val="33237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bunches: measurements </a:t>
            </a:r>
            <a:r>
              <a:rPr lang="en-US" sz="3200" dirty="0"/>
              <a:t>vs simulation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31" y="644030"/>
            <a:ext cx="844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 intensity (same intensity as in measurements)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" y="982332"/>
            <a:ext cx="4338078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1" y="980446"/>
            <a:ext cx="4338076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816" y="119792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measurement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72298" y="3116275"/>
            <a:ext cx="613334" cy="11214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40019" y="3116276"/>
            <a:ext cx="1470355" cy="11371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0063" y="4251928"/>
            <a:ext cx="275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1.4GHz line from flanges</a:t>
            </a:r>
            <a:br>
              <a:rPr lang="en-US" dirty="0" smtClean="0"/>
            </a:br>
            <a:r>
              <a:rPr lang="en-US" dirty="0" smtClean="0"/>
              <a:t>reproduced in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8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Long bunches: measurements vs simulation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31" y="541617"/>
            <a:ext cx="844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agreement between measured and simulated slope, but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‘dip’ at 200 MHz not as pronounced as in measurements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peak at ~1.8 GHz in simulations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35" y="1797257"/>
            <a:ext cx="4410384" cy="33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bunches: simulation pre- and post-LS2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3331" y="607103"/>
            <a:ext cx="844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 using the post-LS2 SPS impedance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shielding </a:t>
            </a:r>
            <a:r>
              <a:rPr lang="en-US" dirty="0"/>
              <a:t>of flanges during </a:t>
            </a:r>
            <a:r>
              <a:rPr lang="en-US" dirty="0" smtClean="0"/>
              <a:t>LS2 </a:t>
            </a:r>
            <a:r>
              <a:rPr lang="en-US" dirty="0" smtClean="0">
                <a:cs typeface="Calibri" panose="020F0502020204030204" pitchFamily="34" charset="0"/>
              </a:rPr>
              <a:t>→</a:t>
            </a:r>
            <a:r>
              <a:rPr lang="en-US" dirty="0" smtClean="0"/>
              <a:t>1.4GHz </a:t>
            </a:r>
            <a:r>
              <a:rPr lang="en-US" dirty="0"/>
              <a:t>line </a:t>
            </a:r>
            <a:r>
              <a:rPr lang="en-US" dirty="0" smtClean="0"/>
              <a:t>disappears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peak at 800 MHz appears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1527263"/>
            <a:ext cx="4338076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41" y="1527263"/>
            <a:ext cx="4338078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957" y="171162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sim, pre-LS2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138" y="174952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sim, post-LS2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Long bunches: simulation pre- and post-LS2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31" y="541617"/>
            <a:ext cx="844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post-LS2 simulation: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peak at 1.4 GHz due to shielding of flanges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peak at 800 MHz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35" y="1804148"/>
            <a:ext cx="4410384" cy="32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D_287_phasespaceMovie_10Mpp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r:link="rId5"/>
          <a:stretch>
            <a:fillRect/>
          </a:stretch>
        </p:blipFill>
        <p:spPr>
          <a:xfrm>
            <a:off x="1678011" y="1944000"/>
            <a:ext cx="5632000" cy="316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</a:t>
            </a:r>
            <a:r>
              <a:rPr lang="en-US" sz="3200" dirty="0"/>
              <a:t>: </a:t>
            </a:r>
            <a:r>
              <a:rPr lang="en-US" sz="3200" dirty="0" smtClean="0"/>
              <a:t>improved </a:t>
            </a:r>
            <a:r>
              <a:rPr lang="en-US" sz="3200" dirty="0"/>
              <a:t>tomography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331" y="512303"/>
            <a:ext cx="844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RF program and intensity effects for tomographic reconstruction (using </a:t>
            </a:r>
            <a:r>
              <a:rPr lang="en-US" dirty="0" err="1" smtClean="0"/>
              <a:t>BLonD</a:t>
            </a:r>
            <a:r>
              <a:rPr lang="en-US" dirty="0" smtClean="0"/>
              <a:t> for tracking with present PS impedance model and new tomography algorithm for the reconstruction) </a:t>
            </a:r>
            <a:r>
              <a:rPr lang="en-US" dirty="0"/>
              <a:t>(S. </a:t>
            </a:r>
            <a:r>
              <a:rPr lang="en-US" dirty="0" smtClean="0"/>
              <a:t>Albright, </a:t>
            </a:r>
            <a:r>
              <a:rPr lang="en-US" dirty="0"/>
              <a:t>C. </a:t>
            </a:r>
            <a:r>
              <a:rPr lang="en-US" dirty="0" err="1" smtClean="0"/>
              <a:t>Grindheim</a:t>
            </a:r>
            <a:r>
              <a:rPr lang="en-US" dirty="0" smtClean="0"/>
              <a:t>, A. Lasheen)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adjust PS impedance for best convergence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adjustment of momentum spread in SPS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103" y="4112326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</a:t>
            </a:r>
            <a:br>
              <a:rPr lang="en-US" dirty="0" smtClean="0"/>
            </a:br>
            <a:r>
              <a:rPr lang="en-US" dirty="0" smtClean="0"/>
              <a:t>A. Lasheen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9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38" y="1729193"/>
            <a:ext cx="4319998" cy="32264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</a:t>
            </a:r>
            <a:r>
              <a:rPr lang="en-US" sz="3200" dirty="0"/>
              <a:t>: </a:t>
            </a:r>
            <a:r>
              <a:rPr lang="en-US" sz="3200" dirty="0" smtClean="0"/>
              <a:t>improved </a:t>
            </a:r>
            <a:r>
              <a:rPr lang="en-US" sz="3200" dirty="0"/>
              <a:t>tomography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31" y="644030"/>
            <a:ext cx="844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 for 1.6e11 p/b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" y="1722443"/>
            <a:ext cx="4320000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330" y="153777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5467" y="1538143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imulation, improved tomography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800000"/>
            <a:ext cx="4289875" cy="3204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</a:t>
            </a:r>
            <a:r>
              <a:rPr lang="en-US" sz="3200" dirty="0"/>
              <a:t>: </a:t>
            </a:r>
            <a:r>
              <a:rPr lang="en-US" sz="3200" dirty="0" smtClean="0"/>
              <a:t>improved </a:t>
            </a:r>
            <a:r>
              <a:rPr lang="en-US" sz="3200" dirty="0"/>
              <a:t>tomography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331" y="644030"/>
            <a:ext cx="84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stronger peaks at 200 and 400 MHz in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peaks at 1.4 and 1.8 GHz observed in simulations</a:t>
            </a:r>
          </a:p>
        </p:txBody>
      </p:sp>
    </p:spTree>
    <p:extLst>
      <p:ext uri="{BB962C8B-B14F-4D97-AF65-F5344CB8AC3E}">
        <p14:creationId xmlns:p14="http://schemas.microsoft.com/office/powerpoint/2010/main" val="1842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Flat-bottom instability: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measured threshold reproduced in simulations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expect increase in threshold by ~20% and shorter </a:t>
            </a:r>
            <a:r>
              <a:rPr lang="en-US" dirty="0" err="1" smtClean="0">
                <a:cs typeface="Calibri" panose="020F0502020204030204" pitchFamily="34" charset="0"/>
              </a:rPr>
              <a:t>filamented</a:t>
            </a:r>
            <a:r>
              <a:rPr lang="en-US" dirty="0" smtClean="0">
                <a:cs typeface="Calibri" panose="020F0502020204030204" pitchFamily="34" charset="0"/>
              </a:rPr>
              <a:t> bunch length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Long bunches: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reproduced measurements in simulation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e</a:t>
            </a:r>
            <a:r>
              <a:rPr lang="en-US" dirty="0" smtClean="0">
                <a:cs typeface="Calibri" panose="020F0502020204030204" pitchFamily="34" charset="0"/>
              </a:rPr>
              <a:t>xpect disappearance of 1.4 GHz peak and prominent peak at 800 MHz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3294464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 will gladly receive questions…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3840586"/>
            <a:ext cx="854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and forward them to Ivan.Karpov@cern.ch!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407" y="4363806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 and farewell!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8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19/12/19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3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Motivation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Was impedance reduction campaign during </a:t>
            </a:r>
            <a:r>
              <a:rPr lang="en-US" smtClean="0">
                <a:cs typeface="Calibri" panose="020F0502020204030204" pitchFamily="34" charset="0"/>
              </a:rPr>
              <a:t>LS2 successful?</a:t>
            </a:r>
            <a:endParaRPr lang="en-US" dirty="0" smtClean="0"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Compare reference measurements (and simulations</a:t>
            </a:r>
            <a:r>
              <a:rPr lang="en-US" dirty="0">
                <a:cs typeface="Calibri" panose="020F0502020204030204" pitchFamily="34" charset="0"/>
              </a:rPr>
              <a:t>) </a:t>
            </a:r>
            <a:r>
              <a:rPr lang="en-US" dirty="0" smtClean="0">
                <a:cs typeface="Calibri" panose="020F0502020204030204" pitchFamily="34" charset="0"/>
              </a:rPr>
              <a:t>pre- and post-LS2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8407" y="2951381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91" y="3503865"/>
            <a:ext cx="836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Flat-Bottom instability threshold for 1x12 bunches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Long bunches</a:t>
            </a:r>
          </a:p>
        </p:txBody>
      </p:sp>
    </p:spTree>
    <p:extLst>
      <p:ext uri="{BB962C8B-B14F-4D97-AF65-F5344CB8AC3E}">
        <p14:creationId xmlns:p14="http://schemas.microsoft.com/office/powerpoint/2010/main" val="4491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Models for 915MHz HOMs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958" y="612466"/>
            <a:ext cx="8842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lower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sh</a:t>
            </a:r>
            <a:r>
              <a:rPr lang="en-US" sz="1600" dirty="0" smtClean="0"/>
              <a:t>: </a:t>
            </a:r>
            <a:r>
              <a:rPr lang="en-US" sz="1600" dirty="0"/>
              <a:t>R</a:t>
            </a:r>
            <a:r>
              <a:rPr lang="en-US" sz="1600" baseline="-25000" dirty="0"/>
              <a:t>sh</a:t>
            </a:r>
            <a:r>
              <a:rPr lang="en-US" sz="1600" dirty="0"/>
              <a:t>~2M</a:t>
            </a:r>
            <a:r>
              <a:rPr lang="el-GR" sz="1600" dirty="0" smtClean="0"/>
              <a:t>Ω</a:t>
            </a:r>
            <a:r>
              <a:rPr lang="en-US" sz="1600" dirty="0" smtClean="0"/>
              <a:t>, Q~5k (in current longitudinal SPS impedance model)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C000"/>
                </a:solidFill>
              </a:rPr>
              <a:t>higher </a:t>
            </a:r>
            <a:r>
              <a:rPr lang="en-US" sz="1600" b="1" dirty="0" err="1" smtClean="0">
                <a:solidFill>
                  <a:srgbClr val="FFC000"/>
                </a:solidFill>
              </a:rPr>
              <a:t>R</a:t>
            </a:r>
            <a:r>
              <a:rPr lang="en-US" sz="1600" b="1" baseline="-25000" dirty="0" err="1" smtClean="0">
                <a:solidFill>
                  <a:srgbClr val="FFC000"/>
                </a:solidFill>
              </a:rPr>
              <a:t>sh</a:t>
            </a:r>
            <a:r>
              <a:rPr lang="en-US" sz="1600" dirty="0" smtClean="0"/>
              <a:t> (open boundary conditions): </a:t>
            </a:r>
            <a:r>
              <a:rPr lang="en-US" sz="1600" dirty="0"/>
              <a:t>R</a:t>
            </a:r>
            <a:r>
              <a:rPr lang="en-US" sz="1600" baseline="-25000" dirty="0"/>
              <a:t>sh</a:t>
            </a:r>
            <a:r>
              <a:rPr lang="en-US" sz="1600" dirty="0"/>
              <a:t>~5M</a:t>
            </a:r>
            <a:r>
              <a:rPr lang="el-GR" sz="1600" dirty="0" smtClean="0"/>
              <a:t>Ω</a:t>
            </a:r>
            <a:r>
              <a:rPr lang="en-US" sz="1600" dirty="0" smtClean="0"/>
              <a:t>, Q~18k (see appendix for exact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worst case</a:t>
            </a:r>
            <a:r>
              <a:rPr lang="en-US" sz="1600" dirty="0" smtClean="0"/>
              <a:t>: higher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</a:t>
            </a:r>
            <a:r>
              <a:rPr lang="en-US" sz="1600" dirty="0" smtClean="0"/>
              <a:t> model, where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 of the two modes at (nearly) integer multiples of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rev</a:t>
            </a:r>
            <a:r>
              <a:rPr lang="en-US" sz="1600" baseline="-25000" dirty="0" smtClean="0"/>
              <a:t/>
            </a:r>
            <a:br>
              <a:rPr lang="en-US" sz="1600" baseline="-25000" dirty="0" smtClean="0"/>
            </a:br>
            <a:r>
              <a:rPr lang="en-US" sz="1600" dirty="0" smtClean="0"/>
              <a:t>(next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random</a:t>
            </a:r>
            <a:r>
              <a:rPr lang="en-US" sz="1600" dirty="0" smtClean="0"/>
              <a:t>: each cavity HOM (4 3-sections, 2 4-sections) has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 randomly shifted by ±50kHz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8" y="1894807"/>
            <a:ext cx="4349714" cy="3248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4760" y="3444020"/>
            <a:ext cx="4889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‘higher </a:t>
            </a:r>
            <a:r>
              <a:rPr lang="en-US" dirty="0" err="1"/>
              <a:t>R</a:t>
            </a:r>
            <a:r>
              <a:rPr lang="en-US" baseline="-25000" dirty="0" err="1"/>
              <a:t>sh</a:t>
            </a:r>
            <a:r>
              <a:rPr lang="en-US" baseline="-25000" dirty="0"/>
              <a:t> </a:t>
            </a:r>
            <a:r>
              <a:rPr lang="en-US" dirty="0"/>
              <a:t>model’ has larger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sh</a:t>
            </a:r>
            <a:r>
              <a:rPr lang="en-US" dirty="0" smtClean="0"/>
              <a:t>, </a:t>
            </a:r>
            <a:r>
              <a:rPr lang="en-US" dirty="0"/>
              <a:t>but reduced </a:t>
            </a:r>
            <a:r>
              <a:rPr lang="en-US" dirty="0" smtClean="0"/>
              <a:t>R/Q compared to ‘lower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sh</a:t>
            </a:r>
            <a:r>
              <a:rPr lang="en-US" dirty="0" smtClean="0"/>
              <a:t>’ model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3M</a:t>
            </a:r>
            <a:r>
              <a:rPr lang="el-GR" dirty="0"/>
              <a:t>Ω</a:t>
            </a:r>
            <a:r>
              <a:rPr lang="en-US" dirty="0"/>
              <a:t> estimate from fixed target beam</a:t>
            </a:r>
            <a:br>
              <a:rPr lang="en-US" dirty="0"/>
            </a:br>
            <a:r>
              <a:rPr lang="en-US" dirty="0"/>
              <a:t>(I. Karpov, </a:t>
            </a:r>
            <a:r>
              <a:rPr lang="en-US" dirty="0">
                <a:hlinkClick r:id="rId4"/>
              </a:rPr>
              <a:t>LIU-SPS BD WG meeting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72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Damping 915 MHz HOM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64" y="1130450"/>
            <a:ext cx="5237087" cy="3911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446" y="533021"/>
            <a:ext cx="852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4x72b, flat top, V</a:t>
            </a:r>
            <a:r>
              <a:rPr lang="en-US" baseline="-25000" dirty="0" smtClean="0"/>
              <a:t>800</a:t>
            </a:r>
            <a:r>
              <a:rPr lang="en-US" dirty="0" smtClean="0"/>
              <a:t>/V</a:t>
            </a:r>
            <a:r>
              <a:rPr lang="en-US" baseline="-25000" dirty="0" smtClean="0"/>
              <a:t>200</a:t>
            </a:r>
            <a:r>
              <a:rPr lang="en-US" dirty="0" smtClean="0"/>
              <a:t>=0.16</a:t>
            </a:r>
            <a:r>
              <a:rPr lang="en-US" dirty="0"/>
              <a:t>, including voltage limitation due to beam </a:t>
            </a:r>
            <a:r>
              <a:rPr lang="en-US" dirty="0" smtClean="0"/>
              <a:t>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factor 2 reduction of R and Q  (R/Q=</a:t>
            </a:r>
            <a:r>
              <a:rPr lang="en-US" dirty="0" err="1" smtClean="0"/>
              <a:t>const</a:t>
            </a:r>
            <a:r>
              <a:rPr lang="en-US" dirty="0" smtClean="0"/>
              <a:t>) yields single batch threshold</a:t>
            </a:r>
          </a:p>
        </p:txBody>
      </p:sp>
    </p:spTree>
    <p:extLst>
      <p:ext uri="{BB962C8B-B14F-4D97-AF65-F5344CB8AC3E}">
        <p14:creationId xmlns:p14="http://schemas.microsoft.com/office/powerpoint/2010/main" val="34382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Single batch thresholds, pre- and post-LS2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64" y="1130450"/>
            <a:ext cx="5237086" cy="3911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446" y="533021"/>
            <a:ext cx="852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1x72b, pre-/post-LS2 impedance model, V</a:t>
            </a:r>
            <a:r>
              <a:rPr lang="en-US" baseline="-25000" dirty="0" smtClean="0"/>
              <a:t>200</a:t>
            </a:r>
            <a:r>
              <a:rPr lang="en-US" dirty="0" smtClean="0"/>
              <a:t>=7,10 MV, beam loading limitation included (750kW pre-LS2)</a:t>
            </a:r>
          </a:p>
        </p:txBody>
      </p:sp>
    </p:spTree>
    <p:extLst>
      <p:ext uri="{BB962C8B-B14F-4D97-AF65-F5344CB8AC3E}">
        <p14:creationId xmlns:p14="http://schemas.microsoft.com/office/powerpoint/2010/main" val="3196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57" y="2134604"/>
            <a:ext cx="4000669" cy="298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Flat-Bottom instability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3331" y="644030"/>
            <a:ext cx="849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1x12b</a:t>
            </a:r>
            <a:r>
              <a:rPr lang="en-US" dirty="0"/>
              <a:t>, </a:t>
            </a:r>
            <a:r>
              <a:rPr lang="en-US" dirty="0" smtClean="0"/>
              <a:t>Q20 </a:t>
            </a:r>
            <a:r>
              <a:rPr lang="en-US" dirty="0"/>
              <a:t>optics, feedback off, phase loop </a:t>
            </a:r>
            <a:r>
              <a:rPr lang="en-US" dirty="0" smtClean="0"/>
              <a:t>on, V</a:t>
            </a:r>
            <a:r>
              <a:rPr lang="en-US" baseline="-25000" dirty="0" smtClean="0"/>
              <a:t>200</a:t>
            </a:r>
            <a:r>
              <a:rPr lang="en-US" dirty="0"/>
              <a:t>=4.5MV</a:t>
            </a:r>
            <a:r>
              <a:rPr lang="en-US" dirty="0" smtClean="0"/>
              <a:t>, 800 MHz TWC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threshold at ~1.2e11 p/b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Reproduced in simulations (including frequency shift of 200 MHz TWCs due to HOM couplers)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134604"/>
            <a:ext cx="4000669" cy="29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6618" y="1844359"/>
            <a:ext cx="203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Measurement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29297" y="1849870"/>
            <a:ext cx="25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Simulation, pre LS2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2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92" y="2140829"/>
            <a:ext cx="3984000" cy="2975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Simulations: 1x12 bunches pre- and post-LS2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331" y="644030"/>
                <a:ext cx="8478261" cy="125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20% reduction of TWC impedance </a:t>
                </a:r>
                <a:br>
                  <a:rPr lang="en-US" dirty="0" smtClean="0"/>
                </a:br>
                <a:r>
                  <a:rPr lang="en-US" dirty="0" smtClean="0">
                    <a:cs typeface="Calibri" panose="020F0502020204030204" pitchFamily="34" charset="0"/>
                  </a:rPr>
                  <a:t>→ 20% increase in </a:t>
                </a:r>
                <a:r>
                  <a:rPr lang="en-US" dirty="0">
                    <a:cs typeface="Calibri" panose="020F0502020204030204" pitchFamily="34" charset="0"/>
                  </a:rPr>
                  <a:t>threshold</a:t>
                </a:r>
                <a:br>
                  <a:rPr lang="en-US" dirty="0">
                    <a:cs typeface="Calibri" panose="020F0502020204030204" pitchFamily="34" charset="0"/>
                  </a:rPr>
                </a:br>
                <a:r>
                  <a:rPr lang="en-US" dirty="0">
                    <a:cs typeface="Calibri" panose="020F0502020204030204" pitchFamily="34" charset="0"/>
                  </a:rPr>
                  <a:t>→ 20% </a:t>
                </a:r>
                <a:r>
                  <a:rPr lang="en-US" dirty="0" smtClean="0">
                    <a:cs typeface="Calibri" panose="020F0502020204030204" pitchFamily="34" charset="0"/>
                  </a:rPr>
                  <a:t>less beam loading, smaller filamented bunch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∼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𝑅𝐹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𝑖𝑛𝑑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dirty="0" smtClean="0"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cs typeface="Calibri" panose="020F0502020204030204" pitchFamily="34" charset="0"/>
                  </a:rPr>
                  <a:t>More HOM damping → reduced threshold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78261" cy="1258743"/>
              </a:xfrm>
              <a:prstGeom prst="rect">
                <a:avLst/>
              </a:prstGeom>
              <a:blipFill>
                <a:blip r:embed="rId4"/>
                <a:stretch>
                  <a:fillRect l="-503" t="-2913" b="-28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3" y="2140829"/>
            <a:ext cx="3984000" cy="2975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9696" y="2287073"/>
            <a:ext cx="203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re-LS2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44107" y="2289482"/>
            <a:ext cx="171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post-LS2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12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22" y="2340147"/>
            <a:ext cx="3600000" cy="270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3331" y="644030"/>
            <a:ext cx="8753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 long bunches (~30ns) with RF 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Formation of substructures during </a:t>
            </a:r>
            <a:r>
              <a:rPr lang="en-US" dirty="0" err="1" smtClean="0"/>
              <a:t>debunching</a:t>
            </a:r>
            <a:r>
              <a:rPr lang="en-US" dirty="0" smtClean="0"/>
              <a:t> gives information about impedance source driving instability,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Bohl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et al.,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78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, 3109 (1997)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performed by Giulia and Theo in 2018 [</a:t>
            </a:r>
            <a:r>
              <a:rPr lang="en-GB" dirty="0" smtClean="0">
                <a:hlinkClick r:id="rId7"/>
              </a:rPr>
              <a:t>LIU-SPS BD WG 18/10/23 meeting</a:t>
            </a:r>
            <a:r>
              <a:rPr lang="en-US" dirty="0" smtClean="0"/>
              <a:t>]; only Q20 analyzed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1402" y="248128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profiles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10756" y="3173722"/>
            <a:ext cx="913413" cy="541176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MD_28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4369" y="2340147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07" y="2760621"/>
            <a:ext cx="3133056" cy="234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bunches: analysis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" y="574955"/>
            <a:ext cx="3120000" cy="23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3" y="2808375"/>
            <a:ext cx="3120000" cy="23302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602893">
            <a:off x="886281" y="3064958"/>
            <a:ext cx="714867" cy="269626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5855" y="329919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72" y="181216"/>
            <a:ext cx="3120000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0960" y="1675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22026" y="342591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</a:t>
            </a:r>
            <a:br>
              <a:rPr lang="en-US" dirty="0" smtClean="0"/>
            </a:br>
            <a:r>
              <a:rPr lang="en-US" dirty="0" smtClean="0"/>
              <a:t>intensity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88513" y="7482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profiles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1445" y="348344"/>
            <a:ext cx="176139" cy="1791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4392607" y="1133895"/>
                <a:ext cx="15138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ignore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GB" sz="1200" dirty="0" smtClean="0"/>
                  <a:t>MHz</a:t>
                </a:r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92607" y="1133895"/>
                <a:ext cx="1513812" cy="276999"/>
              </a:xfrm>
              <a:prstGeom prst="rect">
                <a:avLst/>
              </a:prstGeom>
              <a:blipFill>
                <a:blip r:embed="rId10"/>
                <a:stretch>
                  <a:fillRect l="-2222" r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 rot="18468175">
            <a:off x="3887586" y="2231746"/>
            <a:ext cx="714867" cy="269626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3721941">
            <a:off x="5046293" y="2750970"/>
            <a:ext cx="714867" cy="269626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4" grpId="0" animBg="1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51" y="2803500"/>
            <a:ext cx="3119999" cy="234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Long bunches: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" y="539914"/>
            <a:ext cx="3120000" cy="23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" y="2660029"/>
                <a:ext cx="42413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𝑐𝑒𝑛𝑡𝑒𝑟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sum of projected spectrum</a:t>
                </a:r>
                <a:br>
                  <a:rPr lang="en-US" dirty="0" smtClean="0"/>
                </a:b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𝑐𝑒𝑛𝑡𝑒𝑟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±50</m:t>
                    </m:r>
                  </m:oMath>
                </a14:m>
                <a:r>
                  <a:rPr lang="en-US" dirty="0" smtClean="0"/>
                  <a:t>MHz for given intensity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660029"/>
                <a:ext cx="4241354" cy="646331"/>
              </a:xfrm>
              <a:prstGeom prst="rect">
                <a:avLst/>
              </a:prstGeom>
              <a:blipFill>
                <a:blip r:embed="rId6"/>
                <a:stretch>
                  <a:fillRect l="-1149" t="-4717" r="-575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1472" y="4103430"/>
                <a:ext cx="3469155" cy="671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Amplitude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𝑐𝑒𝑛𝑡𝑒𝑟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>
                    <a:cs typeface="Calibri" panose="020F0502020204030204" pitchFamily="34" charset="0"/>
                  </a:rPr>
                  <a:t>→ linear fit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𝑐𝑒𝑛𝑡𝑒𝑟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72" y="4103430"/>
                <a:ext cx="3469155" cy="671530"/>
              </a:xfrm>
              <a:prstGeom prst="rect">
                <a:avLst/>
              </a:prstGeom>
              <a:blipFill>
                <a:blip r:embed="rId7"/>
                <a:stretch>
                  <a:fillRect l="-1582" t="-454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1517" y="1623557"/>
                <a:ext cx="1588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𝑐𝑒𝑛𝑡𝑒𝑟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17" y="1623557"/>
                <a:ext cx="1588833" cy="369332"/>
              </a:xfrm>
              <a:prstGeom prst="rect">
                <a:avLst/>
              </a:prstGeom>
              <a:blipFill>
                <a:blip r:embed="rId8"/>
                <a:stretch>
                  <a:fillRect l="-3462" t="-8197" r="-7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81" y="178427"/>
            <a:ext cx="3133055" cy="2340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602893">
            <a:off x="3202863" y="3515033"/>
            <a:ext cx="714867" cy="269626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8468175">
            <a:off x="5466015" y="2219732"/>
            <a:ext cx="714867" cy="269626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195361" y="3703856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A. Lasheen et 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.,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034401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(2018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bunches: simulation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" y="2307565"/>
            <a:ext cx="4687194" cy="2636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27" y="2777275"/>
            <a:ext cx="2889116" cy="2166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0695" y="2536364"/>
            <a:ext cx="121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4880526" y="3701373"/>
            <a:ext cx="566057" cy="318639"/>
          </a:xfrm>
          <a:prstGeom prst="rightArrow">
            <a:avLst/>
          </a:prstGeom>
          <a:solidFill>
            <a:srgbClr val="0055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3331" y="512303"/>
            <a:ext cx="8449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initial macro-particle distribution </a:t>
            </a:r>
            <a:r>
              <a:rPr lang="en-US" dirty="0" smtClean="0"/>
              <a:t>based on tomography data from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Reconstructed phase space has too large energy spread (no intensity effects, constant RF voltage in reconstruction) and too smooth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product of </a:t>
            </a:r>
            <a:r>
              <a:rPr lang="en-US" dirty="0" smtClean="0">
                <a:solidFill>
                  <a:srgbClr val="FFC000"/>
                </a:solidFill>
              </a:rPr>
              <a:t>measured profile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fit to energy projection</a:t>
            </a:r>
            <a:r>
              <a:rPr lang="en-US" dirty="0" smtClean="0"/>
              <a:t> (and reduce energy spread by ~40%)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BCT in SPS to obtain bunch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38" y="1729193"/>
            <a:ext cx="4319999" cy="32264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Long bunches: measurements vs simulation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3331" y="644030"/>
            <a:ext cx="844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 for 1.61e11 p/b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" y="1729193"/>
            <a:ext cx="4320000" cy="322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330" y="153777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69329" y="153814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2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7854</TotalTime>
  <Words>948</Words>
  <Application>Microsoft Office PowerPoint</Application>
  <PresentationFormat>On-screen Show (16:9)</PresentationFormat>
  <Paragraphs>128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CERNCorporate16-9</vt:lpstr>
      <vt:lpstr>Reference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Measurements</dc:title>
  <dc:creator>Markus Schwarz</dc:creator>
  <cp:lastModifiedBy>Markus Schwarz</cp:lastModifiedBy>
  <cp:revision>101</cp:revision>
  <dcterms:created xsi:type="dcterms:W3CDTF">2020-01-07T16:59:51Z</dcterms:created>
  <dcterms:modified xsi:type="dcterms:W3CDTF">2020-01-16T14:03:02Z</dcterms:modified>
</cp:coreProperties>
</file>