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309" r:id="rId3"/>
    <p:sldId id="310" r:id="rId4"/>
    <p:sldId id="283" r:id="rId5"/>
    <p:sldId id="298" r:id="rId6"/>
    <p:sldId id="299" r:id="rId7"/>
    <p:sldId id="296" r:id="rId8"/>
    <p:sldId id="302" r:id="rId9"/>
    <p:sldId id="303" r:id="rId10"/>
    <p:sldId id="307" r:id="rId11"/>
    <p:sldId id="308" r:id="rId12"/>
    <p:sldId id="285" r:id="rId13"/>
    <p:sldId id="287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EC4"/>
    <a:srgbClr val="20F844"/>
    <a:srgbClr val="53D2FF"/>
    <a:srgbClr val="FF7C80"/>
    <a:srgbClr val="9EF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63" y="11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A3FDD-F0CD-402C-A6C7-D2F1F64F1EAF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EB532-B93C-4861-AE4B-9E9A85F7C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9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4DCE-45C2-4FDD-A352-11221E82F8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41D-87C3-410D-8554-081F2733F5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6A99-FD0E-4993-9F0D-AE795A6F7F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B102-24A6-4B05-84A8-0D0D47278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95BE-BBFB-4BE1-BF61-BBE25B05CD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8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2F7E-C1CC-4E40-84DF-92B7E139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2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AE6-40E8-4232-B54C-30DF2DCE7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2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7F7F-5720-424C-91EE-5967DB1611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5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C8B7-446E-4AFF-92B3-A651325F82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0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2B6-5DFA-4F55-8108-B81D68948B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3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6A01-A647-4632-A4E0-2A03EFA44E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2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403D-FBF8-4051-A9F0-40CA5EB373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8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72816"/>
            <a:ext cx="8856984" cy="1656184"/>
          </a:xfrm>
          <a:noFill/>
        </p:spPr>
        <p:txBody>
          <a:bodyPr>
            <a:normAutofit fontScale="90000"/>
          </a:bodyPr>
          <a:lstStyle/>
          <a:p>
            <a:r>
              <a:rPr lang="en-GB" b="1" dirty="0" smtClean="0"/>
              <a:t>Update on the effect </a:t>
            </a:r>
            <a:r>
              <a:rPr lang="en-GB" b="1" dirty="0" smtClean="0"/>
              <a:t>of the 940 MHz resonance from the RF200 MHz cavities on the SPS horizontal </a:t>
            </a:r>
            <a:r>
              <a:rPr lang="en-GB" b="1" dirty="0" smtClean="0"/>
              <a:t>beam </a:t>
            </a:r>
            <a:r>
              <a:rPr lang="en-GB" b="1" dirty="0" smtClean="0"/>
              <a:t>stability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182509"/>
            <a:ext cx="7560840" cy="1752600"/>
          </a:xfrm>
        </p:spPr>
        <p:txBody>
          <a:bodyPr>
            <a:normAutofit fontScale="92500" lnSpcReduction="20000"/>
          </a:bodyPr>
          <a:lstStyle/>
          <a:p>
            <a:r>
              <a:rPr lang="it-IT" altLang="en-US" dirty="0" smtClean="0"/>
              <a:t>E</a:t>
            </a:r>
            <a:r>
              <a:rPr lang="it-IT" altLang="en-US" dirty="0"/>
              <a:t>. </a:t>
            </a:r>
            <a:r>
              <a:rPr lang="it-IT" altLang="en-US" dirty="0" smtClean="0"/>
              <a:t>M</a:t>
            </a:r>
            <a:r>
              <a:rPr lang="en-GB" dirty="0"/>
              <a:t>é</a:t>
            </a:r>
            <a:r>
              <a:rPr lang="it-IT" altLang="en-US" dirty="0" smtClean="0"/>
              <a:t>tral, </a:t>
            </a:r>
            <a:r>
              <a:rPr lang="en-US" dirty="0"/>
              <a:t>G. Rumolo, </a:t>
            </a:r>
            <a:r>
              <a:rPr lang="en-US" dirty="0" smtClean="0"/>
              <a:t>B. Salvant, C. Zannini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</a:t>
            </a:r>
            <a:r>
              <a:rPr lang="en-US" dirty="0" smtClean="0"/>
              <a:t>. Antipov, H. Bartosik, </a:t>
            </a:r>
            <a:r>
              <a:rPr lang="it-IT" altLang="en-US" dirty="0"/>
              <a:t>A. </a:t>
            </a:r>
            <a:r>
              <a:rPr lang="en-GB" dirty="0"/>
              <a:t>Farricker, </a:t>
            </a:r>
            <a:r>
              <a:rPr lang="en-GB" dirty="0" smtClean="0"/>
              <a:t>P. Kramer</a:t>
            </a:r>
            <a:r>
              <a:rPr lang="en-GB" dirty="0" smtClean="0"/>
              <a:t>,</a:t>
            </a:r>
            <a:r>
              <a:rPr lang="it-IT" altLang="en-US" dirty="0" smtClean="0"/>
              <a:t> </a:t>
            </a:r>
            <a:r>
              <a:rPr lang="en-US" dirty="0"/>
              <a:t>N. </a:t>
            </a:r>
            <a:r>
              <a:rPr lang="en-GB" dirty="0"/>
              <a:t>Nasresfahani, </a:t>
            </a:r>
            <a:r>
              <a:rPr lang="en-GB" dirty="0" smtClean="0"/>
              <a:t>C</a:t>
            </a:r>
            <a:r>
              <a:rPr lang="en-GB" dirty="0" smtClean="0"/>
              <a:t>. Vollinger  </a:t>
            </a:r>
            <a:endParaRPr lang="en-US" dirty="0" smtClean="0"/>
          </a:p>
        </p:txBody>
      </p:sp>
      <p:pic>
        <p:nvPicPr>
          <p:cNvPr id="4" name="Picture 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43107" cy="94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56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Fixed target beam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Nppb</a:t>
            </a:r>
            <a:r>
              <a:rPr lang="en-US" dirty="0" smtClean="0"/>
              <a:t> = 1e10</a:t>
            </a:r>
          </a:p>
          <a:p>
            <a:r>
              <a:rPr lang="en-US" dirty="0" smtClean="0"/>
              <a:t>Bunch spacing = 5 ns</a:t>
            </a:r>
          </a:p>
          <a:p>
            <a:r>
              <a:rPr lang="en-US" dirty="0" smtClean="0"/>
              <a:t>Number of bunches = 4200</a:t>
            </a:r>
          </a:p>
          <a:p>
            <a:r>
              <a:rPr lang="en-GB" dirty="0"/>
              <a:t>RF </a:t>
            </a:r>
            <a:r>
              <a:rPr lang="en-GB" dirty="0" smtClean="0"/>
              <a:t>voltage = </a:t>
            </a:r>
            <a:r>
              <a:rPr lang="en-GB" dirty="0"/>
              <a:t>1.5 MV</a:t>
            </a:r>
          </a:p>
          <a:p>
            <a:r>
              <a:rPr lang="en-US" dirty="0" smtClean="0"/>
              <a:t>Injection momentum = 14 GeV/c</a:t>
            </a:r>
          </a:p>
          <a:p>
            <a:r>
              <a:rPr lang="en-US" dirty="0" smtClean="0"/>
              <a:t>Bunch length (4</a:t>
            </a:r>
            <a:r>
              <a:rPr lang="el-GR" dirty="0" smtClean="0"/>
              <a:t>σ</a:t>
            </a:r>
            <a:r>
              <a:rPr lang="en-US" dirty="0" smtClean="0"/>
              <a:t>) = 4 ns</a:t>
            </a:r>
          </a:p>
          <a:p>
            <a:r>
              <a:rPr lang="en-GB" dirty="0"/>
              <a:t>momentum compaction </a:t>
            </a:r>
            <a:r>
              <a:rPr lang="en-GB" dirty="0" smtClean="0"/>
              <a:t>factor =</a:t>
            </a:r>
            <a:r>
              <a:rPr lang="en-GB" dirty="0"/>
              <a:t> 0.001928</a:t>
            </a:r>
          </a:p>
          <a:p>
            <a:r>
              <a:rPr lang="en-GB" dirty="0"/>
              <a:t>tunes </a:t>
            </a:r>
            <a:r>
              <a:rPr lang="en-GB" dirty="0" smtClean="0"/>
              <a:t>x/y = 26.62/26.58</a:t>
            </a:r>
          </a:p>
          <a:p>
            <a:r>
              <a:rPr lang="en-US" dirty="0" smtClean="0"/>
              <a:t>Chromaticity = -0.1</a:t>
            </a:r>
            <a:endParaRPr lang="en-GB" dirty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9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R/Q threshold as function of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8258"/>
            <a:ext cx="8229600" cy="4489846"/>
          </a:xfrm>
        </p:spPr>
      </p:pic>
    </p:spTree>
    <p:extLst>
      <p:ext uri="{BB962C8B-B14F-4D97-AF65-F5344CB8AC3E}">
        <p14:creationId xmlns:p14="http://schemas.microsoft.com/office/powerpoint/2010/main" val="25157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39341"/>
            <a:ext cx="8579296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Based on the </a:t>
            </a:r>
            <a:r>
              <a:rPr lang="en-US" dirty="0" smtClean="0"/>
              <a:t>numbers presented at the SPS RF upgrade meeting on 19.07.2019 the cavity horizontal HOM impedance could be critical for LHC beam stability</a:t>
            </a:r>
          </a:p>
          <a:p>
            <a:pPr lvl="1" algn="just"/>
            <a:r>
              <a:rPr lang="en-US" dirty="0" smtClean="0"/>
              <a:t>How this impedance compare with the pre-LS2 case?</a:t>
            </a:r>
          </a:p>
          <a:p>
            <a:pPr lvl="1" algn="just"/>
            <a:r>
              <a:rPr lang="en-US" dirty="0" smtClean="0"/>
              <a:t>Transverse damping scheme should not be relaxed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impedance threshold is not expected to be significantly reduced with fixed target beam.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80" y="2852936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4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4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" y="1439"/>
            <a:ext cx="8686800" cy="11829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3200" dirty="0"/>
              <a:t>M</a:t>
            </a:r>
            <a:r>
              <a:rPr lang="it-IT" sz="3200" dirty="0" smtClean="0"/>
              <a:t>ulti-bunch </a:t>
            </a:r>
            <a:r>
              <a:rPr lang="it-IT" sz="3200" dirty="0"/>
              <a:t>horizontal </a:t>
            </a:r>
            <a:r>
              <a:rPr lang="it-IT" sz="3200" dirty="0" smtClean="0"/>
              <a:t>instability observed during run II</a:t>
            </a:r>
            <a:endParaRPr lang="it-IT" sz="32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2034540"/>
          <a:ext cx="394335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89481655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2018 MDs</a:t>
                      </a:r>
                      <a:r>
                        <a:rPr lang="en-US" sz="1400" baseline="0" dirty="0" smtClean="0"/>
                        <a:t> observations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91695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Stable</a:t>
                      </a:r>
                      <a:r>
                        <a:rPr lang="en-US" sz="1400" baseline="0" dirty="0" smtClean="0"/>
                        <a:t> with 1 batch at 2e11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820809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Unstable with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4 batches at 2e11 with</a:t>
                      </a:r>
                      <a:r>
                        <a:rPr lang="en-US" sz="1400" baseline="0" dirty="0" smtClean="0"/>
                        <a:t> BS = 200ns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37140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Mode1 or Mode2 instability depending on </a:t>
                      </a:r>
                      <a:r>
                        <a:rPr lang="en-US" sz="1400" dirty="0" err="1" smtClean="0"/>
                        <a:t>chroma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622026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Stabilization at </a:t>
                      </a:r>
                      <a:r>
                        <a:rPr lang="en-US" sz="1400" dirty="0" err="1" smtClean="0"/>
                        <a:t>chromax</a:t>
                      </a:r>
                      <a:r>
                        <a:rPr lang="en-US" sz="1400" dirty="0" smtClean="0"/>
                        <a:t> about 0.6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39956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Stabilization with batch spacing &gt;500 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725132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stabilization with </a:t>
                      </a:r>
                      <a:r>
                        <a:rPr lang="en-US" sz="1400" dirty="0" err="1" smtClean="0"/>
                        <a:t>octupoles</a:t>
                      </a:r>
                      <a:r>
                        <a:rPr lang="en-US" sz="1400" dirty="0" smtClean="0"/>
                        <a:t>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55948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Instability</a:t>
                      </a:r>
                      <a:r>
                        <a:rPr lang="en-US" sz="1400" baseline="0" dirty="0" smtClean="0"/>
                        <a:t> threshold at about 1.8e11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04607278"/>
                  </a:ext>
                </a:extLst>
              </a:tr>
            </a:tbl>
          </a:graphicData>
        </a:graphic>
      </p:graphicFrame>
      <p:pic>
        <p:nvPicPr>
          <p:cNvPr id="4" name="Picture 9" descr="snapshot_BQHT_LHC50NS_20171009_211526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6"/>
          <a:stretch/>
        </p:blipFill>
        <p:spPr>
          <a:xfrm>
            <a:off x="5943600" y="1690237"/>
            <a:ext cx="2120028" cy="1445875"/>
          </a:xfrm>
          <a:prstGeom prst="rect">
            <a:avLst/>
          </a:prstGeom>
        </p:spPr>
      </p:pic>
      <p:pic>
        <p:nvPicPr>
          <p:cNvPr id="5" name="Picture 10" descr="snapshot_BQHT_LHC50NS_20171009_17025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2"/>
          <a:stretch/>
        </p:blipFill>
        <p:spPr>
          <a:xfrm>
            <a:off x="5978145" y="3591999"/>
            <a:ext cx="2120027" cy="1449113"/>
          </a:xfrm>
          <a:prstGeom prst="rect">
            <a:avLst/>
          </a:prstGeom>
        </p:spPr>
      </p:pic>
      <p:sp>
        <p:nvSpPr>
          <p:cNvPr id="6" name="Rectangle 13"/>
          <p:cNvSpPr/>
          <p:nvPr/>
        </p:nvSpPr>
        <p:spPr>
          <a:xfrm>
            <a:off x="6675771" y="1371600"/>
            <a:ext cx="968063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ξ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~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0.1–0.2 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6710575" y="3276600"/>
            <a:ext cx="968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ξ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~0.3–0.5 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7860" y="5181600"/>
            <a:ext cx="6172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 of a dedicated model for multi-bunch simulations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5703988"/>
            <a:ext cx="64008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Important to use analytical models to minimize numerical artefacts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219200" y="6260068"/>
            <a:ext cx="66294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just"/>
            <a:r>
              <a:rPr lang="en-US" dirty="0"/>
              <a:t>Stabilization above 2.1e11 </a:t>
            </a:r>
            <a:r>
              <a:rPr lang="en-US" dirty="0" smtClean="0"/>
              <a:t>ppb </a:t>
            </a:r>
            <a:r>
              <a:rPr lang="en-US" dirty="0"/>
              <a:t>not evident during 2018 </a:t>
            </a:r>
            <a:r>
              <a:rPr lang="en-US" dirty="0" smtClean="0"/>
              <a:t>MDs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04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Simulation without </a:t>
            </a:r>
            <a:r>
              <a:rPr lang="en-US" dirty="0" smtClean="0"/>
              <a:t>HOM</a:t>
            </a:r>
          </a:p>
          <a:p>
            <a:pPr lvl="1"/>
            <a:r>
              <a:rPr lang="en-US" dirty="0" smtClean="0"/>
              <a:t>SPS </a:t>
            </a:r>
            <a:r>
              <a:rPr lang="en-US" dirty="0"/>
              <a:t>impedance (wall and </a:t>
            </a:r>
            <a:r>
              <a:rPr lang="en-US" dirty="0" smtClean="0"/>
              <a:t>kickers)</a:t>
            </a:r>
            <a:endParaRPr lang="en-US" dirty="0"/>
          </a:p>
          <a:p>
            <a:pPr lvl="1"/>
            <a:r>
              <a:rPr lang="en-US" dirty="0" smtClean="0"/>
              <a:t>Damper</a:t>
            </a:r>
            <a:endParaRPr lang="en-US" dirty="0" smtClean="0"/>
          </a:p>
          <a:p>
            <a:r>
              <a:rPr lang="en-US" dirty="0" smtClean="0"/>
              <a:t>Simulation with </a:t>
            </a:r>
            <a:r>
              <a:rPr lang="en-US" dirty="0" smtClean="0"/>
              <a:t>HOM</a:t>
            </a:r>
          </a:p>
          <a:p>
            <a:pPr lvl="1"/>
            <a:r>
              <a:rPr lang="en-US" dirty="0" smtClean="0"/>
              <a:t>SPS </a:t>
            </a:r>
            <a:r>
              <a:rPr lang="en-US" dirty="0" smtClean="0"/>
              <a:t>impedance (wall and </a:t>
            </a:r>
            <a:r>
              <a:rPr lang="en-US" dirty="0" smtClean="0"/>
              <a:t>kickers)</a:t>
            </a:r>
            <a:endParaRPr lang="en-US" dirty="0" smtClean="0"/>
          </a:p>
          <a:p>
            <a:pPr lvl="1"/>
            <a:r>
              <a:rPr lang="en-US" dirty="0" smtClean="0"/>
              <a:t>Damper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Resonator at 939.45 </a:t>
            </a:r>
            <a:r>
              <a:rPr lang="en-US" dirty="0" err="1" smtClean="0">
                <a:solidFill>
                  <a:srgbClr val="FF0000"/>
                </a:solidFill>
              </a:rPr>
              <a:t>MHz.</a:t>
            </a:r>
            <a:r>
              <a:rPr lang="en-US" dirty="0" smtClean="0">
                <a:solidFill>
                  <a:srgbClr val="FF0000"/>
                </a:solidFill>
              </a:rPr>
              <a:t> Scan of Q and R to investigate different scenarios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PyHEADTAIL</a:t>
            </a:r>
            <a:r>
              <a:rPr lang="en-US" dirty="0" smtClean="0">
                <a:solidFill>
                  <a:schemeClr val="bg1"/>
                </a:solidFill>
              </a:rPr>
              <a:t> multi-bunch simulation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 and without HOM at 939.45 MHz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R/Q threshold as function of 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32857"/>
                <a:ext cx="8229600" cy="4032448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 growth time without </a:t>
                </a:r>
                <a:r>
                  <a:rPr lang="en-GB" dirty="0" smtClean="0"/>
                  <a:t>HOM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growth time with </a:t>
                </a:r>
                <a:r>
                  <a:rPr lang="en-GB" dirty="0" smtClean="0"/>
                  <a:t>HOM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&lt;1.01</m:t>
                    </m:r>
                  </m:oMath>
                </a14:m>
                <a:r>
                  <a:rPr lang="en-GB" dirty="0"/>
                  <a:t> (1% threshold</a:t>
                </a:r>
                <a:r>
                  <a:rPr lang="en-GB" dirty="0" smtClean="0"/>
                  <a:t>)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&lt;1.1</m:t>
                    </m:r>
                  </m:oMath>
                </a14:m>
                <a:r>
                  <a:rPr lang="en-GB" dirty="0"/>
                  <a:t> (10% threshold)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Several simulations have been performed</a:t>
                </a:r>
              </a:p>
              <a:p>
                <a:pPr lvl="1"/>
                <a:r>
                  <a:rPr lang="en-US" dirty="0" smtClean="0"/>
                  <a:t>R swept from 19 M</a:t>
                </a:r>
                <a:r>
                  <a:rPr lang="el-GR" dirty="0" smtClean="0"/>
                  <a:t>Ω</a:t>
                </a:r>
                <a:r>
                  <a:rPr lang="en-US" dirty="0" smtClean="0"/>
                  <a:t>/m to 158 M</a:t>
                </a:r>
                <a:r>
                  <a:rPr lang="el-GR" dirty="0" smtClean="0"/>
                  <a:t>Ω</a:t>
                </a:r>
                <a:r>
                  <a:rPr lang="en-US" dirty="0" smtClean="0"/>
                  <a:t>/m</a:t>
                </a:r>
              </a:p>
              <a:p>
                <a:pPr lvl="2"/>
                <a:r>
                  <a:rPr lang="en-US" dirty="0" smtClean="0"/>
                  <a:t>For each R several Q values have been simulated to </a:t>
                </a:r>
                <a:r>
                  <a:rPr lang="en-US" dirty="0"/>
                  <a:t>e</a:t>
                </a:r>
                <a:r>
                  <a:rPr lang="en-US" dirty="0" smtClean="0"/>
                  <a:t>stimate the threshold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32857"/>
                <a:ext cx="8229600" cy="4032448"/>
              </a:xfrm>
              <a:blipFill>
                <a:blip r:embed="rId2"/>
                <a:stretch>
                  <a:fillRect l="-815" t="-2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8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R/Q threshold as function of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2904"/>
            <a:ext cx="8229600" cy="4440555"/>
          </a:xfrm>
        </p:spPr>
      </p:pic>
    </p:spTree>
    <p:extLst>
      <p:ext uri="{BB962C8B-B14F-4D97-AF65-F5344CB8AC3E}">
        <p14:creationId xmlns:p14="http://schemas.microsoft.com/office/powerpoint/2010/main" val="20145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Cavity impedance fits into the stable area?</a:t>
            </a:r>
          </a:p>
          <a:p>
            <a:endParaRPr lang="en-US" dirty="0" smtClean="0"/>
          </a:p>
          <a:p>
            <a:r>
              <a:rPr lang="en-US" dirty="0" smtClean="0"/>
              <a:t>What about the fixed target beam?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8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Cavity impedance fits </a:t>
            </a:r>
            <a:r>
              <a:rPr lang="en-US" dirty="0" smtClean="0">
                <a:solidFill>
                  <a:srgbClr val="FF0000"/>
                </a:solidFill>
              </a:rPr>
              <a:t>into the stable area?</a:t>
            </a:r>
          </a:p>
          <a:p>
            <a:endParaRPr lang="en-US" dirty="0" smtClean="0"/>
          </a:p>
          <a:p>
            <a:r>
              <a:rPr lang="en-US" dirty="0" smtClean="0"/>
              <a:t>What about the fixed target beam?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R/Q threshold as function of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205830"/>
              </p:ext>
            </p:extLst>
          </p:nvPr>
        </p:nvGraphicFramePr>
        <p:xfrm>
          <a:off x="210546" y="3047767"/>
          <a:ext cx="8825950" cy="218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920">
                  <a:extLst>
                    <a:ext uri="{9D8B030D-6E8A-4147-A177-3AD203B41FA5}">
                      <a16:colId xmlns:a16="http://schemas.microsoft.com/office/drawing/2014/main" val="3432941036"/>
                    </a:ext>
                  </a:extLst>
                </a:gridCol>
                <a:gridCol w="846071">
                  <a:extLst>
                    <a:ext uri="{9D8B030D-6E8A-4147-A177-3AD203B41FA5}">
                      <a16:colId xmlns:a16="http://schemas.microsoft.com/office/drawing/2014/main" val="610607676"/>
                    </a:ext>
                  </a:extLst>
                </a:gridCol>
                <a:gridCol w="787385">
                  <a:extLst>
                    <a:ext uri="{9D8B030D-6E8A-4147-A177-3AD203B41FA5}">
                      <a16:colId xmlns:a16="http://schemas.microsoft.com/office/drawing/2014/main" val="467273112"/>
                    </a:ext>
                  </a:extLst>
                </a:gridCol>
                <a:gridCol w="683607">
                  <a:extLst>
                    <a:ext uri="{9D8B030D-6E8A-4147-A177-3AD203B41FA5}">
                      <a16:colId xmlns:a16="http://schemas.microsoft.com/office/drawing/2014/main" val="1149168434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2130401010"/>
                    </a:ext>
                  </a:extLst>
                </a:gridCol>
                <a:gridCol w="748704">
                  <a:extLst>
                    <a:ext uri="{9D8B030D-6E8A-4147-A177-3AD203B41FA5}">
                      <a16:colId xmlns:a16="http://schemas.microsoft.com/office/drawing/2014/main" val="3374265491"/>
                    </a:ext>
                  </a:extLst>
                </a:gridCol>
                <a:gridCol w="722287">
                  <a:extLst>
                    <a:ext uri="{9D8B030D-6E8A-4147-A177-3AD203B41FA5}">
                      <a16:colId xmlns:a16="http://schemas.microsoft.com/office/drawing/2014/main" val="2542063221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970080444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2036986965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2418422117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2174629769"/>
                    </a:ext>
                  </a:extLst>
                </a:gridCol>
                <a:gridCol w="735496">
                  <a:extLst>
                    <a:ext uri="{9D8B030D-6E8A-4147-A177-3AD203B41FA5}">
                      <a16:colId xmlns:a16="http://schemas.microsoft.com/office/drawing/2014/main" val="2251544254"/>
                    </a:ext>
                  </a:extLst>
                </a:gridCol>
              </a:tblGrid>
              <a:tr h="527168">
                <a:tc gridSpan="6">
                  <a:txBody>
                    <a:bodyPr/>
                    <a:lstStyle/>
                    <a:p>
                      <a:r>
                        <a:rPr lang="en-GB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Terminations</a:t>
                      </a:r>
                      <a:r>
                        <a:rPr lang="en-GB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(FPCs are terminated with short)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GB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Terminations</a:t>
                      </a:r>
                      <a:r>
                        <a:rPr lang="en-GB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(FPCs are terminated with load)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694820"/>
                  </a:ext>
                </a:extLst>
              </a:tr>
              <a:tr h="278855"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3-section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4-section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3-section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4-section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57306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</a:t>
                      </a:r>
                      <a:endPara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(MHz)</a:t>
                      </a:r>
                    </a:p>
                    <a:p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Rx/Q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</a:t>
                      </a:r>
                      <a:endPara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(MHz)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Rx/Q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</a:t>
                      </a:r>
                      <a:endPara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(MHz)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Rx/Q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</a:t>
                      </a:r>
                      <a:endPara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(MHz)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Rx/Q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</a:t>
                      </a:r>
                      <a:r>
                        <a:rPr lang="el-G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n-GB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761359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939.1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4*17.5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4*1.81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939.2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2*146.4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2*2.6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938.7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4*2.18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4*1.33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938.9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2*3.85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2*1.35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059733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939.9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4*33.31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4*0.66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939.67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2*157.8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2*2.7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939.6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4*2.75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4*1.26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939.67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2*14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2*3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3018428"/>
                  </a:ext>
                </a:extLst>
              </a:tr>
              <a:tr h="278130">
                <a:tc gridSpan="9">
                  <a:txBody>
                    <a:bodyPr/>
                    <a:lstStyle/>
                    <a:p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2*6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2*0.97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3682891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71523" y="2581031"/>
            <a:ext cx="84228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dirty="0" smtClean="0"/>
              <a:t>A. Farricker, C. Vollinger, E. </a:t>
            </a:r>
            <a:r>
              <a:rPr lang="en-GB" sz="1200" dirty="0" err="1" smtClean="0"/>
              <a:t>Shaposhnikova</a:t>
            </a:r>
            <a:r>
              <a:rPr lang="en-GB" sz="1200" dirty="0" smtClean="0"/>
              <a:t>, E. </a:t>
            </a:r>
            <a:r>
              <a:rPr lang="en-GB" sz="1200" dirty="0" err="1" smtClean="0"/>
              <a:t>Montesinos</a:t>
            </a:r>
            <a:r>
              <a:rPr lang="en-GB" sz="1200" dirty="0" smtClean="0"/>
              <a:t>, H. </a:t>
            </a:r>
            <a:r>
              <a:rPr lang="en-GB" sz="1200" dirty="0" err="1" smtClean="0"/>
              <a:t>Damerau</a:t>
            </a:r>
            <a:r>
              <a:rPr lang="en-GB" sz="1200" dirty="0" smtClean="0"/>
              <a:t>, M. Schwarz, N. Nasresfahani, P. Kramer, R. </a:t>
            </a:r>
            <a:r>
              <a:rPr lang="en-GB" sz="1200" dirty="0" err="1" smtClean="0"/>
              <a:t>Calaga</a:t>
            </a:r>
            <a:r>
              <a:rPr lang="en-GB" sz="1200" dirty="0" smtClean="0"/>
              <a:t>. </a:t>
            </a:r>
            <a:r>
              <a:rPr lang="en-GB" sz="1200" i="1" dirty="0" smtClean="0"/>
              <a:t>Decision </a:t>
            </a:r>
            <a:r>
              <a:rPr lang="en-GB" sz="1200" i="1" dirty="0"/>
              <a:t>on initial HOM coupler configuration for 3 and 4 section </a:t>
            </a:r>
            <a:r>
              <a:rPr lang="en-GB" sz="1200" i="1" dirty="0" smtClean="0"/>
              <a:t>cavities.</a:t>
            </a:r>
            <a:r>
              <a:rPr lang="en-GB" sz="1200" dirty="0" smtClean="0"/>
              <a:t> </a:t>
            </a:r>
            <a:r>
              <a:rPr lang="en-GB" sz="1200" b="1" dirty="0" smtClean="0"/>
              <a:t>Presented at the SPS </a:t>
            </a:r>
            <a:r>
              <a:rPr lang="en-GB" sz="1200" b="1" dirty="0"/>
              <a:t>RF upgrade coordination meeting , </a:t>
            </a:r>
            <a:r>
              <a:rPr lang="en-GB" sz="1200" b="1" dirty="0" smtClean="0"/>
              <a:t>19-07-2019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7392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R/Q threshold as function of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9474"/>
            <a:ext cx="8229600" cy="4489846"/>
          </a:xfrm>
        </p:spPr>
      </p:pic>
      <p:cxnSp>
        <p:nvCxnSpPr>
          <p:cNvPr id="10" name="Straight Arrow Connector 9"/>
          <p:cNvCxnSpPr/>
          <p:nvPr/>
        </p:nvCxnSpPr>
        <p:spPr>
          <a:xfrm flipV="1">
            <a:off x="2445348" y="2489164"/>
            <a:ext cx="1152128" cy="129614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8645105">
            <a:off x="1290884" y="2466932"/>
            <a:ext cx="2889219" cy="646331"/>
          </a:xfrm>
          <a:prstGeom prst="rect">
            <a:avLst/>
          </a:prstGeom>
          <a:solidFill>
            <a:schemeClr val="lt1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Expected trend when adding the effect of other modes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2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Cavity impedance fits </a:t>
            </a:r>
            <a:r>
              <a:rPr lang="en-US" dirty="0" smtClean="0"/>
              <a:t>into the stable area?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What about the fixed target beam?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112148</TotalTime>
  <Words>556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1_Office Theme</vt:lpstr>
      <vt:lpstr>Update on the effect of the 940 MHz resonance from the RF200 MHz cavities on the SPS horizontal beam stability  </vt:lpstr>
      <vt:lpstr>PyHEADTAIL multi-bunch simulation with and without HOM at 939.45 MHz</vt:lpstr>
      <vt:lpstr>R/Q threshold as function of R</vt:lpstr>
      <vt:lpstr>R/Q threshold as function of R</vt:lpstr>
      <vt:lpstr>Open questions</vt:lpstr>
      <vt:lpstr>Open questions</vt:lpstr>
      <vt:lpstr>R/Q threshold as function of R</vt:lpstr>
      <vt:lpstr>R/Q threshold as function of R</vt:lpstr>
      <vt:lpstr>Open questions</vt:lpstr>
      <vt:lpstr>Fixed target beam parameters</vt:lpstr>
      <vt:lpstr>R/Q threshold as function of R</vt:lpstr>
      <vt:lpstr>Summary</vt:lpstr>
      <vt:lpstr>Thank you for your attention</vt:lpstr>
      <vt:lpstr>Appendix</vt:lpstr>
      <vt:lpstr>Multi-bunch horizontal instability observed during run II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Zannini</dc:creator>
  <cp:lastModifiedBy>Carlo Zannini</cp:lastModifiedBy>
  <cp:revision>398</cp:revision>
  <dcterms:created xsi:type="dcterms:W3CDTF">2014-08-21T08:07:21Z</dcterms:created>
  <dcterms:modified xsi:type="dcterms:W3CDTF">2019-11-21T14:24:21Z</dcterms:modified>
</cp:coreProperties>
</file>