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8" r:id="rId6"/>
    <p:sldId id="269" r:id="rId7"/>
    <p:sldId id="260" r:id="rId8"/>
    <p:sldId id="262" r:id="rId9"/>
    <p:sldId id="261" r:id="rId10"/>
    <p:sldId id="263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5331D-267D-44A1-845C-DCE6A1709AD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BEF8C-B0C5-4457-86CD-F094311AD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2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A7F59-69B1-43BD-9D97-D2E8A91C9CAE}" type="datetime1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9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1CF0-7E90-4CCA-A277-BD18C694E735}" type="datetime1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6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5ECC-F1D6-4080-AE35-B57F4CFA5980}" type="datetime1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D925-4343-491D-A842-45AF1C652C82}" type="datetime1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7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A394-4D60-4B54-BD5A-229CFC5A6FDA}" type="datetime1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7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0175-E0D3-4529-BC4D-24F8F4B07AAF}" type="datetime1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2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C0E8-1B9E-4DEA-8D3C-1DD88C5D1764}" type="datetime1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7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2C2C-6780-42F1-B371-3C76CEB63E58}" type="datetime1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6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FA43-5263-4376-A218-54F608AB361B}" type="datetime1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6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8643-3A7B-4567-B917-F79A21E7E862}" type="datetime1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6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BAA9-BB34-4A0B-AC01-4777350498CA}" type="datetime1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3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00A8F-075F-4E9C-BA95-B70241CE3AB6}" type="datetime1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312E-D7BF-4F74-9588-C87422031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6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303" y="1122363"/>
            <a:ext cx="10091351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Effect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of 915 MHz HOM on fixed target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beam (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longitudinal)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Ivan Karpov</a:t>
            </a:r>
          </a:p>
          <a:p>
            <a:endParaRPr lang="en-US" dirty="0"/>
          </a:p>
          <a:p>
            <a:r>
              <a:rPr lang="en-US" dirty="0" smtClean="0"/>
              <a:t>Acknowledgments:</a:t>
            </a:r>
          </a:p>
          <a:p>
            <a:r>
              <a:rPr lang="en-US" dirty="0" smtClean="0"/>
              <a:t>Elena </a:t>
            </a:r>
            <a:r>
              <a:rPr lang="en-US" dirty="0" err="1" smtClean="0"/>
              <a:t>Shaposhnikova</a:t>
            </a:r>
            <a:r>
              <a:rPr lang="en-US" dirty="0" smtClean="0"/>
              <a:t>, Giulia Papotti, Markus Schwarz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86541" y="6234670"/>
            <a:ext cx="4078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LIU-SPS BD WG </a:t>
            </a:r>
            <a:r>
              <a:rPr lang="en-US" dirty="0" smtClean="0"/>
              <a:t>meeting, 21.11.2019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40" y="2778812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Thank you for your attention!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Approximate vs exact emittance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67" y="1917421"/>
            <a:ext cx="4487434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14" y="1917421"/>
            <a:ext cx="4478496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4670" y="1506223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Parameters at 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Parameters during cycle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365" y="3696856"/>
            <a:ext cx="371127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2" y="974252"/>
            <a:ext cx="371127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813" y="974252"/>
            <a:ext cx="3544822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087" y="974252"/>
            <a:ext cx="3814827" cy="27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17" y="3696856"/>
            <a:ext cx="3686925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805" y="3696856"/>
            <a:ext cx="378910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Longitudinal instabilities of fixed target beams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2466" y="1325563"/>
                <a:ext cx="625251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Higher-Order-Mode </a:t>
                </a:r>
                <a:r>
                  <a:rPr lang="en-US" dirty="0" smtClean="0"/>
                  <a:t>(</a:t>
                </a:r>
                <a:r>
                  <a:rPr lang="en-US" dirty="0" smtClean="0"/>
                  <a:t>HOM) </a:t>
                </a:r>
                <a:r>
                  <a:rPr lang="en-US" dirty="0" smtClean="0"/>
                  <a:t>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915</a:t>
                </a:r>
                <a:r>
                  <a:rPr lang="en-US" dirty="0" smtClean="0"/>
                  <a:t> MHz can potentially drive coupled bunch </a:t>
                </a:r>
                <a:r>
                  <a:rPr lang="en-US" dirty="0" smtClean="0"/>
                  <a:t>instability due to high quality factor (above 3000). Already seen in simulations for 4 LHC batche</a:t>
                </a:r>
                <a:r>
                  <a:rPr lang="en-US" dirty="0" smtClean="0"/>
                  <a:t>s </a:t>
                </a:r>
                <a:r>
                  <a:rPr lang="en-US" i="1" dirty="0" smtClean="0">
                    <a:solidFill>
                      <a:srgbClr val="002060"/>
                    </a:solidFill>
                  </a:rPr>
                  <a:t>(M. </a:t>
                </a:r>
                <a:r>
                  <a:rPr lang="en-US" i="1" dirty="0">
                    <a:solidFill>
                      <a:srgbClr val="002060"/>
                    </a:solidFill>
                  </a:rPr>
                  <a:t>S</a:t>
                </a:r>
                <a:r>
                  <a:rPr lang="en-US" i="1" dirty="0" smtClean="0">
                    <a:solidFill>
                      <a:srgbClr val="002060"/>
                    </a:solidFill>
                  </a:rPr>
                  <a:t>chwarz).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For </a:t>
                </a:r>
                <a:r>
                  <a:rPr lang="en-US" dirty="0" smtClean="0"/>
                  <a:t>fixed target </a:t>
                </a:r>
                <a:r>
                  <a:rPr lang="en-US" dirty="0" smtClean="0"/>
                  <a:t>beam, the effect could be even stronger. Indeed, the </a:t>
                </a:r>
                <a:r>
                  <a:rPr lang="en-US" dirty="0" smtClean="0"/>
                  <a:t>line in the unstable beam spectrum</a:t>
                </a:r>
                <a:r>
                  <a:rPr lang="en-US" dirty="0" smtClean="0"/>
                  <a:t> </a:t>
                </a:r>
                <a:r>
                  <a:rPr lang="en-US" dirty="0" smtClean="0"/>
                  <a:t>was observed </a:t>
                </a:r>
                <a:r>
                  <a:rPr lang="en-US" dirty="0" smtClean="0"/>
                  <a:t>for</a:t>
                </a:r>
                <a:r>
                  <a:rPr lang="en-US" dirty="0" smtClean="0"/>
                  <a:t> total </a:t>
                </a:r>
                <a:r>
                  <a:rPr lang="en-US" dirty="0" smtClean="0"/>
                  <a:t>number of </a:t>
                </a:r>
                <a:r>
                  <a:rPr lang="en-US" dirty="0" smtClean="0"/>
                  <a:t>protons around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4×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i="1" dirty="0" smtClean="0">
                    <a:solidFill>
                      <a:srgbClr val="002060"/>
                    </a:solidFill>
                  </a:rPr>
                  <a:t>(E. </a:t>
                </a:r>
                <a:r>
                  <a:rPr lang="en-US" i="1" dirty="0" err="1" smtClean="0">
                    <a:solidFill>
                      <a:srgbClr val="002060"/>
                    </a:solidFill>
                  </a:rPr>
                  <a:t>Shaposhnikova</a:t>
                </a:r>
                <a:r>
                  <a:rPr lang="en-US" i="1" dirty="0" smtClean="0">
                    <a:solidFill>
                      <a:srgbClr val="002060"/>
                    </a:solidFill>
                  </a:rPr>
                  <a:t>, 1999</a:t>
                </a:r>
                <a:r>
                  <a:rPr lang="en-US" i="1" dirty="0" smtClean="0">
                    <a:solidFill>
                      <a:srgbClr val="002060"/>
                    </a:solidFill>
                  </a:rPr>
                  <a:t>)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bunches macro-particle simulations are computationally </a:t>
                </a:r>
                <a:r>
                  <a:rPr lang="en-GB" dirty="0" smtClean="0"/>
                  <a:t>expensive.</a:t>
                </a:r>
              </a:p>
              <a:p>
                <a:endParaRPr lang="en-GB" dirty="0"/>
              </a:p>
              <a:p>
                <a:pPr algn="just"/>
                <a:r>
                  <a:rPr lang="en-GB" dirty="0"/>
                  <a:t>→ Analytical </a:t>
                </a:r>
                <a:r>
                  <a:rPr lang="en-GB" dirty="0" smtClean="0"/>
                  <a:t>approach based on </a:t>
                </a:r>
                <a:r>
                  <a:rPr lang="en-GB" dirty="0" err="1" smtClean="0"/>
                  <a:t>Lebedev</a:t>
                </a:r>
                <a:r>
                  <a:rPr lang="en-GB" dirty="0" smtClean="0"/>
                  <a:t> equation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US" i="1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US" i="1" dirty="0">
                    <a:solidFill>
                      <a:srgbClr val="002060"/>
                    </a:solidFill>
                  </a:rPr>
                  <a:t>A. N. </a:t>
                </a:r>
                <a:r>
                  <a:rPr lang="en-US" i="1" dirty="0" err="1">
                    <a:solidFill>
                      <a:srgbClr val="002060"/>
                    </a:solidFill>
                  </a:rPr>
                  <a:t>Lebedev</a:t>
                </a:r>
                <a:r>
                  <a:rPr lang="en-US" i="1" dirty="0">
                    <a:solidFill>
                      <a:srgbClr val="002060"/>
                    </a:solidFill>
                  </a:rPr>
                  <a:t>, </a:t>
                </a:r>
                <a:r>
                  <a:rPr lang="en-US" i="1" dirty="0" smtClean="0">
                    <a:solidFill>
                      <a:srgbClr val="002060"/>
                    </a:solidFill>
                  </a:rPr>
                  <a:t>1967) </a:t>
                </a:r>
                <a:r>
                  <a:rPr lang="en-US" dirty="0" smtClean="0"/>
                  <a:t>and corresponding stability</a:t>
                </a:r>
                <a:r>
                  <a:rPr lang="pl-PL" dirty="0" smtClean="0"/>
                  <a:t> diagram</a:t>
                </a:r>
                <a:r>
                  <a:rPr lang="en-US" dirty="0" smtClean="0"/>
                  <a:t>s</a:t>
                </a:r>
                <a:r>
                  <a:rPr lang="pl-PL" dirty="0" smtClean="0"/>
                  <a:t> </a:t>
                </a:r>
                <a:r>
                  <a:rPr lang="en-US" dirty="0" smtClean="0"/>
                  <a:t>(</a:t>
                </a:r>
                <a:r>
                  <a:rPr lang="pl-PL" i="1" dirty="0" smtClean="0">
                    <a:solidFill>
                      <a:srgbClr val="002060"/>
                    </a:solidFill>
                  </a:rPr>
                  <a:t>V</a:t>
                </a:r>
                <a:r>
                  <a:rPr lang="pl-PL" i="1" dirty="0">
                    <a:solidFill>
                      <a:srgbClr val="002060"/>
                    </a:solidFill>
                  </a:rPr>
                  <a:t>. </a:t>
                </a:r>
                <a:r>
                  <a:rPr lang="pl-PL" i="1" dirty="0" err="1">
                    <a:solidFill>
                      <a:srgbClr val="002060"/>
                    </a:solidFill>
                  </a:rPr>
                  <a:t>Balbekov</a:t>
                </a:r>
                <a:r>
                  <a:rPr lang="pl-PL" i="1" dirty="0">
                    <a:solidFill>
                      <a:srgbClr val="002060"/>
                    </a:solidFill>
                  </a:rPr>
                  <a:t>, S. </a:t>
                </a:r>
                <a:r>
                  <a:rPr lang="pl-PL" i="1" dirty="0" err="1">
                    <a:solidFill>
                      <a:srgbClr val="002060"/>
                    </a:solidFill>
                  </a:rPr>
                  <a:t>Ivanov</a:t>
                </a:r>
                <a:r>
                  <a:rPr lang="pl-PL" i="1" dirty="0">
                    <a:solidFill>
                      <a:srgbClr val="002060"/>
                    </a:solidFill>
                  </a:rPr>
                  <a:t>, </a:t>
                </a:r>
                <a:r>
                  <a:rPr lang="pl-PL" i="1" dirty="0" smtClean="0">
                    <a:solidFill>
                      <a:srgbClr val="002060"/>
                    </a:solidFill>
                  </a:rPr>
                  <a:t>1987</a:t>
                </a:r>
                <a:r>
                  <a:rPr lang="en-US" i="1" dirty="0" smtClean="0">
                    <a:solidFill>
                      <a:srgbClr val="002060"/>
                    </a:solidFill>
                  </a:rPr>
                  <a:t>)</a:t>
                </a:r>
                <a:r>
                  <a:rPr lang="en-GB" dirty="0" smtClean="0"/>
                  <a:t> is </a:t>
                </a:r>
                <a:r>
                  <a:rPr lang="en-GB" dirty="0"/>
                  <a:t>used to </a:t>
                </a:r>
                <a:r>
                  <a:rPr lang="en-GB" dirty="0" smtClean="0"/>
                  <a:t>evaluate instability thresholds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66" y="1325563"/>
                <a:ext cx="6252518" cy="4524315"/>
              </a:xfrm>
              <a:prstGeom prst="rect">
                <a:avLst/>
              </a:prstGeom>
              <a:blipFill>
                <a:blip r:embed="rId2"/>
                <a:stretch>
                  <a:fillRect l="-780" t="-673" r="-975" b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943" y="1580941"/>
            <a:ext cx="5208512" cy="42679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209903" y="4020070"/>
            <a:ext cx="197708" cy="12933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Threshold of longitudinal CBI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77375" y="4671193"/>
                <a:ext cx="4952958" cy="517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375" y="4671193"/>
                <a:ext cx="4952958" cy="5177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74382" y="3930014"/>
                <a:ext cx="3672031" cy="633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rf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full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full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382" y="3930014"/>
                <a:ext cx="3672031" cy="633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49668" y="5212767"/>
                <a:ext cx="333347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668" y="5212767"/>
                <a:ext cx="3333477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90400" y="3048284"/>
                <a:ext cx="2649507" cy="790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full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400" y="3048284"/>
                <a:ext cx="2649507" cy="7909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65345" y="3259804"/>
            <a:ext cx="4660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binomial distribution, line density is 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77846" y="1245892"/>
                <a:ext cx="6759555" cy="1816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Assumptions: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Single </a:t>
                </a:r>
                <a:r>
                  <a:rPr lang="en-US" sz="2000" dirty="0" err="1" smtClean="0"/>
                  <a:t>rf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system (no 800 MHz was used)</a:t>
                </a:r>
                <a:endParaRPr lang="en-US" sz="20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Uniformly filled machine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 smtClean="0"/>
                  <a:t> bunches)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Short bunches (asymmetry is neglected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≪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bb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bb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000" dirty="0" smtClean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46" y="1245892"/>
                <a:ext cx="6759555" cy="1816010"/>
              </a:xfrm>
              <a:prstGeom prst="rect">
                <a:avLst/>
              </a:prstGeom>
              <a:blipFill>
                <a:blip r:embed="rId6"/>
                <a:stretch>
                  <a:fillRect l="-902" t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77846" y="4029565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Threshold: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77846" y="5956240"/>
            <a:ext cx="6115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need evolution of parameters through the cycle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5377" y="3659914"/>
            <a:ext cx="3719457" cy="2743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3865" y="893332"/>
            <a:ext cx="3582479" cy="274320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7825946" y="3155092"/>
            <a:ext cx="370703" cy="288653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684750" y="2128890"/>
                <a:ext cx="2765845" cy="933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FWHM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full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+1 </m:t>
                                  </m:r>
                                </m:den>
                              </m:f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750" y="2128890"/>
                <a:ext cx="2765845" cy="9330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6911546" y="4967053"/>
            <a:ext cx="741405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2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38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Beam and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rf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parameters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during cycle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93" y="1621413"/>
            <a:ext cx="4948360" cy="365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762" y="1621413"/>
            <a:ext cx="4726429" cy="365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14119" y="3234770"/>
                <a:ext cx="4326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119" y="3234770"/>
                <a:ext cx="43261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131565" y="3168693"/>
                <a:ext cx="5073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rf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565" y="3168693"/>
                <a:ext cx="5073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2108886" y="2984829"/>
            <a:ext cx="321276" cy="465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90387" y="2615497"/>
            <a:ext cx="211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crossing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38746" y="4522574"/>
            <a:ext cx="317426" cy="271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78200" y="495083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 of batch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73904" y="5236237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 of batch 2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718854" y="4522574"/>
            <a:ext cx="172994" cy="612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14148" y="4134918"/>
            <a:ext cx="211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crossing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931992" y="4013121"/>
            <a:ext cx="328845" cy="13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8140979" y="1937458"/>
            <a:ext cx="119858" cy="231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00908" y="2162761"/>
            <a:ext cx="2307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Voltage increase to avoid losses after emittance blow-up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38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Beam and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rf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parameters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during cycle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5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778" y="1600328"/>
            <a:ext cx="5086436" cy="3657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97" y="1600328"/>
            <a:ext cx="4915900" cy="3657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69773" y="2932670"/>
            <a:ext cx="38882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502495" y="2585779"/>
            <a:ext cx="345989" cy="33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75490" y="2244019"/>
            <a:ext cx="211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crossing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905102" y="2998241"/>
                <a:ext cx="4076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102" y="2998241"/>
                <a:ext cx="40761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439297" y="3345092"/>
                <a:ext cx="2974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297" y="3345092"/>
                <a:ext cx="29745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8141295" y="2596991"/>
            <a:ext cx="345989" cy="33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14290" y="2255231"/>
            <a:ext cx="211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crossing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38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Beam and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rf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parameters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during cycle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01" y="1604445"/>
            <a:ext cx="4948360" cy="3657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923" y="1604445"/>
            <a:ext cx="5052145" cy="365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745244" y="3366352"/>
                <a:ext cx="4775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44" y="3366352"/>
                <a:ext cx="47750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222384" y="2600567"/>
                <a:ext cx="3733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384" y="2600567"/>
                <a:ext cx="37330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2601349" y="2860620"/>
            <a:ext cx="345989" cy="33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74344" y="2518860"/>
            <a:ext cx="211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crossing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161890" y="2455432"/>
            <a:ext cx="345989" cy="33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34885" y="2113672"/>
            <a:ext cx="211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crossing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Bunch length during cycle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509" y="1499874"/>
            <a:ext cx="58735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Bunch length is defined by </a:t>
            </a:r>
            <a:r>
              <a:rPr lang="en-US" sz="2200" dirty="0" smtClean="0"/>
              <a:t>emittance and </a:t>
            </a:r>
            <a:r>
              <a:rPr lang="en-US" sz="2200" i="1" dirty="0" smtClean="0"/>
              <a:t>V</a:t>
            </a:r>
            <a:endParaRPr lang="en-US" sz="2200" i="1" dirty="0" smtClean="0"/>
          </a:p>
          <a:p>
            <a:endParaRPr lang="en-US" sz="2200" dirty="0" smtClean="0"/>
          </a:p>
          <a:p>
            <a:r>
              <a:rPr lang="en-US" sz="2200" dirty="0" smtClean="0"/>
              <a:t>For calculations, there is big </a:t>
            </a:r>
            <a:r>
              <a:rPr lang="en-US" sz="2200" dirty="0" smtClean="0"/>
              <a:t>uncertainty </a:t>
            </a:r>
            <a:r>
              <a:rPr lang="en-US" sz="2200" dirty="0" smtClean="0"/>
              <a:t>due </a:t>
            </a:r>
            <a:r>
              <a:rPr lang="en-US" sz="2200" dirty="0" smtClean="0"/>
              <a:t>to unknown particle distribution and blow-up during transition crossing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02509" y="3507541"/>
            <a:ext cx="647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</a:t>
            </a:r>
            <a:r>
              <a:rPr lang="en-US" sz="2200" dirty="0" smtClean="0"/>
              <a:t>short bunch </a:t>
            </a:r>
            <a:r>
              <a:rPr lang="en-US" sz="2200" dirty="0" smtClean="0"/>
              <a:t>approximation, </a:t>
            </a:r>
            <a:r>
              <a:rPr lang="en-US" sz="2200" dirty="0" smtClean="0"/>
              <a:t>the length of equivalent Gaussian bunch is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4050" y="4331777"/>
                <a:ext cx="3546355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FWHM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050" y="4331777"/>
                <a:ext cx="3546355" cy="8183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8536" r="9032" b="2168"/>
          <a:stretch>
            <a:fillRect/>
          </a:stretch>
        </p:blipFill>
        <p:spPr>
          <a:xfrm>
            <a:off x="6606780" y="1336113"/>
            <a:ext cx="4292033" cy="26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342" t="8536" r="9032" b="216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0" y="1037434"/>
            <a:ext cx="579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(E. </a:t>
            </a:r>
            <a:r>
              <a:rPr lang="en-US" i="1" dirty="0" err="1" smtClean="0">
                <a:solidFill>
                  <a:srgbClr val="002060"/>
                </a:solidFill>
              </a:rPr>
              <a:t>Shaposhnikova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>
                <a:solidFill>
                  <a:srgbClr val="002060"/>
                </a:solidFill>
                <a:cs typeface="DejaVu Sans" charset="0"/>
              </a:rPr>
              <a:t>LIU-SPS collimation </a:t>
            </a:r>
            <a:r>
              <a:rPr lang="en-US" i="1" dirty="0" smtClean="0">
                <a:solidFill>
                  <a:srgbClr val="002060"/>
                </a:solidFill>
                <a:cs typeface="DejaVu Sans" charset="0"/>
              </a:rPr>
              <a:t>review, 2013</a:t>
            </a:r>
            <a:r>
              <a:rPr lang="en-US" i="1" dirty="0" smtClean="0">
                <a:solidFill>
                  <a:srgbClr val="002060"/>
                </a:solidFill>
              </a:rPr>
              <a:t>)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165343" y="1602926"/>
            <a:ext cx="953280" cy="27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Bitstream Vera Sans" charset="0"/>
              </a:defRPr>
            </a:lvl1pPr>
            <a:lvl2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 dirty="0">
                <a:solidFill>
                  <a:srgbClr val="0000FF"/>
                </a:solidFill>
                <a:latin typeface="Trebuchet MS" charset="0"/>
              </a:rPr>
              <a:t>Batch 1</a:t>
            </a: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8618999" y="2310040"/>
            <a:ext cx="979143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r"/>
            <a:r>
              <a:rPr lang="en-US" b="1">
                <a:solidFill>
                  <a:srgbClr val="FF0000"/>
                </a:solidFill>
                <a:latin typeface="Trebuchet MS" charset="0"/>
              </a:rPr>
              <a:t>Batch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06898" y="152899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CNGS cycle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02510" y="5204939"/>
                <a:ext cx="6104269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/>
                  <a:t>To fit bunch length in observations,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=0.085</m:t>
                    </m:r>
                  </m:oMath>
                </a14:m>
                <a:r>
                  <a:rPr lang="en-US" sz="2200" dirty="0"/>
                  <a:t> eVs</a:t>
                </a:r>
                <a:r>
                  <a:rPr lang="en-US" sz="2200" dirty="0" smtClean="0"/>
                  <a:t> is assumed </a:t>
                </a:r>
                <a:r>
                  <a:rPr lang="en-US" sz="2200" dirty="0" smtClean="0"/>
                  <a:t>before </a:t>
                </a:r>
                <a:r>
                  <a:rPr lang="en-US" sz="2200" dirty="0" smtClean="0"/>
                  <a:t>transition and </a:t>
                </a:r>
                <a:r>
                  <a:rPr lang="en-US" sz="2200" dirty="0" smtClean="0"/>
                  <a:t>after transition </a:t>
                </a:r>
                <a:r>
                  <a:rPr lang="en-US" sz="2200" dirty="0" smtClean="0"/>
                  <a:t>emittance </a:t>
                </a:r>
                <a:r>
                  <a:rPr lang="en-US" sz="2200" dirty="0" smtClean="0"/>
                  <a:t>blows up by factor of </a:t>
                </a:r>
                <a:r>
                  <a:rPr lang="en-US" sz="2200" dirty="0" smtClean="0"/>
                  <a:t>3</a:t>
                </a:r>
                <a:endParaRPr lang="en-US" sz="22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10" y="5204939"/>
                <a:ext cx="6104269" cy="1107996"/>
              </a:xfrm>
              <a:prstGeom prst="rect">
                <a:avLst/>
              </a:prstGeom>
              <a:blipFill>
                <a:blip r:embed="rId4"/>
                <a:stretch>
                  <a:fillRect l="-1297" t="-3297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385" y="3999551"/>
            <a:ext cx="3544822" cy="27432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4860324" y="3813520"/>
            <a:ext cx="1596928" cy="145045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995719" y="1951648"/>
                <a:ext cx="1863779" cy="303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3.6×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719" y="1951648"/>
                <a:ext cx="1863779" cy="303929"/>
              </a:xfrm>
              <a:prstGeom prst="rect">
                <a:avLst/>
              </a:prstGeom>
              <a:blipFill>
                <a:blip r:embed="rId6"/>
                <a:stretch>
                  <a:fillRect l="-2295" r="-65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7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Thresholds during cycle for 915 MHz HOM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51934" y="1791186"/>
                <a:ext cx="4349083" cy="3889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Total intensity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.4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Thresholds approach to zero before and after transition crossing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Towards the end of acceleration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sh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thr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≈3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MΩ</m:t>
                    </m:r>
                  </m:oMath>
                </a14:m>
                <a:endParaRPr lang="en-US" sz="2200" dirty="0" smtClean="0"/>
              </a:p>
              <a:p>
                <a:endParaRPr lang="en-US" sz="2200" dirty="0"/>
              </a:p>
              <a:p>
                <a:r>
                  <a:rPr lang="en-US" sz="2200" dirty="0" smtClean="0"/>
                  <a:t>Thresholds </a:t>
                </a:r>
                <a:r>
                  <a:rPr lang="en-US" sz="2200" dirty="0" smtClean="0"/>
                  <a:t>are </a:t>
                </a:r>
                <a:r>
                  <a:rPr lang="en-US" sz="2200" dirty="0" smtClean="0"/>
                  <a:t>10 times </a:t>
                </a:r>
                <a:r>
                  <a:rPr lang="en-US" sz="2200" dirty="0" smtClean="0"/>
                  <a:t>lower for </a:t>
                </a:r>
                <a:r>
                  <a:rPr lang="en-US" sz="2200" dirty="0"/>
                  <a:t>nominal intensity</a:t>
                </a:r>
                <a:endParaRPr lang="en-US" sz="2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34" y="1791186"/>
                <a:ext cx="4349083" cy="3889847"/>
              </a:xfrm>
              <a:prstGeom prst="rect">
                <a:avLst/>
              </a:prstGeom>
              <a:blipFill>
                <a:blip r:embed="rId2"/>
                <a:stretch>
                  <a:fillRect l="-1823" t="-940" r="-3366" b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962" y="1450109"/>
            <a:ext cx="611368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312E-D7BF-4F74-9588-C87422031F19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1978" y="1537510"/>
            <a:ext cx="99265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Thresholds of longitudinal coupled bunch instability during the cycle were evaluated: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Analytical calculations confirm very low intensity threshold due to 915 MHz HOM for </a:t>
            </a:r>
            <a:r>
              <a:rPr lang="en-US" sz="2400" dirty="0" smtClean="0"/>
              <a:t>fixed target </a:t>
            </a:r>
            <a:r>
              <a:rPr lang="en-US" sz="2400" dirty="0" smtClean="0"/>
              <a:t>beam observed in measurements.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Absolute threshold </a:t>
            </a:r>
            <a:r>
              <a:rPr lang="en-US" sz="2400" dirty="0" smtClean="0"/>
              <a:t>depends </a:t>
            </a:r>
            <a:r>
              <a:rPr lang="en-US" sz="2400" dirty="0" smtClean="0"/>
              <a:t>on assumptions </a:t>
            </a:r>
            <a:r>
              <a:rPr lang="en-US" sz="2400" dirty="0" smtClean="0"/>
              <a:t>about </a:t>
            </a:r>
            <a:r>
              <a:rPr lang="en-US" sz="2400" dirty="0" smtClean="0"/>
              <a:t>beam emittance and particle distribution</a:t>
            </a:r>
          </a:p>
          <a:p>
            <a:endParaRPr lang="en-US" sz="2400" dirty="0"/>
          </a:p>
          <a:p>
            <a:r>
              <a:rPr lang="en-US" sz="2400" dirty="0"/>
              <a:t>Next steps: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 which intensity stabilization </a:t>
            </a:r>
            <a:r>
              <a:rPr lang="en-US" sz="2400" dirty="0"/>
              <a:t>with 800 MHz </a:t>
            </a:r>
            <a:r>
              <a:rPr lang="en-US" sz="2400" dirty="0" err="1"/>
              <a:t>rf</a:t>
            </a:r>
            <a:r>
              <a:rPr lang="en-US" sz="2400" dirty="0"/>
              <a:t> </a:t>
            </a:r>
            <a:r>
              <a:rPr lang="en-US" sz="2400" dirty="0" smtClean="0"/>
              <a:t>system can </a:t>
            </a:r>
            <a:r>
              <a:rPr lang="en-US" sz="2400" dirty="0" smtClean="0"/>
              <a:t>be achieved?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 smtClean="0"/>
              <a:t>of Q20 optics?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19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356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Bitstream Vera Sans</vt:lpstr>
      <vt:lpstr>Calibri</vt:lpstr>
      <vt:lpstr>Cambria Math</vt:lpstr>
      <vt:lpstr>DejaVu Sans</vt:lpstr>
      <vt:lpstr>Times New Roman</vt:lpstr>
      <vt:lpstr>Trebuchet MS</vt:lpstr>
      <vt:lpstr>Office Theme</vt:lpstr>
      <vt:lpstr> Effect of 915 MHz HOM on fixed target beam (longitudinal)</vt:lpstr>
      <vt:lpstr>Longitudinal instabilities of fixed target beams</vt:lpstr>
      <vt:lpstr>Threshold of longitudinal CBI</vt:lpstr>
      <vt:lpstr>Beam and rf parameters during cycle</vt:lpstr>
      <vt:lpstr>Beam and rf parameters during cycle</vt:lpstr>
      <vt:lpstr>Beam and rf parameters during cycle</vt:lpstr>
      <vt:lpstr>Bunch length during cycle</vt:lpstr>
      <vt:lpstr>Thresholds during cycle for 915 MHz HOM</vt:lpstr>
      <vt:lpstr>Summary</vt:lpstr>
      <vt:lpstr>Thank you for your attention!</vt:lpstr>
      <vt:lpstr>Approximate vs exact emittance</vt:lpstr>
      <vt:lpstr>Parameters during cycle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915 MHz HOM on fixed target beam (longitudinal)</dc:title>
  <dc:creator>Ivan Karpov</dc:creator>
  <cp:lastModifiedBy>Ivan Karpov</cp:lastModifiedBy>
  <cp:revision>46</cp:revision>
  <dcterms:created xsi:type="dcterms:W3CDTF">2019-11-20T10:46:26Z</dcterms:created>
  <dcterms:modified xsi:type="dcterms:W3CDTF">2019-11-21T14:25:14Z</dcterms:modified>
</cp:coreProperties>
</file>