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79" r:id="rId1"/>
  </p:sldMasterIdLst>
  <p:notesMasterIdLst>
    <p:notesMasterId r:id="rId13"/>
  </p:notesMasterIdLst>
  <p:handoutMasterIdLst>
    <p:handoutMasterId r:id="rId14"/>
  </p:handoutMasterIdLst>
  <p:sldIdLst>
    <p:sldId id="261" r:id="rId2"/>
    <p:sldId id="604" r:id="rId3"/>
    <p:sldId id="597" r:id="rId4"/>
    <p:sldId id="598" r:id="rId5"/>
    <p:sldId id="599" r:id="rId6"/>
    <p:sldId id="600" r:id="rId7"/>
    <p:sldId id="601" r:id="rId8"/>
    <p:sldId id="602" r:id="rId9"/>
    <p:sldId id="603" r:id="rId10"/>
    <p:sldId id="567" r:id="rId11"/>
    <p:sldId id="535" r:id="rId1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0"/>
    <a:srgbClr val="0967AD"/>
    <a:srgbClr val="09035A"/>
    <a:srgbClr val="01050E"/>
    <a:srgbClr val="104282"/>
    <a:srgbClr val="FFFFFF"/>
    <a:srgbClr val="000000"/>
    <a:srgbClr val="403008"/>
    <a:srgbClr val="210F07"/>
    <a:srgbClr val="1F0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88" autoAdjust="0"/>
    <p:restoredTop sz="82418" autoAdjust="0"/>
  </p:normalViewPr>
  <p:slideViewPr>
    <p:cSldViewPr snapToGrid="0" showGuides="1">
      <p:cViewPr>
        <p:scale>
          <a:sx n="112" d="100"/>
          <a:sy n="112" d="100"/>
        </p:scale>
        <p:origin x="176" y="512"/>
      </p:cViewPr>
      <p:guideLst/>
    </p:cSldViewPr>
  </p:slideViewPr>
  <p:outlineViewPr>
    <p:cViewPr>
      <p:scale>
        <a:sx n="33" d="100"/>
        <a:sy n="33" d="100"/>
      </p:scale>
      <p:origin x="0" y="-256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7" d="100"/>
          <a:sy n="117" d="100"/>
        </p:scale>
        <p:origin x="11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957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9" y="2"/>
            <a:ext cx="2944957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C98A3-AD06-4B51-8EC3-73C53AE79DE7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1259"/>
            <a:ext cx="2944957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9" y="9431259"/>
            <a:ext cx="2944957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AAA8-191E-4885-8E8C-3CFA21E56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343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81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81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C9F85-845B-4F9C-AE20-90E89B4664DB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74B54-9BF4-4224-B98A-D42A2C22A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8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C2CA-03CB-483F-A45D-90F2B1180537}" type="datetime1">
              <a:rPr lang="en-US" smtClean="0"/>
              <a:t>9/18/19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Kevin 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C1A6-AE81-4220-97E8-2DBAC9DAB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41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1036-1A40-4257-B482-F7C8F2EE5FFC}" type="datetime1">
              <a:rPr lang="en-US" smtClean="0"/>
              <a:t>9/18/19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Kevin 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C1A6-AE81-4220-97E8-2DBAC9DABC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35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CDEA-901D-4A63-9151-33C2D0BCF6CA}" type="datetime1">
              <a:rPr lang="en-US" smtClean="0"/>
              <a:t>9/18/19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Kevin 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9F8A-BCEA-4CC5-B22C-C7764489C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45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4950-1D19-470C-8FBE-10D9A66FB6FC}" type="datetime1">
              <a:rPr lang="en-US" smtClean="0"/>
              <a:t>9/18/19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Kevin Li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C1A6-AE81-4220-97E8-2DBAC9DABC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57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BBE-5920-4D89-89A0-7A115B1E0F0F}" type="datetime1">
              <a:rPr lang="en-US" smtClean="0"/>
              <a:t>9/18/19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Kevin Li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9F8A-BCEA-4CC5-B22C-C7764489C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45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8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2528097"/>
            <a:ext cx="1440000" cy="180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2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4" descr="bande-01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798"/>
            <a:ext cx="9144000" cy="7072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4000" y="144000"/>
            <a:ext cx="8028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864000"/>
            <a:ext cx="8640000" cy="51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000" y="6462000"/>
            <a:ext cx="18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8725A-77D1-437A-9693-993270CCFB57}" type="datetime1">
              <a:rPr lang="en-US" smtClean="0"/>
              <a:t>9/18/19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2000" y="6462000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Kevin Li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2000" y="6462000"/>
            <a:ext cx="18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69F8A-BCEA-4CC5-B22C-C7764489C224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2" descr="Hom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-108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9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5" r:id="rId4"/>
    <p:sldLayoutId id="2147483786" r:id="rId5"/>
    <p:sldLayoutId id="2147483745" r:id="rId6"/>
    <p:sldLayoutId id="2147483746" r:id="rId7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55A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55A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SPS- LHC Energy Matching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V. Kain, K. Li, J. </a:t>
            </a:r>
            <a:r>
              <a:rPr lang="en-US" sz="2000" dirty="0" err="1"/>
              <a:t>Wenninger</a:t>
            </a:r>
            <a:endParaRPr lang="en-US" sz="2000" dirty="0"/>
          </a:p>
          <a:p>
            <a:r>
              <a:rPr lang="en-US" sz="1800" b="1" dirty="0"/>
              <a:t>12. September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Kevin Li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645-D804-468A-B215-DF85796C44EF}" type="datetime1">
              <a:rPr lang="en-US" smtClean="0"/>
              <a:t>9/18/19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8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Propose to use the orbit correctors in the LHC to follow energy drifts on a fill-by-fill basis</a:t>
            </a:r>
          </a:p>
          <a:p>
            <a:pPr lvl="1"/>
            <a:r>
              <a:rPr lang="en-US" sz="1600" dirty="0"/>
              <a:t>Correct with the 12 bunch injection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All ingredients are already available. Tests should be carried out with systems as they are (semi-manual)</a:t>
            </a:r>
          </a:p>
          <a:p>
            <a:pPr lvl="1"/>
            <a:r>
              <a:rPr lang="en-US" sz="1600" dirty="0"/>
              <a:t>Only IQC thresholds to be added. </a:t>
            </a:r>
          </a:p>
          <a:p>
            <a:pPr lvl="1"/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After test phase and positive experience: investigate automation of various steps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Additional recommendations:</a:t>
            </a:r>
          </a:p>
          <a:p>
            <a:pPr lvl="1"/>
            <a:r>
              <a:rPr lang="en-US" sz="1600" dirty="0"/>
              <a:t> Review BLM thresholds for capture losses in the LHC </a:t>
            </a:r>
          </a:p>
          <a:p>
            <a:pPr lvl="1"/>
            <a:r>
              <a:rPr lang="en-US" sz="1600" dirty="0"/>
              <a:t>Investigate source of energy changes. 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endParaRPr lang="en-US" sz="2000" dirty="0"/>
          </a:p>
          <a:p>
            <a:pPr lvl="1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1036-1A40-4257-B482-F7C8F2EE5FFC}" type="datetime1">
              <a:rPr lang="en-US" smtClean="0"/>
              <a:t>9/18/19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Kevin Li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880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91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FB805F-1840-084B-8B76-D72F48DA5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565D7B-B2A5-0E46-AB37-EA108C3DB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LHC capturing with larger voltage than matched to avoid capture losses while allowing for significant energy mismatch between SPS and LHC </a:t>
            </a:r>
          </a:p>
          <a:p>
            <a:r>
              <a:rPr lang="en-US" dirty="0"/>
              <a:t>But: power consumption might become limiting with HL-LHC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00FFC0-20D3-C941-810B-070A72CC8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BBE-5920-4D89-89A0-7A115B1E0F0F}" type="datetime1">
              <a:rPr lang="en-US" smtClean="0"/>
              <a:t>9/18/19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ED169-5FB9-9B47-B772-C836A974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Kevin Li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C4FA23-0A9A-F94F-A9E7-AFD833CE4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055" y="2866788"/>
            <a:ext cx="5977890" cy="231214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985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BBE-5920-4D89-89A0-7A115B1E0F0F}" type="datetime1">
              <a:rPr lang="en-US" smtClean="0"/>
              <a:t>9/18/19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Kevin Li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225"/>
            <a:ext cx="9144000" cy="5283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5ACA0E-DDAF-2546-A04E-8631A305EB3E}"/>
              </a:ext>
            </a:extLst>
          </p:cNvPr>
          <p:cNvSpPr txBox="1"/>
          <p:nvPr/>
        </p:nvSpPr>
        <p:spPr>
          <a:xfrm>
            <a:off x="0" y="4720590"/>
            <a:ext cx="26289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/>
              <a:t>From H. Timko </a:t>
            </a:r>
            <a:r>
              <a:rPr lang="en-US" sz="1200" b="1" i="1" dirty="0"/>
              <a:t>SPS to LHC energy matching</a:t>
            </a:r>
          </a:p>
          <a:p>
            <a:r>
              <a:rPr lang="en-US" sz="1200" i="1" dirty="0"/>
              <a:t>https://</a:t>
            </a:r>
            <a:r>
              <a:rPr lang="en-US" sz="1200" i="1" dirty="0" err="1"/>
              <a:t>indico.cern.ch</a:t>
            </a:r>
            <a:r>
              <a:rPr lang="en-US" sz="1200" i="1" dirty="0"/>
              <a:t>/event/809651/</a:t>
            </a:r>
          </a:p>
        </p:txBody>
      </p:sp>
    </p:spTree>
    <p:extLst>
      <p:ext uri="{BB962C8B-B14F-4D97-AF65-F5344CB8AC3E}">
        <p14:creationId xmlns:p14="http://schemas.microsoft.com/office/powerpoint/2010/main" val="285485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BBE-5920-4D89-89A0-7A115B1E0F0F}" type="datetime1">
              <a:rPr lang="en-US" smtClean="0"/>
              <a:t>9/18/19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Kevin Li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692"/>
            <a:ext cx="9144000" cy="54926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C5F6ED-9372-874A-89A7-57BAE794496F}"/>
              </a:ext>
            </a:extLst>
          </p:cNvPr>
          <p:cNvSpPr txBox="1"/>
          <p:nvPr/>
        </p:nvSpPr>
        <p:spPr>
          <a:xfrm>
            <a:off x="6400800" y="5349157"/>
            <a:ext cx="26289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/>
              <a:t>From H. Timko </a:t>
            </a:r>
            <a:r>
              <a:rPr lang="en-US" sz="1200" b="1" i="1" dirty="0"/>
              <a:t>SPS to LHC energy matching</a:t>
            </a:r>
          </a:p>
          <a:p>
            <a:r>
              <a:rPr lang="en-US" sz="1200" i="1" dirty="0"/>
              <a:t>https://</a:t>
            </a:r>
            <a:r>
              <a:rPr lang="en-US" sz="1200" i="1" dirty="0" err="1"/>
              <a:t>indico.cern.ch</a:t>
            </a:r>
            <a:r>
              <a:rPr lang="en-US" sz="1200" i="1" dirty="0"/>
              <a:t>/event/809651/</a:t>
            </a:r>
          </a:p>
        </p:txBody>
      </p:sp>
    </p:spTree>
    <p:extLst>
      <p:ext uri="{BB962C8B-B14F-4D97-AF65-F5344CB8AC3E}">
        <p14:creationId xmlns:p14="http://schemas.microsoft.com/office/powerpoint/2010/main" val="97583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almost for free?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Active energy mismatch damping in SPS and/or LHC operation</a:t>
            </a:r>
          </a:p>
          <a:p>
            <a:pPr lvl="1" algn="just"/>
            <a:r>
              <a:rPr lang="en-US" sz="1800" dirty="0">
                <a:solidFill>
                  <a:schemeClr val="accent4"/>
                </a:solidFill>
              </a:rPr>
              <a:t>Identification of the source? </a:t>
            </a:r>
            <a:r>
              <a:rPr lang="en-US" sz="1800" dirty="0">
                <a:solidFill>
                  <a:schemeClr val="accent4"/>
                </a:solidFill>
                <a:sym typeface="Wingdings" panose="05000000000000000000" pitchFamily="2" charset="2"/>
              </a:rPr>
              <a:t> work on this as well during 2021, specifically we will investigate SPS bends, temperature dependence, tides, etc.</a:t>
            </a:r>
            <a:endParaRPr lang="en-US" sz="1800" dirty="0">
              <a:solidFill>
                <a:schemeClr val="accent4"/>
              </a:solidFill>
            </a:endParaRPr>
          </a:p>
          <a:p>
            <a:pPr lvl="1" algn="just"/>
            <a:r>
              <a:rPr lang="en-US" sz="1800" b="1" dirty="0">
                <a:solidFill>
                  <a:srgbClr val="FF0000"/>
                </a:solidFill>
              </a:rPr>
              <a:t>Fill-by-fill correction (using e.g. 12 b) could be tested in the LHC in 2021 </a:t>
            </a:r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 this is what we propose</a:t>
            </a:r>
            <a:endParaRPr lang="en-US" sz="1800" b="1" dirty="0">
              <a:solidFill>
                <a:srgbClr val="FF0000"/>
              </a:solidFill>
            </a:endParaRP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Passive damping: longitudinal damper using LHC ACS cavities</a:t>
            </a:r>
          </a:p>
          <a:p>
            <a:pPr lvl="1" algn="just"/>
            <a:r>
              <a:rPr lang="en-US" sz="1800" dirty="0"/>
              <a:t>Bandwidth and damping achievable?</a:t>
            </a: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Reviewing thresholds</a:t>
            </a:r>
          </a:p>
          <a:p>
            <a:pPr lvl="1" algn="just"/>
            <a:r>
              <a:rPr lang="en-US" sz="1800" b="1" dirty="0">
                <a:solidFill>
                  <a:srgbClr val="FF0000"/>
                </a:solidFill>
              </a:rPr>
              <a:t>Review BLM dump thresholds </a:t>
            </a:r>
            <a:r>
              <a:rPr lang="en-US" sz="1800" dirty="0"/>
              <a:t>at capture and start of ramp</a:t>
            </a:r>
          </a:p>
          <a:p>
            <a:pPr lvl="1" algn="just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BBE-5920-4D89-89A0-7A115B1E0F0F}" type="datetime1">
              <a:rPr lang="en-US" smtClean="0"/>
              <a:t>9/18/19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Kevin Li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65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Fill-by-fill measurement on 12 bunches and, depending on threshold, feedforward correction with calculated value from IQC.</a:t>
            </a:r>
          </a:p>
          <a:p>
            <a:pPr lvl="1" algn="just"/>
            <a:r>
              <a:rPr lang="en-US" sz="1600" dirty="0"/>
              <a:t>Use either synchro error or injection oscillation (</a:t>
            </a:r>
            <a:r>
              <a:rPr lang="en-US" sz="1600" dirty="0" err="1"/>
              <a:t>wrt</a:t>
            </a:r>
            <a:r>
              <a:rPr lang="en-US" sz="1600" dirty="0"/>
              <a:t> to orbit) of first octant</a:t>
            </a:r>
          </a:p>
          <a:p>
            <a:pPr lvl="1" algn="just"/>
            <a:r>
              <a:rPr lang="en-US" sz="1600" dirty="0"/>
              <a:t>Can correct for beam 1 and beam 2 individually.</a:t>
            </a:r>
          </a:p>
          <a:p>
            <a:pPr lvl="1" algn="just"/>
            <a:r>
              <a:rPr lang="en-US" sz="1600" dirty="0"/>
              <a:t>Correction done with YASP (currently use as input synchro error) using orbit correctors</a:t>
            </a:r>
          </a:p>
          <a:p>
            <a:pPr marL="0" indent="0" algn="just">
              <a:buNone/>
            </a:pPr>
            <a:endParaRPr lang="en-US" sz="1600" dirty="0"/>
          </a:p>
          <a:p>
            <a:pPr lvl="1" algn="just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1036-1A40-4257-B482-F7C8F2EE5FFC}" type="datetime1">
              <a:rPr lang="en-US" smtClean="0"/>
              <a:t>9/18/19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Kevin Li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788A07-627C-6845-AC29-1089F3DFB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80" y="3006090"/>
            <a:ext cx="3566317" cy="2571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E9D9A1-D0D5-3B40-90FC-5D0F5A788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019" y="3545397"/>
            <a:ext cx="4241861" cy="1493135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70F13DC3-7C45-1043-B735-1520792EF1ED}"/>
              </a:ext>
            </a:extLst>
          </p:cNvPr>
          <p:cNvSpPr/>
          <p:nvPr/>
        </p:nvSpPr>
        <p:spPr>
          <a:xfrm>
            <a:off x="4103638" y="4229100"/>
            <a:ext cx="662940" cy="301752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9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E6DC-BC78-4C44-80BB-F868D61F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YASP has all the required functionality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27E47D-2F1F-F34A-ACF1-ADD98A48D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882" y="863600"/>
            <a:ext cx="6924237" cy="51847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815A6-B8A4-2D46-B218-B5181B7F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1036-1A40-4257-B482-F7C8F2EE5FFC}" type="datetime1">
              <a:rPr lang="en-US" smtClean="0"/>
              <a:t>9/18/19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9C980-8839-184A-8D33-6AC3CD80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Kevin Li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71A524-86BA-A947-B0C2-7FC4AF9CA1F3}"/>
              </a:ext>
            </a:extLst>
          </p:cNvPr>
          <p:cNvSpPr txBox="1"/>
          <p:nvPr/>
        </p:nvSpPr>
        <p:spPr>
          <a:xfrm>
            <a:off x="6012000" y="6355080"/>
            <a:ext cx="305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Slides by </a:t>
            </a:r>
            <a:r>
              <a:rPr lang="en-US" dirty="0" err="1">
                <a:solidFill>
                  <a:schemeClr val="bg1"/>
                </a:solidFill>
              </a:rPr>
              <a:t>Jörg</a:t>
            </a:r>
            <a:r>
              <a:rPr lang="en-US" dirty="0">
                <a:solidFill>
                  <a:schemeClr val="bg1"/>
                </a:solidFill>
              </a:rPr>
              <a:t> for 2015 training</a:t>
            </a:r>
          </a:p>
        </p:txBody>
      </p:sp>
    </p:spTree>
    <p:extLst>
      <p:ext uri="{BB962C8B-B14F-4D97-AF65-F5344CB8AC3E}">
        <p14:creationId xmlns:p14="http://schemas.microsoft.com/office/powerpoint/2010/main" val="128563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B74C-636D-1B40-8102-B00E6E1C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YASP has all the required functionality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17C07-B69F-7747-8286-E2EEBFE9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1036-1A40-4257-B482-F7C8F2EE5FFC}" type="datetime1">
              <a:rPr lang="en-US" smtClean="0"/>
              <a:t>9/18/19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C0D5B-C0E7-1343-B312-7DBDAC9C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Kevin Li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B78A5-9D54-E044-932F-03AE9CD1C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00" y="1014247"/>
            <a:ext cx="6757560" cy="50599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0E380-5212-F641-A1BC-E20B3F0E33E5}"/>
              </a:ext>
            </a:extLst>
          </p:cNvPr>
          <p:cNvSpPr txBox="1"/>
          <p:nvPr/>
        </p:nvSpPr>
        <p:spPr>
          <a:xfrm>
            <a:off x="6012000" y="6355080"/>
            <a:ext cx="305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Slides by </a:t>
            </a:r>
            <a:r>
              <a:rPr lang="en-US" dirty="0" err="1">
                <a:solidFill>
                  <a:schemeClr val="bg1"/>
                </a:solidFill>
              </a:rPr>
              <a:t>Jörg</a:t>
            </a:r>
            <a:r>
              <a:rPr lang="en-US" dirty="0">
                <a:solidFill>
                  <a:schemeClr val="bg1"/>
                </a:solidFill>
              </a:rPr>
              <a:t> for 2015 training</a:t>
            </a:r>
          </a:p>
        </p:txBody>
      </p:sp>
    </p:spTree>
    <p:extLst>
      <p:ext uri="{BB962C8B-B14F-4D97-AF65-F5344CB8AC3E}">
        <p14:creationId xmlns:p14="http://schemas.microsoft.com/office/powerpoint/2010/main" val="310158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58C1-EE9C-2B48-BDE7-34D1D09AA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375EC-B583-D24B-B644-C05A0209A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change (due to  simulated “main field” change) </a:t>
            </a:r>
            <a:r>
              <a:rPr lang="en-US" dirty="0">
                <a:sym typeface="Wingdings" pitchFamily="2" charset="2"/>
              </a:rPr>
              <a:t> tune change, that needs to be compensated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To be able to start the ramp: the current machine settings need to correspond to the first point of the ramp function</a:t>
            </a:r>
          </a:p>
          <a:p>
            <a:pPr lvl="1"/>
            <a:r>
              <a:rPr lang="en-US" dirty="0">
                <a:sym typeface="Wingdings" pitchFamily="2" charset="2"/>
              </a:rPr>
              <a:t> need to incorporate</a:t>
            </a:r>
          </a:p>
          <a:p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3200" dirty="0">
                <a:sym typeface="Wingdings" pitchFamily="2" charset="2"/>
              </a:rPr>
              <a:t>Proposal</a:t>
            </a:r>
          </a:p>
          <a:p>
            <a:r>
              <a:rPr lang="en-US" dirty="0">
                <a:sym typeface="Wingdings" pitchFamily="2" charset="2"/>
              </a:rPr>
              <a:t> After injection is finished revert orbit corrector and tune trims</a:t>
            </a:r>
          </a:p>
          <a:p>
            <a:r>
              <a:rPr lang="en-US" dirty="0">
                <a:sym typeface="Wingdings" pitchFamily="2" charset="2"/>
              </a:rPr>
              <a:t>And then start ramp…</a:t>
            </a:r>
          </a:p>
          <a:p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698C-61BC-C047-9FCC-14361EFC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1036-1A40-4257-B482-F7C8F2EE5FFC}" type="datetime1">
              <a:rPr lang="en-US" smtClean="0"/>
              <a:t>9/18/19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DFF79-FEA3-364C-93B2-5A6208E80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Kevin Li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35EC19-8543-184E-983F-7CA9D1E63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0" y="1660592"/>
            <a:ext cx="7897400" cy="4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26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rthtone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F3B1B"/>
      </a:accent1>
      <a:accent2>
        <a:srgbClr val="D57500"/>
      </a:accent2>
      <a:accent3>
        <a:srgbClr val="DBCA69"/>
      </a:accent3>
      <a:accent4>
        <a:srgbClr val="668D3C"/>
      </a:accent4>
      <a:accent5>
        <a:srgbClr val="4E6172"/>
      </a:accent5>
      <a:accent6>
        <a:srgbClr val="A9A18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33496</TotalTime>
  <Words>448</Words>
  <Application>Microsoft Macintosh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SPS- LHC Energy Matching</vt:lpstr>
      <vt:lpstr>Motivation</vt:lpstr>
      <vt:lpstr>PowerPoint Presentation</vt:lpstr>
      <vt:lpstr>PowerPoint Presentation</vt:lpstr>
      <vt:lpstr>What is almost for free?</vt:lpstr>
      <vt:lpstr>Proposal</vt:lpstr>
      <vt:lpstr>YASP has all the required functionality</vt:lpstr>
      <vt:lpstr>YASP has all the required functionality</vt:lpstr>
      <vt:lpstr>Side-effects</vt:lpstr>
      <vt:lpstr>Summary</vt:lpstr>
      <vt:lpstr>PowerPoint Presentation</vt:lpstr>
    </vt:vector>
  </TitlesOfParts>
  <Company>CERN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Shing Bruce Li</dc:creator>
  <cp:lastModifiedBy>Verena Kain</cp:lastModifiedBy>
  <cp:revision>3071</cp:revision>
  <cp:lastPrinted>2018-07-13T10:54:23Z</cp:lastPrinted>
  <dcterms:created xsi:type="dcterms:W3CDTF">2016-01-05T14:08:19Z</dcterms:created>
  <dcterms:modified xsi:type="dcterms:W3CDTF">2019-09-18T15:14:04Z</dcterms:modified>
</cp:coreProperties>
</file>