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sldIdLst>
    <p:sldId id="257" r:id="rId2"/>
    <p:sldId id="258" r:id="rId3"/>
    <p:sldId id="260" r:id="rId4"/>
    <p:sldId id="271" r:id="rId5"/>
    <p:sldId id="272" r:id="rId6"/>
    <p:sldId id="273" r:id="rId7"/>
    <p:sldId id="274" r:id="rId8"/>
    <p:sldId id="275" r:id="rId9"/>
    <p:sldId id="280" r:id="rId10"/>
    <p:sldId id="276" r:id="rId11"/>
    <p:sldId id="270" r:id="rId12"/>
    <p:sldId id="277" r:id="rId13"/>
    <p:sldId id="278" r:id="rId14"/>
    <p:sldId id="27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 snapToObjects="1">
      <p:cViewPr varScale="1">
        <p:scale>
          <a:sx n="151" d="100"/>
          <a:sy n="151" d="100"/>
        </p:scale>
        <p:origin x="144" y="432"/>
      </p:cViewPr>
      <p:guideLst>
        <p:guide orient="horz" pos="1620"/>
        <p:guide pos="2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19/05/09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19/05/09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19/05/09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7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0" y="180511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19/05/09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19/05/09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19/05/09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19/05/09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19/05/09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  <p:sldLayoutId id="2147483682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Resistive_Impedance_MD\data_analysis\presentation_may2019\enLossFit_measVsSim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Measurements\Resistive_Impedance_MD\data_analysis\presentation_may2019\enLossFWHM_measVsSim.png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file:///C:\Users\schwarz\cernbox\BLonD_files\Measurements\Resistive_Impedance_MD\data_analysis\lineDens_fr200MHz\enLoss.png" TargetMode="External"/><Relationship Id="rId7" Type="http://schemas.openxmlformats.org/officeDocument/2006/relationships/image" Target="file:///C:\Users\schwarz\cernbox\BLonD_files\Measurements\Resistive_Impedance_MD\data_analysis\lineDens_fr600MHz\enLoss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file:///C:\Users\schwarz\cernbox\BLonD_files\Measurements\Resistive_Impedance_MD\data_analysis\lineDens_fr629MHz\enLoss.png" TargetMode="External"/><Relationship Id="rId4" Type="http://schemas.openxmlformats.org/officeDocument/2006/relationships/image" Target="../media/image21.png"/><Relationship Id="rId9" Type="http://schemas.openxmlformats.org/officeDocument/2006/relationships/image" Target="file:///C:\Users\schwarz\cernbox\BLonD_files\Measurements\Resistive_Impedance_MD\data_analysis\lineDens_miniSPSimpModel\enLoss.pn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file:///C:\Users\schwarz\cernbox\BLonD_files\Measurements\Resistive_Impedance_MD\data_analysis\lineDens_fr200MHz\enLoss2.png" TargetMode="External"/><Relationship Id="rId7" Type="http://schemas.openxmlformats.org/officeDocument/2006/relationships/image" Target="file:///C:\Users\schwarz\cernbox\BLonD_files\Measurements\Resistive_Impedance_MD\data_analysis\lineDens_fr600MHz\enLoss2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file:///C:\Users\schwarz\cernbox\BLonD_files\Measurements\Resistive_Impedance_MD\data_analysis\lineDens_fr629MHz\enLoss2.png" TargetMode="External"/><Relationship Id="rId4" Type="http://schemas.openxmlformats.org/officeDocument/2006/relationships/image" Target="../media/image25.png"/><Relationship Id="rId9" Type="http://schemas.openxmlformats.org/officeDocument/2006/relationships/image" Target="file:///C:\Users\schwarz\cernbox\BLonD_files\Measurements\Resistive_Impedance_MD\data_analysis\lineDens_miniSPSimpModel\enLoss2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Resistive_Impedance_MD\data_analysis\presentation_may2019\bunchPhaseFit_meas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Measurements\Resistive_Impedance_MD\data_analysis\presentation_may2019\bunchPhaseFWHM_meas.png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file:///C:\Users\schwarz\cernbox\BLonD_files\Measurements\Resistive_Impedance_MD\data_analysis\scope_phaseVSintensity_2.75ns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file:///C:\Users\schwarz\cernbox\BLonD_files\Measurements\Resistive_Impedance_MD\data_analysis\presentation_may2019\enLossFWHM_meas.png" TargetMode="External"/><Relationship Id="rId5" Type="http://schemas.openxmlformats.org/officeDocument/2006/relationships/image" Target="../media/image15.png"/><Relationship Id="rId4" Type="http://schemas.openxmlformats.org/officeDocument/2006/relationships/image" Target="file:///C:\Users\schwarz\cernbox\BLonD_files\Measurements\Resistive_Impedance_MD\data_analysis\presentation_may2019\enLossFit_meas.p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Resistive_Impedance_MD\data_analysis\presentation_may2019\bunchPhaseFit_sim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Measurements\Resistive_Impedance_MD\data_analysis\presentation_may2019\bunchPhaseFWHM_sim.png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Resistive_Impedance_MD\data_analysis\presentation_may2019\enLossFWHM_measVsSim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on synchronous phase measurements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200" y="2858083"/>
            <a:ext cx="8462865" cy="314740"/>
          </a:xfrm>
        </p:spPr>
        <p:txBody>
          <a:bodyPr>
            <a:normAutofit/>
          </a:bodyPr>
          <a:lstStyle/>
          <a:p>
            <a:r>
              <a:rPr lang="en-US" dirty="0" smtClean="0"/>
              <a:t>M. Schwarz</a:t>
            </a:r>
            <a:endParaRPr lang="en-GB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199" y="3435932"/>
            <a:ext cx="8462865" cy="799517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Acknowledgements:</a:t>
            </a:r>
          </a:p>
          <a:p>
            <a:r>
              <a:rPr lang="en-US" dirty="0"/>
              <a:t>A. Farricker, </a:t>
            </a:r>
            <a:r>
              <a:rPr lang="en-US" dirty="0" smtClean="0"/>
              <a:t>I. Karpov, A</a:t>
            </a:r>
            <a:r>
              <a:rPr lang="en-US" dirty="0"/>
              <a:t>. </a:t>
            </a:r>
            <a:r>
              <a:rPr lang="en-US" dirty="0" smtClean="0"/>
              <a:t>Lasheen, </a:t>
            </a:r>
            <a:r>
              <a:rPr lang="en-US" dirty="0"/>
              <a:t>E. </a:t>
            </a:r>
            <a:r>
              <a:rPr lang="en-US" dirty="0" err="1" smtClean="0"/>
              <a:t>Shaposhnikova</a:t>
            </a:r>
            <a:r>
              <a:rPr lang="en-GB" dirty="0" smtClean="0"/>
              <a:t>, </a:t>
            </a:r>
            <a:r>
              <a:rPr lang="en-US" dirty="0" smtClean="0"/>
              <a:t>G</a:t>
            </a:r>
            <a:r>
              <a:rPr lang="en-US" dirty="0" smtClean="0"/>
              <a:t>. </a:t>
            </a:r>
            <a:r>
              <a:rPr lang="en-US" dirty="0" err="1" smtClean="0"/>
              <a:t>Papotti</a:t>
            </a:r>
            <a:r>
              <a:rPr lang="en-US" dirty="0" smtClean="0"/>
              <a:t>, PS &amp; SPS operators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019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Measured vs simulated energy loss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47326" y="445373"/>
            <a:ext cx="8629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trend when comparing </a:t>
            </a:r>
            <a:r>
              <a:rPr lang="en-US" sz="1600" dirty="0" smtClean="0"/>
              <a:t>measured and simulated energy loss obtained from FWHM data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Shapes of measured and simulated energy </a:t>
            </a:r>
            <a:r>
              <a:rPr lang="en-US" sz="1600" dirty="0" smtClean="0"/>
              <a:t>loss </a:t>
            </a:r>
            <a:r>
              <a:rPr lang="en-US" sz="1600" dirty="0" smtClean="0"/>
              <a:t>obtained from </a:t>
            </a:r>
            <a:r>
              <a:rPr lang="en-US" sz="1600" b="1" dirty="0"/>
              <a:t>fit</a:t>
            </a:r>
            <a:r>
              <a:rPr lang="en-US" sz="1600" dirty="0"/>
              <a:t>ting to ‘binomial-</a:t>
            </a:r>
            <a:r>
              <a:rPr lang="el-GR" sz="1600" dirty="0"/>
              <a:t>μ</a:t>
            </a:r>
            <a:r>
              <a:rPr lang="en-US" sz="1600" dirty="0"/>
              <a:t>’ </a:t>
            </a:r>
            <a:r>
              <a:rPr lang="en-US" sz="1600" dirty="0" smtClean="0"/>
              <a:t>profile agree well. Higher simulated energy loss for large bunch lengths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47" y="1708150"/>
            <a:ext cx="4279738" cy="3196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61" y="1708150"/>
            <a:ext cx="4279738" cy="319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8740" y="3071674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Next </a:t>
            </a:r>
            <a:r>
              <a:rPr lang="en-US" sz="2400" dirty="0" smtClean="0"/>
              <a:t>steps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602" y="3483630"/>
            <a:ext cx="887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Investigate why textbook equations give wrong </a:t>
            </a:r>
            <a:r>
              <a:rPr lang="en-US" dirty="0" smtClean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ABWLM data </a:t>
            </a:r>
            <a:endParaRPr lang="en-US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7327" y="4374357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Thank you for your attention!</a:t>
            </a:r>
            <a:endParaRPr lang="en-US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8740" y="125274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Summary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4602" y="537230"/>
            <a:ext cx="88751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methods were used to obtain bunch position and bunch length (either FWHM or </a:t>
            </a:r>
            <a:r>
              <a:rPr lang="en-US" dirty="0"/>
              <a:t>fitting to </a:t>
            </a:r>
            <a:r>
              <a:rPr lang="en-US" dirty="0" smtClean="0"/>
              <a:t>a ‘binomial-</a:t>
            </a:r>
            <a:r>
              <a:rPr lang="el-GR" dirty="0"/>
              <a:t>μ</a:t>
            </a:r>
            <a:r>
              <a:rPr lang="en-US" dirty="0"/>
              <a:t>’ </a:t>
            </a:r>
            <a:r>
              <a:rPr lang="en-US" dirty="0" smtClean="0"/>
              <a:t>profile); both for measured and simulated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impedence</a:t>
            </a:r>
            <a:r>
              <a:rPr lang="en-US" dirty="0" smtClean="0"/>
              <a:t> model was compared to measurements by creating matched bunches with same parameters as measured bunches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Using FWHM data does not give conclusive results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Using fit data gives qualitative and quantitative agreement (expect for large bunch lengths)</a:t>
            </a:r>
          </a:p>
        </p:txBody>
      </p:sp>
    </p:spTree>
    <p:extLst>
      <p:ext uri="{BB962C8B-B14F-4D97-AF65-F5344CB8AC3E}">
        <p14:creationId xmlns:p14="http://schemas.microsoft.com/office/powerpoint/2010/main" val="13652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602" y="332643"/>
            <a:ext cx="8875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 matched bunch from </a:t>
            </a:r>
            <a:r>
              <a:rPr lang="en-US" dirty="0"/>
              <a:t>‘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matched_from_line_density</a:t>
            </a:r>
            <a:r>
              <a:rPr lang="en-US" dirty="0"/>
              <a:t>’ </a:t>
            </a:r>
            <a:r>
              <a:rPr lang="en-US" dirty="0" smtClean="0"/>
              <a:t>for a single resonator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 energy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from loss factor (see book by </a:t>
            </a:r>
            <a:r>
              <a:rPr lang="en-US" dirty="0" err="1" smtClean="0"/>
              <a:t>Zotter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from synchronous phase shift with perturbation theory (see book by 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‘Measure’ by computing average bunch position or position of maximum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obtain slope by fitting line to cases of same bunch </a:t>
            </a:r>
            <a:r>
              <a:rPr lang="en-US" dirty="0" smtClean="0"/>
              <a:t>length but different intensities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7327" y="0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Comparison with simplified impedance model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94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7327" y="0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Comparison with simplified impedance model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8" y="915907"/>
            <a:ext cx="2495998" cy="1871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56" y="915907"/>
            <a:ext cx="2495997" cy="1871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34" y="915907"/>
            <a:ext cx="2495998" cy="1871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31" y="2931434"/>
            <a:ext cx="2495997" cy="18719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65448" y="212554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TWC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60754" y="133342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TWC HOM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5673" y="133452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Kickers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02" y="332643"/>
            <a:ext cx="887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Energy loss from average position agrees with ‘loss factor’ for HOM and Kickers,</a:t>
            </a:r>
            <a:r>
              <a:rPr lang="en-US" dirty="0"/>
              <a:t> </a:t>
            </a:r>
            <a:r>
              <a:rPr lang="en-US" dirty="0" smtClean="0"/>
              <a:t>but not for fundamental TWC</a:t>
            </a:r>
          </a:p>
        </p:txBody>
      </p:sp>
    </p:spTree>
    <p:extLst>
      <p:ext uri="{BB962C8B-B14F-4D97-AF65-F5344CB8AC3E}">
        <p14:creationId xmlns:p14="http://schemas.microsoft.com/office/powerpoint/2010/main" val="26382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602" y="332643"/>
            <a:ext cx="887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Energy loss from maximum position agrees with synchronous phase shift for fundamental TWC, but not for HOM and Kickers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7327" y="0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Comparison with simplified impedance model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8" y="915907"/>
            <a:ext cx="2495998" cy="1871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56" y="915907"/>
            <a:ext cx="2495997" cy="1871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34" y="919807"/>
            <a:ext cx="2495998" cy="18641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31" y="2935334"/>
            <a:ext cx="2495997" cy="18641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65448" y="212554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TWC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24154" y="213529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TWC HOM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0449" y="151919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Kickers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SPS impedance and synchronous phase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9526" y="445373"/>
            <a:ext cx="54793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Resistive impedance leads to energy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synchronous phase of the bunch shifts,</a:t>
            </a:r>
            <a:br>
              <a:rPr lang="en-US" dirty="0" smtClean="0"/>
            </a:br>
            <a:r>
              <a:rPr lang="en-US" dirty="0" smtClean="0"/>
              <a:t>to compensate for energy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Measurements of the synchronous phase</a:t>
            </a:r>
            <a:br>
              <a:rPr lang="en-US" dirty="0" smtClean="0"/>
            </a:br>
            <a:r>
              <a:rPr lang="en-US" dirty="0" smtClean="0"/>
              <a:t>can be used to test the SPS impedance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 performed in 2003</a:t>
            </a:r>
            <a:br>
              <a:rPr lang="en-US" dirty="0" smtClean="0"/>
            </a:br>
            <a:r>
              <a:rPr lang="en-US" dirty="0" smtClean="0"/>
              <a:t>[E. </a:t>
            </a:r>
            <a:r>
              <a:rPr lang="en-US" dirty="0" err="1" smtClean="0"/>
              <a:t>Shaposhnikova</a:t>
            </a:r>
            <a:r>
              <a:rPr lang="en-US" dirty="0" smtClean="0"/>
              <a:t>, EPAC 2004, WEPLT036]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Measurements in 2018 with two bunches</a:t>
            </a:r>
            <a:br>
              <a:rPr lang="en-US" dirty="0" smtClean="0"/>
            </a:br>
            <a:r>
              <a:rPr lang="en-US" dirty="0" smtClean="0"/>
              <a:t>spaced 1.5</a:t>
            </a:r>
            <a:r>
              <a:rPr lang="el-GR" dirty="0" smtClean="0"/>
              <a:t>μ</a:t>
            </a:r>
            <a:r>
              <a:rPr lang="en-US" dirty="0" smtClean="0"/>
              <a:t>s apart (first bunch has low intensity)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183" y="2253230"/>
            <a:ext cx="3869817" cy="289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Measurement of synchronous phase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47326" y="445373"/>
                <a:ext cx="7810824" cy="2454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To obtain reference phase, use leading bunch of (smaller) intensity as reference, with trailing bunch separated by ~1.5</a:t>
                </a:r>
                <a:r>
                  <a:rPr lang="el-GR" sz="1600" dirty="0" smtClean="0"/>
                  <a:t>μ</a:t>
                </a:r>
                <a:r>
                  <a:rPr lang="en-US" sz="1600" dirty="0" smtClean="0"/>
                  <a:t>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Obtain bunch position and </a:t>
                </a:r>
                <a:r>
                  <a:rPr lang="en-US" sz="1600" dirty="0" smtClean="0"/>
                  <a:t>bunch length</a:t>
                </a:r>
                <a:endParaRPr lang="en-US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from </a:t>
                </a:r>
                <a:r>
                  <a:rPr lang="en-US" sz="1600" b="1" dirty="0" smtClean="0"/>
                  <a:t>FWHM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by </a:t>
                </a:r>
                <a:r>
                  <a:rPr lang="en-US" sz="1600" b="1" dirty="0" smtClean="0"/>
                  <a:t>fit</a:t>
                </a:r>
                <a:r>
                  <a:rPr lang="en-US" sz="1600" dirty="0" smtClean="0"/>
                  <a:t>ting </a:t>
                </a:r>
                <a:r>
                  <a:rPr lang="en-US" sz="1600" dirty="0"/>
                  <a:t>to </a:t>
                </a:r>
                <a:r>
                  <a:rPr lang="en-US" sz="1600" dirty="0" smtClean="0"/>
                  <a:t>a ‘binomial-</a:t>
                </a:r>
                <a:r>
                  <a:rPr lang="el-GR" sz="1600" dirty="0"/>
                  <a:t>μ</a:t>
                </a:r>
                <a:r>
                  <a:rPr lang="en-US" sz="1600" dirty="0"/>
                  <a:t>’ </a:t>
                </a:r>
                <a:r>
                  <a:rPr lang="en-US" sz="1600" dirty="0" smtClean="0"/>
                  <a:t>profile</a:t>
                </a:r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Obtain relative phase by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𝑅𝐹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pos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pos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𝑅𝐹</m:t>
                        </m:r>
                      </m:sub>
                    </m:sSub>
                  </m:oMath>
                </a14:m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For absolute phase, assume same distribution </a:t>
                </a:r>
                <a:r>
                  <a:rPr lang="en-US" sz="1600" dirty="0"/>
                  <a:t>(i.e. bunch length)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 smtClean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26" y="445373"/>
                <a:ext cx="7810824" cy="2454903"/>
              </a:xfrm>
              <a:prstGeom prst="rect">
                <a:avLst/>
              </a:prstGeom>
              <a:blipFill>
                <a:blip r:embed="rId2"/>
                <a:stretch>
                  <a:fillRect l="-312" t="-7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3" y="2982043"/>
            <a:ext cx="7540128" cy="20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Measurement of synchronous phase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7326" y="445373"/>
            <a:ext cx="882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Qualitative expected behavior: larger shift for higher intensity or shorter bunch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Different bunch lengths obtained from </a:t>
            </a:r>
            <a:r>
              <a:rPr lang="en-US" sz="1600" b="1" dirty="0" smtClean="0"/>
              <a:t>FWHM</a:t>
            </a:r>
            <a:r>
              <a:rPr lang="en-US" sz="1600" dirty="0" smtClean="0"/>
              <a:t> or </a:t>
            </a:r>
            <a:r>
              <a:rPr lang="en-US" sz="1600" dirty="0"/>
              <a:t>by </a:t>
            </a:r>
            <a:r>
              <a:rPr lang="en-US" sz="1600" b="1" dirty="0"/>
              <a:t>fit</a:t>
            </a:r>
            <a:r>
              <a:rPr lang="en-US" sz="1600" dirty="0"/>
              <a:t>ting to </a:t>
            </a:r>
            <a:r>
              <a:rPr lang="en-US" sz="1600" dirty="0" smtClean="0"/>
              <a:t>a ‘binomial-</a:t>
            </a:r>
            <a:r>
              <a:rPr lang="el-GR" sz="1600" dirty="0"/>
              <a:t>μ</a:t>
            </a:r>
            <a:r>
              <a:rPr lang="en-US" sz="1600" dirty="0"/>
              <a:t>’ </a:t>
            </a:r>
            <a:r>
              <a:rPr lang="en-US" sz="1600" dirty="0" smtClean="0"/>
              <a:t>profile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31" y="1659731"/>
            <a:ext cx="4344569" cy="3244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1" y="1645702"/>
            <a:ext cx="4344569" cy="324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Measured energy loss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7326" y="445373"/>
                <a:ext cx="7417124" cy="2607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Bunch: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For same bunch shape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en-US" dirty="0" smtClean="0"/>
                  <a:t>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eV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slope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Normalized energy loss per particle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bar>
                  </m:oMath>
                </a14:m>
                <a:r>
                  <a:rPr lang="en-US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slope</m:t>
                      </m:r>
                    </m:oMath>
                  </m:oMathPara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Bin data with respect to bunch </a:t>
                </a:r>
                <a:r>
                  <a:rPr lang="en-US" dirty="0" smtClean="0"/>
                  <a:t>length (10 bins of width ±200ps)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Obtain </a:t>
                </a:r>
                <a:r>
                  <a:rPr lang="en-US" dirty="0"/>
                  <a:t>‘slope’ from linear </a:t>
                </a:r>
                <a:r>
                  <a:rPr lang="en-US" dirty="0" smtClean="0"/>
                  <a:t>fit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26" y="445373"/>
                <a:ext cx="7417124" cy="2607445"/>
              </a:xfrm>
              <a:prstGeom prst="rect">
                <a:avLst/>
              </a:prstGeom>
              <a:blipFill>
                <a:blip r:embed="rId2"/>
                <a:stretch>
                  <a:fillRect l="-740" b="-88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00" y="2756884"/>
            <a:ext cx="3059435" cy="228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4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Measured energy loss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47326" y="445373"/>
                <a:ext cx="8115624" cy="885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Both methods give similar energy loss, but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energy loss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bar>
                  </m:oMath>
                </a14:m>
                <a:r>
                  <a:rPr lang="en-US" sz="1600" dirty="0" smtClean="0"/>
                  <a:t> obtained from FWHM has ‘peak’ for large bunch lengths, whereas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bar>
                  </m:oMath>
                </a14:m>
                <a:r>
                  <a:rPr lang="en-US" sz="1600" dirty="0" smtClean="0"/>
                  <a:t> from </a:t>
                </a:r>
                <a:r>
                  <a:rPr lang="en-US" sz="1600" dirty="0" smtClean="0"/>
                  <a:t>fitting to a </a:t>
                </a:r>
                <a:r>
                  <a:rPr lang="en-US" sz="1600" dirty="0"/>
                  <a:t>‘binomial-</a:t>
                </a:r>
                <a:r>
                  <a:rPr lang="el-GR" sz="1600" dirty="0"/>
                  <a:t>μ</a:t>
                </a:r>
                <a:r>
                  <a:rPr lang="en-US" sz="1600" dirty="0"/>
                  <a:t>’</a:t>
                </a:r>
                <a:r>
                  <a:rPr lang="en-US" sz="1600" dirty="0" smtClean="0"/>
                  <a:t> profile shows </a:t>
                </a:r>
                <a:r>
                  <a:rPr lang="en-US" sz="1600" dirty="0" smtClean="0"/>
                  <a:t>a plateau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26" y="445373"/>
                <a:ext cx="8115624" cy="885884"/>
              </a:xfrm>
              <a:prstGeom prst="rect">
                <a:avLst/>
              </a:prstGeom>
              <a:blipFill>
                <a:blip r:embed="rId2"/>
                <a:stretch>
                  <a:fillRect l="-301" t="-2069" b="-8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46" y="1708150"/>
            <a:ext cx="4279740" cy="3196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61" y="1708150"/>
            <a:ext cx="4279738" cy="319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Comparing to impedance model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7326" y="445373"/>
            <a:ext cx="7810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Textbook equations don’t give correct answers (tested for simplified impedance model, see appendix); reason still under investigation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</a:t>
            </a:r>
            <a:r>
              <a:rPr lang="en-US" sz="1600" dirty="0" err="1" smtClean="0"/>
              <a:t>BLonD</a:t>
            </a:r>
            <a:r>
              <a:rPr lang="en-US" sz="1600" dirty="0" smtClean="0"/>
              <a:t> to create matched distributions: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Fit </a:t>
            </a:r>
            <a:r>
              <a:rPr lang="en-US" sz="1600" dirty="0"/>
              <a:t>‘binomial-</a:t>
            </a:r>
            <a:r>
              <a:rPr lang="el-GR" sz="1600" dirty="0"/>
              <a:t>μ</a:t>
            </a:r>
            <a:r>
              <a:rPr lang="en-US" sz="1600" dirty="0"/>
              <a:t>’ profile </a:t>
            </a:r>
            <a:r>
              <a:rPr lang="en-US" sz="1600" dirty="0" smtClean="0"/>
              <a:t>to measured </a:t>
            </a:r>
            <a:r>
              <a:rPr lang="en-US" sz="1600" dirty="0" smtClean="0"/>
              <a:t>profiles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</a:t>
            </a:r>
            <a:r>
              <a:rPr lang="en-US" sz="1600" dirty="0"/>
              <a:t>‘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matched_from_line_density</a:t>
            </a:r>
            <a:r>
              <a:rPr lang="en-US" sz="1600" dirty="0" smtClean="0"/>
              <a:t>’ function to create ‘</a:t>
            </a:r>
            <a:r>
              <a:rPr lang="en-US" sz="1600" dirty="0"/>
              <a:t>binomial-</a:t>
            </a:r>
            <a:r>
              <a:rPr lang="el-GR" sz="1600" dirty="0"/>
              <a:t>μ</a:t>
            </a:r>
            <a:r>
              <a:rPr lang="en-US" sz="1600" dirty="0"/>
              <a:t>’ </a:t>
            </a:r>
            <a:r>
              <a:rPr lang="en-US" sz="1600" dirty="0" smtClean="0"/>
              <a:t>distribution with same parameters as measured profile, matched using the SPS impedance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Track for 1000 turns (~12 synchrotron periods)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Do same data analysis on simulated profiles as with measured profiles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08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Simulation of synchronous phase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7326" y="445373"/>
            <a:ext cx="882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Qualitative expected behavior: larger shift for higher intensity or shorter bunch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Different bunch lengths </a:t>
            </a:r>
            <a:r>
              <a:rPr lang="en-US" sz="1600" dirty="0" smtClean="0"/>
              <a:t>obtained </a:t>
            </a:r>
            <a:r>
              <a:rPr lang="en-US" sz="1600" dirty="0" smtClean="0"/>
              <a:t>from </a:t>
            </a:r>
            <a:r>
              <a:rPr lang="en-US" sz="1600" b="1" dirty="0" smtClean="0"/>
              <a:t>FWHM</a:t>
            </a:r>
            <a:r>
              <a:rPr lang="en-US" sz="1600" dirty="0" smtClean="0"/>
              <a:t> or </a:t>
            </a:r>
            <a:r>
              <a:rPr lang="en-US" sz="1600" dirty="0"/>
              <a:t>by </a:t>
            </a:r>
            <a:r>
              <a:rPr lang="en-US" sz="1600" b="1" dirty="0"/>
              <a:t>fit</a:t>
            </a:r>
            <a:r>
              <a:rPr lang="en-US" sz="1600" dirty="0"/>
              <a:t>ting to ‘binomial-</a:t>
            </a:r>
            <a:r>
              <a:rPr lang="el-GR" sz="1600" dirty="0"/>
              <a:t>μ</a:t>
            </a:r>
            <a:r>
              <a:rPr lang="en-US" sz="1600" dirty="0"/>
              <a:t>’ </a:t>
            </a:r>
            <a:r>
              <a:rPr lang="en-US" sz="1600" dirty="0" smtClean="0"/>
              <a:t>profile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31" y="1659731"/>
            <a:ext cx="4344569" cy="3244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2" y="1645702"/>
            <a:ext cx="4344567" cy="324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Measured vs simulated energy loss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47326" y="445373"/>
            <a:ext cx="8629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trend when comparing </a:t>
            </a:r>
            <a:r>
              <a:rPr lang="en-US" sz="1600" dirty="0" smtClean="0"/>
              <a:t>measured and simulated energy loss obtained from FWHM data</a:t>
            </a:r>
            <a:endParaRPr lang="en-US" sz="1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61" y="1708150"/>
            <a:ext cx="4279738" cy="319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</Template>
  <TotalTime>16258</TotalTime>
  <Words>566</Words>
  <Application>Microsoft Office PowerPoint</Application>
  <PresentationFormat>On-screen Show (16:9)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Cambria Math</vt:lpstr>
      <vt:lpstr>Courier New</vt:lpstr>
      <vt:lpstr>CERNCorporate16-9</vt:lpstr>
      <vt:lpstr>Update on synchronous phase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of the synchronous phase of the SPS</dc:title>
  <dc:creator>Markus Schwarz</dc:creator>
  <cp:lastModifiedBy>Markus Schwarz</cp:lastModifiedBy>
  <cp:revision>79</cp:revision>
  <dcterms:created xsi:type="dcterms:W3CDTF">2018-12-17T08:44:08Z</dcterms:created>
  <dcterms:modified xsi:type="dcterms:W3CDTF">2019-05-09T13:05:18Z</dcterms:modified>
</cp:coreProperties>
</file>