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65" r:id="rId3"/>
    <p:sldId id="269" r:id="rId4"/>
    <p:sldId id="268" r:id="rId5"/>
    <p:sldId id="264" r:id="rId6"/>
    <p:sldId id="266" r:id="rId7"/>
    <p:sldId id="267" r:id="rId8"/>
    <p:sldId id="258" r:id="rId9"/>
    <p:sldId id="263" r:id="rId10"/>
    <p:sldId id="259" r:id="rId11"/>
    <p:sldId id="260" r:id="rId12"/>
    <p:sldId id="272" r:id="rId13"/>
    <p:sldId id="270" r:id="rId14"/>
    <p:sldId id="271" r:id="rId15"/>
    <p:sldId id="26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62" y="378"/>
      </p:cViewPr>
      <p:guideLst>
        <p:guide orient="horz" pos="162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D2794-0825-9A4A-9048-4DCD23E01CC5}" type="datetimeFigureOut">
              <a:rPr lang="en-US" smtClean="0"/>
              <a:t>19/03/28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3D932-391D-AC4A-B7DB-A73B04E32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8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19/03/28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19/03/28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19/03/28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19/03/28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19/03/28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19/03/28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19/03/28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19/03/28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file:///C:\Users\schwarz\cernbox\BLonD_files\Simulations\flatBottom_instability\data_analysis\12b_V200shift\Q20\filThreshold10s_V200shift250.png" TargetMode="External"/><Relationship Id="rId3" Type="http://schemas.openxmlformats.org/officeDocument/2006/relationships/image" Target="file:///C:\Users\schwarz\cernbox\BLonD_files\Simulations\flatBottom_instability\data_analysis\12b_V200shift\Q20\filThreshold10s_V200shift0.png" TargetMode="External"/><Relationship Id="rId7" Type="http://schemas.openxmlformats.org/officeDocument/2006/relationships/image" Target="file:///C:\Users\schwarz\cernbox\BLonD_files\Simulations\flatBottom_instability\data_analysis\12b_V200shift\Q20\filThreshold10s_V200shift100.png" TargetMode="External"/><Relationship Id="rId12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11" Type="http://schemas.openxmlformats.org/officeDocument/2006/relationships/image" Target="file:///C:\Users\schwarz\cernbox\BLonD_files\Simulations\flatBottom_instability\data_analysis\12b_V200shift\Q20\filThreshold10s_V200shift200.png" TargetMode="External"/><Relationship Id="rId5" Type="http://schemas.openxmlformats.org/officeDocument/2006/relationships/image" Target="file:///C:\Users\schwarz\cernbox\BLonD_files\Simulations\flatBottom_instability\data_analysis\12b_V200shift\Q20\filThreshold10s_V200shift50.png" TargetMode="Externa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file:///C:\Users\schwarz\cernbox\BLonD_files\Simulations\flatBottom_instability\data_analysis\12b_V200shift\Q20\filThreshold10s_V200shift150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file:///C:\Users\schwarz\cernbox\BLonD_files\Measurements\MD_181002_analysis\data_analysis\combined\combined_filBL_filIntZoom.png" TargetMode="External"/><Relationship Id="rId3" Type="http://schemas.openxmlformats.org/officeDocument/2006/relationships/image" Target="file:///C:\Users\schwarz\cernbox\BLonD_files\Simulations\flatBottom_instability\data_analysis\12b_V200shift\Q20\filThreshold10s_V200shift0.png" TargetMode="External"/><Relationship Id="rId7" Type="http://schemas.openxmlformats.org/officeDocument/2006/relationships/image" Target="file:///C:\Users\schwarz\cernbox\BLonD_files\Measurements\MD_180911_analysis\data_analysis\combined\combined2_filBL_filInt.png" TargetMode="External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11" Type="http://schemas.openxmlformats.org/officeDocument/2006/relationships/image" Target="file:///C:\Users\schwarz\cernbox\BLonD_files\Simulations\flatBottom_instability\data_analysis\12b_V200shift\Q20\zoomFilThreshold10s_V200shiftdefault.png" TargetMode="External"/><Relationship Id="rId5" Type="http://schemas.openxmlformats.org/officeDocument/2006/relationships/image" Target="file:///C:\Users\schwarz\cernbox\BLonD_files\Simulations\flatBottom_instability\data_analysis\12b_V200shift\Q20\filThreshold10s_V200shiftdefault.png" TargetMode="External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file:///C:\Users\schwarz\cernbox\BLonD_files\Simulations\flatBottom_instability\data_analysis\12b_V200shift\Q20\zoomFilThreshold10s_V200shift0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12b_V200shift\Q20\impedance_V200shift0.png" TargetMode="External"/><Relationship Id="rId7" Type="http://schemas.openxmlformats.org/officeDocument/2006/relationships/image" Target="file:///C:\Users\schwarz\cernbox\BLonD_files\Simulations\flatBottom_instability\data_analysis\12b_V200shift\Q20\impedance_V200shift200.png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5" Type="http://schemas.openxmlformats.org/officeDocument/2006/relationships/image" Target="file:///C:\Users\schwarz\cernbox\BLonD_files\Simulations\flatBottom_instability\data_analysis\12b_V200shift\Q20\impedance_V200shift100.png" TargetMode="Externa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file:///C:\Users\schwarz\cernbox\BLonD_files\Measurements\MD_181002_analysis\data_analysis\combined\combined_filBL_filIntZoom.png" TargetMode="External"/><Relationship Id="rId3" Type="http://schemas.openxmlformats.org/officeDocument/2006/relationships/image" Target="file:///C:\Users\schwarz\cernbox\BLonD_files\Simulations\flatBottom_instability\data_analysis\12b_present_V200shift\Q20\filThreshold10s_V200shift0.png" TargetMode="External"/><Relationship Id="rId7" Type="http://schemas.openxmlformats.org/officeDocument/2006/relationships/image" Target="file:///C:\Users\schwarz\cernbox\BLonD_files\Measurements\MD_180911_analysis\data_analysis\combined\combined2_filBL_filInt.png" TargetMode="External"/><Relationship Id="rId12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png"/><Relationship Id="rId11" Type="http://schemas.openxmlformats.org/officeDocument/2006/relationships/image" Target="file:///C:\Users\schwarz\cernbox\BLonD_files\Simulations\flatBottom_instability\data_analysis\12b_present_V200shift\Q20\zoomFilThreshold10s_V200shiftdefault.png" TargetMode="External"/><Relationship Id="rId5" Type="http://schemas.openxmlformats.org/officeDocument/2006/relationships/image" Target="file:///C:\Users\schwarz\cernbox\BLonD_files\Simulations\flatBottom_instability\data_analysis\12b_present_V200shift\Q20\filThreshold10s_V200shiftdefault.png" TargetMode="External"/><Relationship Id="rId10" Type="http://schemas.openxmlformats.org/officeDocument/2006/relationships/image" Target="../media/image61.png"/><Relationship Id="rId4" Type="http://schemas.openxmlformats.org/officeDocument/2006/relationships/image" Target="../media/image59.png"/><Relationship Id="rId9" Type="http://schemas.openxmlformats.org/officeDocument/2006/relationships/image" Target="file:///C:\Users\schwarz\cernbox\BLonD_files\Simulations\flatBottom_instability\data_analysis\12b_present_V200shift\Q20\zoomFilThreshold10s_V200shift0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12b_V200shift\Q20\impedance_V200shift0.png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Simulations\flatBottom_instability\data_analysis\12b_V200shift\Q20\impedance_V200shiftdefault.png" TargetMode="Externa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791404/contributions/3287106/attachments/1794362/2924344/20190211_Vacc_followup_v2.pdf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21.emf"/><Relationship Id="rId7" Type="http://schemas.openxmlformats.org/officeDocument/2006/relationships/image" Target="file:///C:\Users\schwarz\cernbox\BLonD_files\Simulations\flatBottom_instability\data_analysis\spectra.png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file:///C:\Users\schwarz\cernbox\BLonD_files\Simulations\flatBottom_instability\data_analysis\instabilityGrowth_exactInteger_m1_mu2.5_bL3.0_frShift0.0.png" TargetMode="External"/><Relationship Id="rId7" Type="http://schemas.openxmlformats.org/officeDocument/2006/relationships/image" Target="file:///C:\Users\schwarz\cernbox\BLonD_files\Simulations\flatBottom_instability\data_analysis\instabilityGrowth_exactInteger_m1_mu2.5_bL3.0_frShift-100.0.png" TargetMode="External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11" Type="http://schemas.openxmlformats.org/officeDocument/2006/relationships/image" Target="file:///C:\Users\schwarz\cernbox\BLonD_files\Simulations\flatBottom_instability\data_analysis\instabilityGrowth_exactInteger_m1_mu2.5_bL3.0_frShift-200.0.png" TargetMode="External"/><Relationship Id="rId5" Type="http://schemas.openxmlformats.org/officeDocument/2006/relationships/image" Target="file:///C:\Users\schwarz\cernbox\BLonD_files\Simulations\flatBottom_instability\data_analysis\instabilityGrowth_exactInteger_m1_mu2.5_bL3.0_frShift-50.0.png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file:///C:\Users\schwarz\cernbox\BLonD_files\Simulations\flatBottom_instability\data_analysis\instabilityGrowth_exactInteger_m1_mu2.5_bL3.0_frShift-150.0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file:///C:\Users\schwarz\cernbox\BLonD_files\Simulations\flatBottom_instability\data_analysis\instabilityGrowth_exactInteger_m2_mu2.5_bL3.0_frShift-0.0.png" TargetMode="External"/><Relationship Id="rId7" Type="http://schemas.openxmlformats.org/officeDocument/2006/relationships/image" Target="file:///C:\Users\schwarz\cernbox\BLonD_files\Simulations\flatBottom_instability\data_analysis\instabilityGrowth_exactInteger_m2_mu2.5_bL3.0_frShift-100.0.png" TargetMode="External"/><Relationship Id="rId12" Type="http://schemas.openxmlformats.org/officeDocument/2006/relationships/image" Target="../media/image3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image" Target="file:///C:\Users\schwarz\cernbox\BLonD_files\Simulations\flatBottom_instability\data_analysis\instabilityGrowth_exactInteger_m2_mu2.5_bL3.0_frShift-200.0.png" TargetMode="External"/><Relationship Id="rId5" Type="http://schemas.openxmlformats.org/officeDocument/2006/relationships/image" Target="file:///C:\Users\schwarz\cernbox\BLonD_files\Simulations\flatBottom_instability\data_analysis\instabilityGrowth_exactInteger_m2_mu2.5_bL3.0_frShift-50.0.png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file:///C:\Users\schwarz\cernbox\BLonD_files\Simulations\flatBottom_instability\data_analysis\instabilityGrowth_exactInteger_m2_mu2.5_bL3.0_frShift-150.0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Bottom_instability\data_analysis\instabilityGrowthTime_exactInteger_m3_mu2.5_bL3.0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longitudinal-impedance/SPS/tree/clean-up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file:///C:\Users\schwarz\cernbox\BLonD_files\Simulations\PS_bunches\data_analysis\fixed_eps20\phaseSpaceDensity_bunch_rotation_eps0.6eVs_mu2.0.png" TargetMode="External"/><Relationship Id="rId3" Type="http://schemas.openxmlformats.org/officeDocument/2006/relationships/image" Target="file:///C:\Users\schwarz\cernbox\BLonD_files\Simulations\PS_bunches\data_analysis\fixed_eps20\phaseSpaceDensity_bunch_rotation_eps0.2eVs_mu2.0.png" TargetMode="External"/><Relationship Id="rId7" Type="http://schemas.openxmlformats.org/officeDocument/2006/relationships/image" Target="file:///C:\Users\schwarz\cernbox\BLonD_files\Simulations\PS_bunches\data_analysis\fixed_eps20\phaseSpaceDensity_bunch_rotation_eps0.4eVs_mu2.0.png" TargetMode="External"/><Relationship Id="rId12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11" Type="http://schemas.openxmlformats.org/officeDocument/2006/relationships/image" Target="file:///C:\Users\schwarz\cernbox\BLonD_files\Simulations\PS_bunches\data_analysis\fixed_eps20\phaseSpaceDensity_bunch_rotation_eps0.55eVs_mu2.0.png" TargetMode="External"/><Relationship Id="rId5" Type="http://schemas.openxmlformats.org/officeDocument/2006/relationships/image" Target="file:///C:\Users\schwarz\cernbox\BLonD_files\Simulations\PS_bunches\data_analysis\fixed_eps20\phaseSpaceDensity_bunch_rotation_eps0.3eVs_mu2.0.png" TargetMode="External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file:///C:\Users\schwarz\cernbox\BLonD_files\Simulations\PS_bunches\data_analysis\fixed_eps20\phaseSpaceDensity_bunch_rotation_eps0.45eVs_mu2.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200 MHz TWC frequency shift on instabilities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599" y="3176577"/>
            <a:ext cx="860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Schwarz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11755" y="4722723"/>
            <a:ext cx="3272299" cy="3147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LIU-SPS BD WG meeting, 28 March 2019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599" y="3703186"/>
            <a:ext cx="8606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A. Farricker, A</a:t>
            </a:r>
            <a:r>
              <a:rPr lang="en-US" dirty="0"/>
              <a:t>. </a:t>
            </a:r>
            <a:r>
              <a:rPr lang="en-US" dirty="0" smtClean="0"/>
              <a:t>Lasheen, G. </a:t>
            </a:r>
            <a:r>
              <a:rPr lang="en-US" dirty="0" err="1" smtClean="0"/>
              <a:t>Papotti</a:t>
            </a:r>
            <a:r>
              <a:rPr lang="en-US" dirty="0" smtClean="0"/>
              <a:t>, J. </a:t>
            </a:r>
            <a:r>
              <a:rPr lang="en-US" dirty="0" err="1" smtClean="0"/>
              <a:t>Repond</a:t>
            </a:r>
            <a:r>
              <a:rPr lang="en-US" dirty="0" smtClean="0"/>
              <a:t>, E</a:t>
            </a:r>
            <a:r>
              <a:rPr lang="en-US" dirty="0"/>
              <a:t>. </a:t>
            </a:r>
            <a:r>
              <a:rPr lang="en-US" dirty="0" err="1" smtClean="0"/>
              <a:t>Shaposhnikova</a:t>
            </a:r>
            <a:r>
              <a:rPr lang="en-US" dirty="0" smtClean="0"/>
              <a:t>, H. </a:t>
            </a:r>
            <a:r>
              <a:rPr lang="en-US" dirty="0" err="1" smtClean="0"/>
              <a:t>Timko</a:t>
            </a:r>
            <a:r>
              <a:rPr lang="en-US" dirty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BLonD</a:t>
            </a:r>
            <a:r>
              <a:rPr lang="en-US" dirty="0" smtClean="0"/>
              <a:t> dev team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7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Threshold vs frequency shift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31"/>
            <a:ext cx="3036653" cy="22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8" y="502330"/>
            <a:ext cx="3036653" cy="22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38" y="502331"/>
            <a:ext cx="3036653" cy="226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68414"/>
            <a:ext cx="3036653" cy="226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8" y="2768413"/>
            <a:ext cx="3036653" cy="226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38" y="2768414"/>
            <a:ext cx="303665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Threshold vs frequency shift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31"/>
            <a:ext cx="3036653" cy="22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8" y="502330"/>
            <a:ext cx="3036652" cy="226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38" y="502331"/>
            <a:ext cx="3036652" cy="226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" y="2768414"/>
            <a:ext cx="3024000" cy="226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64" y="2768413"/>
            <a:ext cx="3024000" cy="226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38" y="2768414"/>
            <a:ext cx="3036652" cy="226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55911" y="1217631"/>
            <a:ext cx="796212" cy="348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879911" y="1217631"/>
            <a:ext cx="796212" cy="348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38483" y="2873186"/>
            <a:ext cx="796212" cy="7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855468" y="2873186"/>
            <a:ext cx="796212" cy="7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112953" y="2773404"/>
            <a:ext cx="796212" cy="7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Frequency shift and feedback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976"/>
            <a:ext cx="3036652" cy="22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64" y="2100975"/>
            <a:ext cx="3024000" cy="22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64" y="2100976"/>
            <a:ext cx="3024000" cy="226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284" y="607103"/>
            <a:ext cx="836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Without frequency shift of 200 MHz TWC, ‘reduced’ impedance is symmetric around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</a:t>
            </a:r>
            <a:endParaRPr lang="en-US" sz="1600" baseline="-25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This symmetry is broken when introducing a finite frequency shift</a:t>
            </a:r>
          </a:p>
        </p:txBody>
      </p:sp>
    </p:spTree>
    <p:extLst>
      <p:ext uri="{BB962C8B-B14F-4D97-AF65-F5344CB8AC3E}">
        <p14:creationId xmlns:p14="http://schemas.microsoft.com/office/powerpoint/2010/main" val="36970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Coupled bunch theory (for M=924 bunches) gives that mode (</a:t>
            </a:r>
            <a:r>
              <a:rPr lang="en-US" sz="1600" dirty="0" err="1" smtClean="0"/>
              <a:t>n,m</a:t>
            </a:r>
            <a:r>
              <a:rPr lang="en-US" sz="1600" dirty="0" smtClean="0"/>
              <a:t>)=(-12,1) is the fastest growing mode; growth time quickly decreases when resonant frequency is shifted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When including frequency shift in simulations, better agreement with measurements is achieved (but only few simulated bunch lengths)</a:t>
            </a:r>
            <a:endParaRPr lang="en-GB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4116" y="2176763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Next steps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2731399"/>
            <a:ext cx="836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Take feedback into account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Simulate with LIU parameters (72 bunches, 2.6e11 ppb)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… continue with analyzing synchronous phase shift measurements</a:t>
            </a:r>
            <a:endParaRPr lang="en-GB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7327" y="437435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Thank you for your attention!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0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Threshold vs frequency shift; </a:t>
            </a:r>
            <a:r>
              <a:rPr lang="en-US" sz="3200" dirty="0" err="1" smtClean="0"/>
              <a:t>f</a:t>
            </a:r>
            <a:r>
              <a:rPr lang="en-US" sz="3200" baseline="-25000" dirty="0" err="1" smtClean="0"/>
              <a:t>r</a:t>
            </a:r>
            <a:r>
              <a:rPr lang="en-US" sz="3200" dirty="0" smtClean="0"/>
              <a:t>=200.265MHz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31"/>
            <a:ext cx="3036652" cy="22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8" y="502330"/>
            <a:ext cx="3036652" cy="226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38" y="502331"/>
            <a:ext cx="3036652" cy="226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" y="2773139"/>
            <a:ext cx="3024000" cy="2258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64" y="2773138"/>
            <a:ext cx="3024000" cy="2258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38" y="2768414"/>
            <a:ext cx="3036652" cy="226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55911" y="1217631"/>
            <a:ext cx="796212" cy="348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879911" y="1217631"/>
            <a:ext cx="796212" cy="348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38483" y="2873186"/>
            <a:ext cx="796212" cy="7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855468" y="2873186"/>
            <a:ext cx="796212" cy="7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112953" y="2773404"/>
            <a:ext cx="796212" cy="7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96356" y="4397931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Simulations ongoing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200MHz TWC impedance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31"/>
            <a:ext cx="3036652" cy="22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8" y="502330"/>
            <a:ext cx="3036652" cy="226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96473" y="613324"/>
            <a:ext cx="3005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Present: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-90kHz for 5-section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-127kHz for 4-section cavity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420900" y="468603"/>
            <a:ext cx="7101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present</a:t>
            </a:r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Motivation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dirty="0"/>
              <a:t>Previous simulations used model of 200 MHz TWC assumed resonant frequency at 200.222 MHz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/>
              <a:t>But resonant frequencies of real cavities are shifted by </a:t>
            </a:r>
            <a:r>
              <a:rPr lang="en-GB" sz="1600" dirty="0" smtClean="0"/>
              <a:t>[</a:t>
            </a:r>
            <a:r>
              <a:rPr lang="en-GB" sz="1600" dirty="0" smtClean="0">
                <a:hlinkClick r:id="rId2"/>
              </a:rPr>
              <a:t>C. </a:t>
            </a:r>
            <a:r>
              <a:rPr lang="en-GB" sz="1600" dirty="0" err="1" smtClean="0">
                <a:hlinkClick r:id="rId2"/>
              </a:rPr>
              <a:t>Vollinger</a:t>
            </a:r>
            <a:r>
              <a:rPr lang="en-GB" sz="1600" dirty="0" smtClean="0">
                <a:hlinkClick r:id="rId2"/>
              </a:rPr>
              <a:t> et al.</a:t>
            </a:r>
            <a:r>
              <a:rPr lang="en-GB" sz="1600" dirty="0" smtClean="0"/>
              <a:t>]</a:t>
            </a:r>
            <a:br>
              <a:rPr lang="en-GB" sz="1600" dirty="0" smtClean="0"/>
            </a:br>
            <a:r>
              <a:rPr lang="en-GB" sz="1600" dirty="0" smtClean="0"/>
              <a:t>	</a:t>
            </a:r>
            <a:r>
              <a:rPr lang="en-US" sz="1600" dirty="0" smtClean="0"/>
              <a:t>-90kHz for 5-section cavit</a:t>
            </a:r>
            <a:r>
              <a:rPr lang="en-US" sz="1600" dirty="0"/>
              <a:t>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-127kHz for 4-section cavity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What is the impact of this </a:t>
            </a:r>
            <a:r>
              <a:rPr lang="en-US" sz="1600" dirty="0"/>
              <a:t>frequency shift </a:t>
            </a:r>
            <a:r>
              <a:rPr lang="en-US" sz="1600" dirty="0" smtClean="0"/>
              <a:t>on (flat-bottom) instability?</a:t>
            </a:r>
            <a:endParaRPr lang="en-GB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4116" y="2176763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Outline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2731399"/>
            <a:ext cx="836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dirty="0" smtClean="0"/>
              <a:t>Estimation based on coupled bunch theory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 smtClean="0"/>
              <a:t>Simulations with 12 bunches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600" dirty="0" smtClean="0"/>
              <a:t>Comparison with measurements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35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Coupled bunch instability</a:t>
            </a:r>
            <a:endParaRPr 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0284" y="4566027"/>
            <a:ext cx="470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[E. </a:t>
            </a:r>
            <a:r>
              <a:rPr lang="en-US" sz="1600" dirty="0" err="1" smtClean="0"/>
              <a:t>Shaposhnikova</a:t>
            </a:r>
            <a:r>
              <a:rPr lang="en-US" sz="1600" dirty="0" smtClean="0"/>
              <a:t>, </a:t>
            </a:r>
            <a:r>
              <a:rPr lang="mr-IN" sz="1600" dirty="0" smtClean="0">
                <a:latin typeface="Arial" charset="0"/>
                <a:ea typeface="Arial" charset="0"/>
                <a:cs typeface="Arial" charset="0"/>
              </a:rPr>
              <a:t>CERN-SL-99-040-HRF</a:t>
            </a:r>
            <a:r>
              <a:rPr lang="en-US" sz="1600" dirty="0" smtClean="0"/>
              <a:t>, 1999]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198" y="1120926"/>
            <a:ext cx="1066800" cy="165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0808" y="1525204"/>
            <a:ext cx="5816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                               Fourier transform of unstable beam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284" y="544926"/>
            <a:ext cx="7617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Assume                equally spaced bunches (full SPS with 25ns bunch spacing)</a:t>
            </a:r>
          </a:p>
          <a:p>
            <a:r>
              <a:rPr lang="en-GB" sz="1600" dirty="0" smtClean="0"/>
              <a:t>TWC impedance         given by ‘Dome’ equation</a:t>
            </a:r>
          </a:p>
          <a:p>
            <a:r>
              <a:rPr lang="en-GB" sz="1600" dirty="0" smtClean="0"/>
              <a:t>For coupled bunch mode                           , frequencies are               , </a:t>
            </a:r>
            <a:r>
              <a:rPr lang="en-GB" sz="1600" dirty="0"/>
              <a:t> </a:t>
            </a:r>
            <a:r>
              <a:rPr lang="en-GB" sz="1600" dirty="0" smtClean="0"/>
              <a:t>                 ,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712" y="635830"/>
            <a:ext cx="800100" cy="165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12" y="863792"/>
            <a:ext cx="419100" cy="21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4390" y="1123695"/>
            <a:ext cx="1498600" cy="190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546" y="1120926"/>
            <a:ext cx="825500" cy="177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0150" y="1112880"/>
            <a:ext cx="1143000" cy="152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090" y="1586531"/>
            <a:ext cx="2273300" cy="2159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0284" y="1895618"/>
            <a:ext cx="8742611" cy="518105"/>
            <a:chOff x="351694" y="2567243"/>
            <a:chExt cx="8742611" cy="51810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26807" y="2567243"/>
              <a:ext cx="2921000" cy="4826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1694" y="2639266"/>
              <a:ext cx="67698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For multipole     ,                                                     , distribution function</a:t>
              </a:r>
              <a:endParaRPr lang="en-GB" sz="1600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51212" y="2780548"/>
              <a:ext cx="177800" cy="1016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09905" y="2577348"/>
              <a:ext cx="2184400" cy="508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20284" y="2981131"/>
            <a:ext cx="6916302" cy="546100"/>
            <a:chOff x="351694" y="3390638"/>
            <a:chExt cx="6916302" cy="546100"/>
          </a:xfrm>
        </p:grpSpPr>
        <p:sp>
          <p:nvSpPr>
            <p:cNvPr id="5" name="TextBox 4"/>
            <p:cNvSpPr txBox="1"/>
            <p:nvPr/>
          </p:nvSpPr>
          <p:spPr>
            <a:xfrm>
              <a:off x="351694" y="3465136"/>
              <a:ext cx="5110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Eigenvalue problem:                                                  ,</a:t>
              </a:r>
              <a:endParaRPr lang="en-GB" sz="16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64995" y="3390638"/>
              <a:ext cx="2743200" cy="5461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362996" y="3417147"/>
              <a:ext cx="1905000" cy="4826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20284" y="3605322"/>
            <a:ext cx="6522940" cy="338554"/>
            <a:chOff x="370808" y="3952452"/>
            <a:chExt cx="6522940" cy="338554"/>
          </a:xfrm>
        </p:grpSpPr>
        <p:sp>
          <p:nvSpPr>
            <p:cNvPr id="37" name="TextBox 36"/>
            <p:cNvSpPr txBox="1"/>
            <p:nvPr/>
          </p:nvSpPr>
          <p:spPr>
            <a:xfrm>
              <a:off x="370808" y="3952452"/>
              <a:ext cx="6522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Growth rate of mode   given by          (negative implies growing mode)</a:t>
              </a:r>
              <a:endParaRPr lang="en-GB" sz="16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96807" y="4045529"/>
              <a:ext cx="381000" cy="1524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45117" y="4100220"/>
              <a:ext cx="127000" cy="1016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320284" y="2320380"/>
            <a:ext cx="351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Here we use </a:t>
            </a:r>
            <a:r>
              <a:rPr lang="el-GR" sz="1600" dirty="0" smtClean="0"/>
              <a:t>μ</a:t>
            </a:r>
            <a:r>
              <a:rPr lang="en-US" sz="1600" dirty="0" smtClean="0"/>
              <a:t>=2.5, </a:t>
            </a:r>
            <a:r>
              <a:rPr lang="el-GR" sz="1600" dirty="0" smtClean="0"/>
              <a:t>τ</a:t>
            </a:r>
            <a:r>
              <a:rPr lang="en-US" sz="1600" dirty="0" smtClean="0"/>
              <a:t>=3ns, 1e11 ppb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269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Coupled bunch instability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2671" y="671803"/>
            <a:ext cx="2167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Eigenvalue problem: 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607" y="1139291"/>
            <a:ext cx="4799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narrow resonance,</a:t>
            </a:r>
            <a:br>
              <a:rPr lang="en-US" sz="1600" dirty="0" smtClean="0"/>
            </a:br>
            <a:r>
              <a:rPr lang="en-US" sz="1600" dirty="0" smtClean="0"/>
              <a:t>only two frequencies at                            contribute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02671" y="3377491"/>
            <a:ext cx="7189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Growth rates                                                                                                   ,</a:t>
            </a:r>
            <a:endParaRPr lang="en-GB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0" y="3305927"/>
            <a:ext cx="1371600" cy="495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8607" y="3994951"/>
            <a:ext cx="2536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Approximate growth rate: </a:t>
            </a:r>
            <a:endParaRPr lang="en-GB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59" y="3930391"/>
            <a:ext cx="3543300" cy="50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356" y="3305927"/>
            <a:ext cx="5499100" cy="50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586" y="1431679"/>
            <a:ext cx="1435100" cy="2159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8607" y="4566027"/>
            <a:ext cx="470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[E. </a:t>
            </a:r>
            <a:r>
              <a:rPr lang="en-US" sz="1600" dirty="0" err="1" smtClean="0"/>
              <a:t>Shaposhnikova</a:t>
            </a:r>
            <a:r>
              <a:rPr lang="en-US" sz="1600" dirty="0" smtClean="0"/>
              <a:t>, </a:t>
            </a:r>
            <a:r>
              <a:rPr lang="mr-IN" sz="1600" dirty="0" smtClean="0">
                <a:latin typeface="Arial" charset="0"/>
                <a:ea typeface="Arial" charset="0"/>
                <a:cs typeface="Arial" charset="0"/>
              </a:rPr>
              <a:t>CERN-SL-99-040-HRF</a:t>
            </a:r>
            <a:r>
              <a:rPr lang="en-US" sz="1600" dirty="0" smtClean="0"/>
              <a:t>, 1999]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33" y="156554"/>
            <a:ext cx="3974359" cy="2968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4288" y="607102"/>
            <a:ext cx="2743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Growth rates, m=1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" y="507056"/>
            <a:ext cx="3024000" cy="2258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8" y="502330"/>
            <a:ext cx="3036652" cy="2267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38" y="502331"/>
            <a:ext cx="3036652" cy="226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68414"/>
            <a:ext cx="3036652" cy="226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8" y="2768413"/>
            <a:ext cx="3036652" cy="2267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32865" y="2942253"/>
                <a:ext cx="319189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assuming ideally tuned cavity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shortest growth time for mode</a:t>
                </a:r>
                <a:br>
                  <a:rPr lang="en-US" sz="1600" dirty="0" smtClean="0"/>
                </a:br>
                <a:r>
                  <a:rPr lang="en-US" sz="1600" dirty="0" smtClean="0"/>
                  <a:t>n~-12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865" y="2942253"/>
                <a:ext cx="3191899" cy="1077218"/>
              </a:xfrm>
              <a:prstGeom prst="rect">
                <a:avLst/>
              </a:prstGeom>
              <a:blipFill>
                <a:blip r:embed="rId12"/>
                <a:stretch>
                  <a:fillRect l="-763" t="-170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8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Growth rates, m=2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" y="502331"/>
            <a:ext cx="3024000" cy="22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8" y="502330"/>
            <a:ext cx="3036651" cy="2267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38" y="502331"/>
            <a:ext cx="3036651" cy="2267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68414"/>
            <a:ext cx="3036651" cy="2267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8" y="2768413"/>
            <a:ext cx="3036651" cy="2267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32865" y="2942253"/>
                <a:ext cx="31390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assuming ideally tuned cavity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865" y="2942253"/>
                <a:ext cx="3139001" cy="830997"/>
              </a:xfrm>
              <a:prstGeom prst="rect">
                <a:avLst/>
              </a:prstGeom>
              <a:blipFill>
                <a:blip r:embed="rId12"/>
                <a:stretch>
                  <a:fillRect l="-777" t="-2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1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Instability growth times</a:t>
            </a:r>
            <a:endParaRPr lang="en-US" sz="32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2" y="607103"/>
            <a:ext cx="3526672" cy="2633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52" y="4233355"/>
            <a:ext cx="728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Growth time of instability quickly decreases when cavity is detuned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Dipole mode (m=1) has the shortest growth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2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Simulation setup for </a:t>
            </a:r>
            <a:r>
              <a:rPr lang="en-US" sz="3200" dirty="0" err="1" smtClean="0"/>
              <a:t>BLonD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44040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Initial bunches are obtained by simulating bunch rotation in the PS (no intensity effects) with fixed </a:t>
            </a:r>
            <a:r>
              <a:rPr lang="el-GR" sz="1600" dirty="0" smtClean="0"/>
              <a:t>μ</a:t>
            </a:r>
            <a:r>
              <a:rPr lang="en-US" sz="1600" dirty="0" smtClean="0"/>
              <a:t>=2.0 (</a:t>
            </a:r>
            <a:r>
              <a:rPr lang="en-US" sz="1600" dirty="0" err="1" smtClean="0"/>
              <a:t>BLonD</a:t>
            </a:r>
            <a:r>
              <a:rPr lang="en-US" sz="1600" dirty="0" smtClean="0"/>
              <a:t> convention) and varying emittance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 million macro-particles per bunch;</a:t>
            </a:r>
            <a:br>
              <a:rPr lang="en-US" sz="1600" dirty="0" smtClean="0"/>
            </a:br>
            <a:r>
              <a:rPr lang="en-US" sz="1600" dirty="0" smtClean="0"/>
              <a:t>12 bunches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Include frequency shift of 200 MHz TWC</a:t>
            </a:r>
            <a:br>
              <a:rPr lang="en-US" sz="1600" dirty="0" smtClean="0"/>
            </a:br>
            <a:r>
              <a:rPr lang="en-US" sz="1600" dirty="0" smtClean="0"/>
              <a:t>(frequency shift of 0 kHz corresponds to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</a:t>
            </a:r>
            <a:r>
              <a:rPr lang="en-US" sz="1600" dirty="0" smtClean="0"/>
              <a:t> of 200.222 MHz)</a:t>
            </a:r>
            <a:br>
              <a:rPr lang="en-US" sz="1600" dirty="0" smtClean="0"/>
            </a:br>
            <a:r>
              <a:rPr lang="en-US" sz="1600" dirty="0" smtClean="0"/>
              <a:t>Present case: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-90 kHz for 5-section cavity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-127 kHz for 4-section cavity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252191"/>
            <a:ext cx="3871208" cy="28913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5400000">
            <a:off x="7053995" y="3411843"/>
            <a:ext cx="3044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https://gitlab.cern.ch/longitudinal-impedance/SPS/tree/clean-up</a:t>
            </a:r>
            <a:endParaRPr lang="en-GB" sz="800" dirty="0"/>
          </a:p>
        </p:txBody>
      </p:sp>
      <p:sp>
        <p:nvSpPr>
          <p:cNvPr id="12" name="Rectangle 11"/>
          <p:cNvSpPr/>
          <p:nvPr/>
        </p:nvSpPr>
        <p:spPr>
          <a:xfrm>
            <a:off x="4570627" y="601457"/>
            <a:ext cx="4424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full SPS impedance </a:t>
            </a:r>
            <a:r>
              <a:rPr lang="en-US" sz="1600" dirty="0" smtClean="0"/>
              <a:t>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Phase loop; no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</a:t>
            </a:r>
            <a:r>
              <a:rPr lang="en-US" sz="1600" baseline="-25000" dirty="0" smtClean="0"/>
              <a:t>200</a:t>
            </a:r>
            <a:r>
              <a:rPr lang="en-US" sz="1600" dirty="0" smtClean="0"/>
              <a:t>=4.5 MV, Q20, at </a:t>
            </a:r>
            <a:r>
              <a:rPr lang="en-US" sz="1600" dirty="0"/>
              <a:t>flat </a:t>
            </a:r>
            <a:r>
              <a:rPr lang="en-US" sz="1600" dirty="0" smtClean="0"/>
              <a:t>bottom</a:t>
            </a:r>
          </a:p>
        </p:txBody>
      </p:sp>
    </p:spTree>
    <p:extLst>
      <p:ext uri="{BB962C8B-B14F-4D97-AF65-F5344CB8AC3E}">
        <p14:creationId xmlns:p14="http://schemas.microsoft.com/office/powerpoint/2010/main" val="16612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Initial bunch profiles</a:t>
            </a:r>
            <a:endParaRPr lang="en-US" sz="32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" y="502331"/>
            <a:ext cx="3024000" cy="226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64" y="502330"/>
            <a:ext cx="3024000" cy="226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64" y="502331"/>
            <a:ext cx="3024000" cy="226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" y="2768414"/>
            <a:ext cx="3024000" cy="226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64" y="2768413"/>
            <a:ext cx="3024000" cy="226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64" y="2768414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4373</TotalTime>
  <Words>457</Words>
  <Application>Microsoft Office PowerPoint</Application>
  <PresentationFormat>On-screen Show (16:9)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CERNCorporate16-9</vt:lpstr>
      <vt:lpstr>Effect of 200 MHz TWC frequency shift on instabilities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Schwarz</dc:creator>
  <cp:lastModifiedBy>Markus Schwarz</cp:lastModifiedBy>
  <cp:revision>57</cp:revision>
  <dcterms:created xsi:type="dcterms:W3CDTF">2019-03-14T10:06:36Z</dcterms:created>
  <dcterms:modified xsi:type="dcterms:W3CDTF">2019-03-28T14:15:57Z</dcterms:modified>
</cp:coreProperties>
</file>