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2" r:id="rId5"/>
    <p:sldId id="260" r:id="rId6"/>
    <p:sldId id="267" r:id="rId7"/>
    <p:sldId id="271" r:id="rId8"/>
    <p:sldId id="265" r:id="rId9"/>
    <p:sldId id="266" r:id="rId10"/>
    <p:sldId id="264" r:id="rId11"/>
    <p:sldId id="270" r:id="rId12"/>
    <p:sldId id="261" r:id="rId13"/>
    <p:sldId id="263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216" y="138"/>
      </p:cViewPr>
      <p:guideLst>
        <p:guide orient="horz" pos="21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18/07/30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18/07/30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18/07/30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18/07/30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18/07/30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18/07/30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18/07/30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18/07/30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2.mp4"/><Relationship Id="rId7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31.png"/><Relationship Id="rId4" Type="http://schemas.openxmlformats.org/officeDocument/2006/relationships/video" Target="../media/media2.mp4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719_analysis\data_analysis\relBP_FFT_MD206.png" TargetMode="External"/><Relationship Id="rId7" Type="http://schemas.openxmlformats.org/officeDocument/2006/relationships/image" Target="file:///C:\Users\schwarz\cernbox\BLonD_files\Measurements\MD_180719_analysis\data_analysis\relBP_FFT_MD217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file:///C:\Users\schwarz\cernbox\BLonD_files\Measurements\MD_180719_analysis\data_analysis\relBP_FFT_MD222.png" TargetMode="Externa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file:///C:\Users\schwarz\cernbox\BLonD_files\Measurements\MD_180719_analysis\data_analysis\8000.2_eps0.3_ppb1.6\avgBunchLengthZoom8000.2_eps0.3_ppb1.6.png" TargetMode="External"/><Relationship Id="rId3" Type="http://schemas.openxmlformats.org/officeDocument/2006/relationships/image" Target="file:///C:\Users\schwarz\cernbox\BLonD_files\Measurements\MD_180719_analysis\data_analysis\8000_eps0.3_ppb1.3\avgBunchLengthZoom8000_eps0.3_ppb1.3.png" TargetMode="External"/><Relationship Id="rId7" Type="http://schemas.openxmlformats.org/officeDocument/2006/relationships/image" Target="file:///C:\Users\schwarz\cernbox\BLonD_files\Measurements\MD_180719_analysis\data_analysis\8000.1_eps0.3_ppb1.3\avgBunchLengthZoom8000.1_eps0.3_ppb1.3.png" TargetMode="External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file:///C:\Users\schwarz\cernbox\BLonD_files\Measurements\MD_180719_analysis\data_analysis\8000.15_eps0.3_ppb1.6\avgBunchLengthZoom8000.15_eps0.3_ppb1.6.png" TargetMode="External"/><Relationship Id="rId5" Type="http://schemas.openxmlformats.org/officeDocument/2006/relationships/image" Target="file:///C:\Users\schwarz\cernbox\BLonD_files\Measurements\MD_180719_analysis\data_analysis\8000.2_eps0.3_ppb1.3\avgBunchLengthZoom8000.2_eps0.3_ppb1.3.png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file:///C:\Users\schwarz\cernbox\BLonD_files\Measurements\MD_180719_analysis\data_analysis\8000.15_eps0.3_ppb1.3\avgBunchLengthZoom8000.15_eps0.3_ppb1.3.pn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file:///C:\Users\schwarz\cernbox\BLonD_files\Measurements\MD_180719_analysis\data_analysis\8000.2_eps0.23_ppb2.2\avgBunchLengthZoom8000.2_eps0.23_ppb2.2.png" TargetMode="External"/><Relationship Id="rId3" Type="http://schemas.openxmlformats.org/officeDocument/2006/relationships/image" Target="file:///C:\Users\schwarz\cernbox\BLonD_files\Measurements\MD_180719_analysis\data_analysis\8000_eps0.23_ppb2.2\avgBunchLengthZoom8000_eps0.23_ppb2.2.png" TargetMode="External"/><Relationship Id="rId7" Type="http://schemas.openxmlformats.org/officeDocument/2006/relationships/image" Target="file:///C:\Users\schwarz\cernbox\BLonD_files\Measurements\MD_180719_analysis\data_analysis\8000.05_eps0.23_ppb2.2\avgBunchLengthZoom8000.05_eps0.23_ppb2.2.png" TargetMode="External"/><Relationship Id="rId12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file:///C:\Users\schwarz\cernbox\BLonD_files\Measurements\MD_180719_analysis\data_analysis\8000.1_eps0.23_ppb2.2\avgBunchLengthZoom8000.1_eps0.23_ppb2.2.png" TargetMode="External"/><Relationship Id="rId5" Type="http://schemas.openxmlformats.org/officeDocument/2006/relationships/image" Target="file:///C:\Users\schwarz\cernbox\BLonD_files\Measurements\MD_180719_analysis\data_analysis\8000.125_eps0.23_ppb2.2\avgBunchLengthZoom8000.125_eps0.23_ppb2.2.png" TargetMode="External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file:///C:\Users\schwarz\cernbox\BLonD_files\Measurements\MD_180719_analysis\data_analysis\8000.15_eps0.23_ppb2.2\avgBunchLengthZoom8000.15_eps0.23_ppb2.2.p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file:///C:\Users\schwarz\cernbox\BLonD_files\Measurements\MD_180719_analysis\data_analysis\8000_eps0.3_ppb2.2\avgBunchLengthZoom8000_eps0.3_ppb2.2.png" TargetMode="External"/><Relationship Id="rId7" Type="http://schemas.openxmlformats.org/officeDocument/2006/relationships/image" Target="file:///C:\Users\schwarz\cernbox\BLonD_files\Measurements\MD_180719_analysis\data_analysis\8000.2_eps0.3_ppb2.2\avgBunchLengthZoom8000.2_eps0.3_ppb2.2.pn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file:///C:\Users\schwarz\cernbox\BLonD_files\Measurements\MD_180719_analysis\data_analysis\8000.1_eps0.3_ppb2.2\avgBunchLengthZoom8000.1_eps0.3_ppb2.2.png" TargetMode="External"/><Relationship Id="rId4" Type="http://schemas.openxmlformats.org/officeDocument/2006/relationships/image" Target="../media/image50.png"/><Relationship Id="rId9" Type="http://schemas.openxmlformats.org/officeDocument/2006/relationships/image" Target="file:///C:\Users\schwarz\cernbox\BLonD_files\Measurements\MD_180719_analysis\data_analysis\8000.1_eps0.35_ppb2.2\avgBunchLengthZoom8000.1_eps0.35_ppb2.2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719_analysis\data_analysis\8000.2_eps0.3_ppb2.2\avgLossPattern_8000.2_eps0.3_ppb2.2.png" TargetMode="External"/><Relationship Id="rId7" Type="http://schemas.openxmlformats.org/officeDocument/2006/relationships/image" Target="file:///C:\Users\schwarz\cernbox\BLonD_files\Measurements\MD_180719_analysis\data_analysis\8000.2_eps0.3_ppb1.3\avgLossPattern_8000.2_eps0.3_ppb1.3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file:///C:\Users\schwarz\cernbox\BLonD_files\Measurements\MD_180719_analysis\data_analysis\8000.2_eps0.3_ppb1.6\avgLossPattern_8000.2_eps0.3_ppb1.6.png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50.png"/><Relationship Id="rId3" Type="http://schemas.openxmlformats.org/officeDocument/2006/relationships/image" Target="file:///C:\Users\schwarz\cernbox\BLonD_files\Measurements\MD_180719_analysis\data_analysis\lossPlot_eps0.23int2.2.png" TargetMode="External"/><Relationship Id="rId7" Type="http://schemas.openxmlformats.org/officeDocument/2006/relationships/image" Target="file:///C:\Users\schwarz\cernbox\BLonD_files\Measurements\MD_180719_analysis\data_analysis\lossPlot_eps0.35int2.2.png" TargetMode="External"/><Relationship Id="rId12" Type="http://schemas.openxmlformats.org/officeDocument/2006/relationships/image" Target="../media/image1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file:///C:\Users\schwarz\cernbox\BLonD_files\Measurements\MD_180719_analysis\data_analysis\lossPlot_eps0.3int1.3.png" TargetMode="External"/><Relationship Id="rId5" Type="http://schemas.openxmlformats.org/officeDocument/2006/relationships/image" Target="file:///C:\Users\schwarz\cernbox\BLonD_files\Measurements\MD_180719_analysis\data_analysis\lossPlot_eps0.3int2.2.png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file:///C:\Users\schwarz\cernbox\BLonD_files\Measurements\MD_180719_analysis\data_analysis\lossPlot_eps0.3int1.6.png" TargetMode="External"/><Relationship Id="rId1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file:///C:\Users\schwarz\cernbox\BLonD_files\Measurements\MD_180719_analysis\data_analysis\8000.15_eps0.3_ppb1.3\avgBunchLength8000.15_eps0.3_ppb1.3.png" TargetMode="External"/><Relationship Id="rId3" Type="http://schemas.openxmlformats.org/officeDocument/2006/relationships/image" Target="file:///C:\Users\schwarz\cernbox\BLonD_files\Measurements\MD_180719_analysis\data_analysis\8000.15_eps0.3_ppb1.6\avgBunchLength8000.15_eps0.3_ppb1.6.png" TargetMode="External"/><Relationship Id="rId7" Type="http://schemas.openxmlformats.org/officeDocument/2006/relationships/image" Target="file:///C:\Users\schwarz\cernbox\BLonD_files\Measurements\MD_180719_analysis\data_analysis\8000_eps0.3_ppb1.3\avgBunchLength8000_eps0.3_ppb1.3.png" TargetMode="External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file:///C:\Users\schwarz\cernbox\BLonD_files\Measurements\MD_180719_analysis\data_analysis\8000.1_eps0.3_ppb1.3\avgBunchLength8000.1_eps0.3_ppb1.3.png" TargetMode="External"/><Relationship Id="rId5" Type="http://schemas.openxmlformats.org/officeDocument/2006/relationships/image" Target="file:///C:\Users\schwarz\cernbox\BLonD_files\Measurements\MD_180719_analysis\data_analysis\8000.1_eps0.35_ppb2.2\avgBunchLengthInjection8000.1_eps0.35_ppb2.2.png" TargetMode="External"/><Relationship Id="rId15" Type="http://schemas.openxmlformats.org/officeDocument/2006/relationships/image" Target="file:///C:\Users\schwarz\cernbox\BLonD_files\Measurements\MD_180719_analysis\data_analysis\8000.2_eps0.3_ppb1.6\avgBunchLength8000.2_eps0.3_ppb1.6.png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file:///C:\Users\schwarz\cernbox\BLonD_files\Measurements\MD_180719_analysis\data_analysis\8000.2_eps0.3_ppb1.3\avgBunchLength8000.2_eps0.3_ppb1.3.png" TargetMode="Externa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719_analysis\data_analysis\profiles_MD_206.png" TargetMode="External"/><Relationship Id="rId7" Type="http://schemas.openxmlformats.org/officeDocument/2006/relationships/image" Target="file:///C:\Users\schwarz\cernbox\BLonD_files\Measurements\MD_180719_analysis\data_analysis\profiles_MD_217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file:///C:\Users\schwarz\cernbox\BLonD_files\Measurements\MD_180719_analysis\data_analysis\profiles_MD_222.png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719_analysis\data_analysis\stability_03eVs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file:///C:\Users\schwarz\cernbox\BLonD_files\Measurements\MD_180719_analysis\data_analysis\avgProfile_1.3e11_0.3eVs.png" TargetMode="Externa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46" y="1155660"/>
            <a:ext cx="8226854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longitudinal measurements with high intensity beams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LIU-SPS BD WG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 31 July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199" y="4601980"/>
            <a:ext cx="8611849" cy="1476531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Acknowledgements:</a:t>
            </a:r>
          </a:p>
          <a:p>
            <a:r>
              <a:rPr lang="en-US" sz="1800" dirty="0" smtClean="0"/>
              <a:t>J. </a:t>
            </a:r>
            <a:r>
              <a:rPr lang="en-US" sz="1800" dirty="0" err="1" smtClean="0"/>
              <a:t>Repond</a:t>
            </a:r>
            <a:r>
              <a:rPr lang="en-US" sz="1800" dirty="0" smtClean="0"/>
              <a:t>, SPS and PS operator team</a:t>
            </a:r>
          </a:p>
          <a:p>
            <a:endParaRPr lang="en-US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59946" y="3037327"/>
            <a:ext cx="8229601" cy="1300797"/>
          </a:xfrm>
        </p:spPr>
        <p:txBody>
          <a:bodyPr>
            <a:normAutofit/>
          </a:bodyPr>
          <a:lstStyle/>
          <a:p>
            <a:r>
              <a:rPr lang="en-US" sz="1800" dirty="0"/>
              <a:t>Participants:</a:t>
            </a:r>
          </a:p>
          <a:p>
            <a:r>
              <a:rPr lang="en-US" sz="1800" dirty="0"/>
              <a:t>H. Bartosik, T. </a:t>
            </a:r>
            <a:r>
              <a:rPr lang="en-US" sz="1800" dirty="0" err="1"/>
              <a:t>Bohl</a:t>
            </a:r>
            <a:r>
              <a:rPr lang="en-US" sz="1800" dirty="0"/>
              <a:t>, A. Lasheen, G. </a:t>
            </a:r>
            <a:r>
              <a:rPr lang="en-US" sz="1800" dirty="0" err="1"/>
              <a:t>Papotti</a:t>
            </a:r>
            <a:r>
              <a:rPr lang="en-US" sz="1800" dirty="0"/>
              <a:t>, M. Schwarz, E. </a:t>
            </a:r>
            <a:r>
              <a:rPr lang="en-US" sz="1800" dirty="0" err="1"/>
              <a:t>Shaposhnikova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381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deltaLambda_MD_22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15794" y="560255"/>
            <a:ext cx="4368260" cy="3276195"/>
          </a:xfrm>
          <a:prstGeom prst="rect">
            <a:avLst/>
          </a:prstGeom>
        </p:spPr>
      </p:pic>
      <p:pic>
        <p:nvPicPr>
          <p:cNvPr id="19" name="deltaLambda_MD_206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1709" y="3697806"/>
            <a:ext cx="4154085" cy="3115564"/>
          </a:xfrm>
          <a:prstGeom prst="rect">
            <a:avLst/>
          </a:prstGeom>
        </p:spPr>
      </p:pic>
      <p:pic>
        <p:nvPicPr>
          <p:cNvPr id="8" name="deltaLambda_MD_217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1709" y="531022"/>
            <a:ext cx="3911841" cy="293388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Average bunch profile: 1.3 ppb, emittance 0.3eVs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5169" y="919823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V800 off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instability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at 0.5s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1608" y="792407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V800/V200 = 0.15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stable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5169" y="3888845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V800/V200 = 0.20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shortening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up to 1s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4190" y="4182256"/>
            <a:ext cx="3826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profile average of each trace</a:t>
            </a:r>
          </a:p>
          <a:p>
            <a:r>
              <a:rPr lang="en-US" dirty="0" smtClean="0"/>
              <a:t>minus</a:t>
            </a:r>
          </a:p>
          <a:p>
            <a:r>
              <a:rPr lang="en-US" dirty="0"/>
              <a:t>b</a:t>
            </a:r>
            <a:r>
              <a:rPr lang="en-US" dirty="0" smtClean="0"/>
              <a:t>unch profile average of flat-bottom</a:t>
            </a:r>
            <a:br>
              <a:rPr lang="en-US" dirty="0" smtClean="0"/>
            </a:br>
            <a:r>
              <a:rPr lang="en-US" dirty="0" smtClean="0"/>
              <a:t>(2.5s to 19.2s)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7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4318"/>
            <a:ext cx="4502044" cy="33765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5" y="473985"/>
            <a:ext cx="4502044" cy="3348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17"/>
            <a:ext cx="4502044" cy="337653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Average bunch profile: 1.3 ppb, emittance 0.3eVs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5169" y="919823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V800 off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instability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at 0.5s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1608" y="792407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V800/V200 = 0.15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stable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5169" y="3888845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V800/V200 = 0.20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shortening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up to 1s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4190" y="4182256"/>
            <a:ext cx="3826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profile average of each trace</a:t>
            </a:r>
          </a:p>
          <a:p>
            <a:r>
              <a:rPr lang="en-US" dirty="0" smtClean="0"/>
              <a:t>minus</a:t>
            </a:r>
          </a:p>
          <a:p>
            <a:r>
              <a:rPr lang="en-US" dirty="0"/>
              <a:t>b</a:t>
            </a:r>
            <a:r>
              <a:rPr lang="en-US" dirty="0" smtClean="0"/>
              <a:t>unch profile average of flat-bottom</a:t>
            </a:r>
            <a:br>
              <a:rPr lang="en-US" dirty="0" smtClean="0"/>
            </a:br>
            <a:r>
              <a:rPr lang="en-US" dirty="0" smtClean="0"/>
              <a:t>(2.5s to 19.2s)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9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LLRF power limitations at high intensities</a:t>
            </a:r>
            <a:endParaRPr lang="en-GB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180384" y="516078"/>
            <a:ext cx="5620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Amplifier power (cavity 4)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843" y="898327"/>
            <a:ext cx="52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2.2e11 ppb, emittance: 0.23 eVs, V800/V200=0.1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843" y="2462725"/>
            <a:ext cx="52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2.2e11 ppb, emittance: 0.3 eVs, V800/V200=0.1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93" b="5214"/>
          <a:stretch/>
        </p:blipFill>
        <p:spPr>
          <a:xfrm>
            <a:off x="180384" y="2880375"/>
            <a:ext cx="6708098" cy="1146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94" b="5411"/>
          <a:stretch/>
        </p:blipFill>
        <p:spPr>
          <a:xfrm>
            <a:off x="180384" y="1360948"/>
            <a:ext cx="6648639" cy="110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9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Bunch length during first 2s: </a:t>
            </a:r>
            <a:r>
              <a:rPr lang="en-US" sz="3200" dirty="0" smtClean="0"/>
              <a:t>1.3e11 ppb; 0.3 eVs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" y="579200"/>
            <a:ext cx="3001036" cy="2250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" y="2862034"/>
            <a:ext cx="3001036" cy="2250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552420"/>
            <a:ext cx="3001036" cy="22507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70870"/>
            <a:ext cx="3001036" cy="2250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4607223"/>
            <a:ext cx="3001036" cy="2250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36" y="4607223"/>
            <a:ext cx="3001036" cy="2250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6715" y="60410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1.6ppb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7751" y="602854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1.6ppb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4304" y="185625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stable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3353" y="179760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8383" y="185625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stable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3967" y="409773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shortening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bunch length: 2.2e11 ppb; 0.23 eVs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607103"/>
            <a:ext cx="852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" y="976435"/>
            <a:ext cx="3001036" cy="2250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" y="3429000"/>
            <a:ext cx="3001036" cy="2250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949655"/>
            <a:ext cx="3001036" cy="2250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3429000"/>
            <a:ext cx="3001036" cy="22507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968105"/>
            <a:ext cx="3001036" cy="2250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447450"/>
            <a:ext cx="3001036" cy="22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7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bunch length: 2.2e11 ppb; 0.3 eVs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607103"/>
            <a:ext cx="852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" y="976435"/>
            <a:ext cx="3001036" cy="2250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949655"/>
            <a:ext cx="3001036" cy="22507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968105"/>
            <a:ext cx="3001036" cy="2250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4486632"/>
            <a:ext cx="3001036" cy="22507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199" y="3837760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bunch length: 2.2e11 ppb; 0.35 eVs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3686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Flat bottom instability for different machine and beam parameters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3406" y="461322"/>
            <a:ext cx="8857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Setup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MD 19 July 2018: 48 </a:t>
            </a:r>
            <a:r>
              <a:rPr lang="en-US" dirty="0"/>
              <a:t>bunches, 25ns spacing</a:t>
            </a:r>
            <a:r>
              <a:rPr lang="en-US" dirty="0" smtClean="0"/>
              <a:t>, BCMS, Q20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Intensity</a:t>
            </a:r>
            <a:r>
              <a:rPr lang="en-US" dirty="0" smtClean="0"/>
              <a:t> variable: protons per bunch </a:t>
            </a:r>
            <a:r>
              <a:rPr lang="en-US" b="1" dirty="0" smtClean="0"/>
              <a:t>1.3e11</a:t>
            </a:r>
            <a:r>
              <a:rPr lang="en-US" dirty="0" smtClean="0"/>
              <a:t>, </a:t>
            </a:r>
            <a:r>
              <a:rPr lang="en-US" b="1" dirty="0" smtClean="0"/>
              <a:t>1.6e11</a:t>
            </a:r>
            <a:r>
              <a:rPr lang="en-US" dirty="0" smtClean="0"/>
              <a:t>, </a:t>
            </a:r>
            <a:r>
              <a:rPr lang="en-US" b="1" dirty="0" smtClean="0"/>
              <a:t>2.2e11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longitudinal </a:t>
            </a:r>
            <a:r>
              <a:rPr lang="en-US" b="1" dirty="0" smtClean="0"/>
              <a:t>emittance</a:t>
            </a:r>
            <a:r>
              <a:rPr lang="en-US" dirty="0" smtClean="0"/>
              <a:t> variable: </a:t>
            </a:r>
            <a:r>
              <a:rPr lang="en-US" b="1" dirty="0" smtClean="0"/>
              <a:t>0.23</a:t>
            </a:r>
            <a:r>
              <a:rPr lang="en-US" dirty="0" smtClean="0"/>
              <a:t>, </a:t>
            </a:r>
            <a:r>
              <a:rPr lang="en-US" b="1" dirty="0" smtClean="0"/>
              <a:t>0.3</a:t>
            </a:r>
            <a:r>
              <a:rPr lang="en-US" dirty="0" smtClean="0"/>
              <a:t>, </a:t>
            </a:r>
            <a:r>
              <a:rPr lang="en-US" b="1" dirty="0" smtClean="0"/>
              <a:t>0.35 eVs</a:t>
            </a:r>
            <a:r>
              <a:rPr lang="en-US" dirty="0" smtClean="0"/>
              <a:t> (nominal)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800 MHz cavity voltage</a:t>
            </a:r>
            <a:r>
              <a:rPr lang="en-US" dirty="0" smtClean="0"/>
              <a:t> V</a:t>
            </a:r>
            <a:r>
              <a:rPr lang="en-US" baseline="-25000" dirty="0" smtClean="0"/>
              <a:t>800</a:t>
            </a:r>
            <a:r>
              <a:rPr lang="en-US" dirty="0" smtClean="0"/>
              <a:t>: </a:t>
            </a:r>
            <a:r>
              <a:rPr lang="en-US" b="1" dirty="0" smtClean="0"/>
              <a:t>0</a:t>
            </a:r>
            <a:r>
              <a:rPr lang="en-US" dirty="0" smtClean="0"/>
              <a:t>, </a:t>
            </a:r>
            <a:r>
              <a:rPr lang="en-US" b="1" dirty="0" smtClean="0"/>
              <a:t>5%</a:t>
            </a:r>
            <a:r>
              <a:rPr lang="en-US" dirty="0" smtClean="0"/>
              <a:t>, </a:t>
            </a:r>
            <a:r>
              <a:rPr lang="en-US" b="1" dirty="0" smtClean="0"/>
              <a:t>10%</a:t>
            </a:r>
            <a:r>
              <a:rPr lang="en-US" dirty="0" smtClean="0"/>
              <a:t> (nominal), </a:t>
            </a:r>
            <a:r>
              <a:rPr lang="en-US" b="1" dirty="0" smtClean="0"/>
              <a:t>12.5%</a:t>
            </a:r>
            <a:r>
              <a:rPr lang="en-US" dirty="0" smtClean="0"/>
              <a:t>, </a:t>
            </a:r>
            <a:r>
              <a:rPr lang="en-US" b="1" dirty="0" smtClean="0"/>
              <a:t>15%</a:t>
            </a:r>
            <a:r>
              <a:rPr lang="en-US" dirty="0" smtClean="0"/>
              <a:t>, </a:t>
            </a:r>
            <a:r>
              <a:rPr lang="en-US" b="1" dirty="0" smtClean="0"/>
              <a:t>20%</a:t>
            </a:r>
            <a:r>
              <a:rPr lang="en-US" dirty="0" smtClean="0"/>
              <a:t> of V</a:t>
            </a:r>
            <a:r>
              <a:rPr lang="en-US" baseline="-25000" dirty="0" smtClean="0"/>
              <a:t>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FeedBack</a:t>
            </a:r>
            <a:r>
              <a:rPr lang="en-US" dirty="0" smtClean="0"/>
              <a:t>: on, </a:t>
            </a:r>
            <a:r>
              <a:rPr lang="en-US" dirty="0" err="1" smtClean="0"/>
              <a:t>FeedForward</a:t>
            </a:r>
            <a:r>
              <a:rPr lang="en-US" dirty="0" smtClean="0"/>
              <a:t>: on, Phase loop: on, long. damper: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 </a:t>
            </a:r>
            <a:r>
              <a:rPr lang="en-US" dirty="0" smtClean="0"/>
              <a:t>= 4.5 </a:t>
            </a:r>
            <a:r>
              <a:rPr lang="en-US" dirty="0"/>
              <a:t>MV, V</a:t>
            </a:r>
            <a:r>
              <a:rPr lang="en-US" baseline="-25000" dirty="0"/>
              <a:t>800</a:t>
            </a:r>
            <a:r>
              <a:rPr lang="en-US" dirty="0"/>
              <a:t> </a:t>
            </a:r>
            <a:r>
              <a:rPr lang="en-US" dirty="0" smtClean="0"/>
              <a:t>variable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data at flat bottom </a:t>
            </a:r>
            <a:r>
              <a:rPr lang="en-US" dirty="0"/>
              <a:t>up to </a:t>
            </a:r>
            <a:r>
              <a:rPr lang="en-US" dirty="0" smtClean="0"/>
              <a:t>19.2 </a:t>
            </a:r>
            <a:r>
              <a:rPr lang="en-US" dirty="0"/>
              <a:t>s; then </a:t>
            </a:r>
            <a:r>
              <a:rPr lang="en-US" dirty="0" smtClean="0"/>
              <a:t>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to ten acquisitions per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5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LLRF power limitations at high intensities</a:t>
            </a:r>
            <a:endParaRPr lang="en-GB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180384" y="516078"/>
            <a:ext cx="6774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Amplifier power (for cavity 4) exceeds 1MW for 2.2e11 ppb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t="72132" r="218" b="4987"/>
          <a:stretch/>
        </p:blipFill>
        <p:spPr>
          <a:xfrm>
            <a:off x="157397" y="1280576"/>
            <a:ext cx="6820524" cy="1169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843" y="898327"/>
            <a:ext cx="52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2.2e11 ppb, emittance: 0.23 eVs, V800/V200=0.2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843" y="2462725"/>
            <a:ext cx="52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1.6e11 ppb, emittance: 0.3 eVs, V800/V200=0.2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61" b="5146"/>
          <a:stretch/>
        </p:blipFill>
        <p:spPr>
          <a:xfrm>
            <a:off x="180384" y="2844974"/>
            <a:ext cx="6797537" cy="11467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2830" y="4099151"/>
            <a:ext cx="52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1.3e11 ppb, emittance: 0.3 eVs, V800/V200=0.2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31" b="5348"/>
          <a:stretch/>
        </p:blipFill>
        <p:spPr>
          <a:xfrm>
            <a:off x="239843" y="4575912"/>
            <a:ext cx="6715091" cy="11392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262830" y="1424066"/>
            <a:ext cx="6902468" cy="7495"/>
          </a:xfrm>
          <a:prstGeom prst="line">
            <a:avLst/>
          </a:prstGeom>
          <a:ln cmpd="sng">
            <a:solidFill>
              <a:srgbClr val="FF0000"/>
            </a:solidFill>
            <a:prstDash val="solid"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65298" y="124689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1MW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62830" y="2971540"/>
            <a:ext cx="6902468" cy="7495"/>
          </a:xfrm>
          <a:prstGeom prst="line">
            <a:avLst/>
          </a:prstGeom>
          <a:ln cmpd="sng">
            <a:solidFill>
              <a:srgbClr val="FF0000"/>
            </a:solidFill>
            <a:prstDash val="solid"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65298" y="279436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1MW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17794" y="4696185"/>
            <a:ext cx="6902468" cy="7495"/>
          </a:xfrm>
          <a:prstGeom prst="line">
            <a:avLst/>
          </a:prstGeom>
          <a:ln cmpd="sng">
            <a:solidFill>
              <a:srgbClr val="FF0000"/>
            </a:solidFill>
            <a:prstDash val="solid"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20262" y="451901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1MW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0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LLRF power limitations at high intensities</a:t>
            </a:r>
            <a:endParaRPr lang="en-GB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180384" y="813387"/>
            <a:ext cx="6774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Bunch-by-bunch losses (emittance 0.3eVs, V800/V200=0.2)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19084"/>
            <a:ext cx="3023999" cy="22679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4729" y="1921505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2.2e11 ppb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1319085"/>
            <a:ext cx="3023999" cy="22679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35962" y="1554095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1.6e11 ppb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99" y="1319085"/>
            <a:ext cx="3024000" cy="226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623964" y="1554095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1.3e11 ppb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4729" y="3636620"/>
            <a:ext cx="6774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Large losses due to uncompensated beam loading for bunches in tail of batch for 2.2e11 ppb!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0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Losses vs emittance, intensity, and 800 MHz cavity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4004" y="2903956"/>
            <a:ext cx="186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 losses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" y="540000"/>
            <a:ext cx="3001036" cy="2250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540000"/>
            <a:ext cx="3001036" cy="22507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68" y="540000"/>
            <a:ext cx="3001036" cy="2250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2563767"/>
            <a:ext cx="3001036" cy="2250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4602876"/>
            <a:ext cx="3001036" cy="22507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128603" y="2592849"/>
            <a:ext cx="92563" cy="29774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938" y="6257311"/>
            <a:ext cx="5620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Further analysis in progress!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15316" y="2705926"/>
                <a:ext cx="341274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Capture loss:</a:t>
                </a:r>
              </a:p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𝑏𝑢𝑛𝑐h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𝑏𝑢𝑛𝑐h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(500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𝑏𝑢𝑛𝑐h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6" y="2705926"/>
                <a:ext cx="3412748" cy="923330"/>
              </a:xfrm>
              <a:prstGeom prst="rect">
                <a:avLst/>
              </a:prstGeom>
              <a:blipFill>
                <a:blip r:embed="rId12"/>
                <a:stretch>
                  <a:fillRect l="-1607" t="-3974" b="-52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15316" y="3679546"/>
                <a:ext cx="341274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Flat-bottom loss:</a:t>
                </a:r>
              </a:p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𝑏𝑢𝑛𝑐h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𝑏𝑢𝑛𝑐h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(19.2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𝑏𝑢𝑛𝑐h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6" y="3679546"/>
                <a:ext cx="3412748" cy="923330"/>
              </a:xfrm>
              <a:prstGeom prst="rect">
                <a:avLst/>
              </a:prstGeom>
              <a:blipFill>
                <a:blip r:embed="rId13"/>
                <a:stretch>
                  <a:fillRect l="-1607" t="-3974" b="-52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15316" y="4653562"/>
                <a:ext cx="341274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Ramp loss:</a:t>
                </a:r>
              </a:p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𝑏𝑢𝑛𝑐h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𝑏𝑢𝑛𝑐h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(19.8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𝑏𝑢𝑛𝑐h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6" y="4653562"/>
                <a:ext cx="3412748" cy="923330"/>
              </a:xfrm>
              <a:prstGeom prst="rect">
                <a:avLst/>
              </a:prstGeom>
              <a:blipFill>
                <a:blip r:embed="rId14"/>
                <a:stretch>
                  <a:fillRect l="-1607" t="-3289"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4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4607223"/>
            <a:ext cx="3001036" cy="22507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" y="2749608"/>
            <a:ext cx="3609030" cy="22507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Bunch length along cycle: </a:t>
            </a:r>
            <a:r>
              <a:rPr lang="en-US" sz="3200" dirty="0" smtClean="0"/>
              <a:t>1.3e11 ppb; 0.3 eVs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" y="579200"/>
            <a:ext cx="3001036" cy="2250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" y="2749609"/>
            <a:ext cx="3001036" cy="2250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552420"/>
            <a:ext cx="3001036" cy="22507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70870"/>
            <a:ext cx="3001036" cy="2250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36" y="4607223"/>
            <a:ext cx="3001036" cy="2250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6715" y="60410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1.6ppb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7751" y="602854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1.6ppb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4304" y="185625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stable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6787" y="187485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68383" y="185625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stable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967" y="409773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shortening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642" y="1856037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800 off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2112" y="185579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800: 10%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4546" y="185625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800: 15%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413183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800: 20%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54800" y="594064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800: 15%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28563" y="594064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800: 20%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4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" y="3615372"/>
            <a:ext cx="4187395" cy="3114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1741"/>
            <a:ext cx="4187394" cy="31405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41"/>
            <a:ext cx="4187395" cy="314054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Bunch profiles: 1.3 ppb, emittance 0.3eVs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821" y="902761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V800 off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1608" y="792407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V800/V200 = 0.15 </a:t>
            </a:r>
            <a:r>
              <a:rPr lang="en-US" dirty="0" smtClean="0">
                <a:solidFill>
                  <a:srgbClr val="00B050"/>
                </a:solidFill>
              </a:rPr>
              <a:t>stable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355" y="3688395"/>
            <a:ext cx="317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V800/V200 = 0.20 </a:t>
            </a:r>
            <a:r>
              <a:rPr lang="en-US" dirty="0" smtClean="0">
                <a:solidFill>
                  <a:srgbClr val="0070C0"/>
                </a:solidFill>
              </a:rPr>
              <a:t>shortening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2679" y="3985342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profiles (for bunch 0) every 4</a:t>
            </a:r>
            <a:r>
              <a:rPr lang="en-US" baseline="30000" dirty="0" smtClean="0"/>
              <a:t>th</a:t>
            </a:r>
            <a:r>
              <a:rPr lang="en-US" dirty="0" smtClean="0"/>
              <a:t> turn at 3.6s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759430" y="5253990"/>
            <a:ext cx="896390" cy="5334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72679" y="5320415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Repeated pattern; further mode analysis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1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7" y="3794006"/>
            <a:ext cx="3750545" cy="2812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0" y="689549"/>
            <a:ext cx="3750545" cy="2812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994" y="1126973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1.3e11 ppb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033985" y="4034854"/>
            <a:ext cx="4721395" cy="554636"/>
          </a:xfrm>
          <a:prstGeom prst="rect">
            <a:avLst/>
          </a:prstGeom>
        </p:spPr>
        <p:txBody>
          <a:bodyPr vert="horz" lIns="45720" rIns="45720" anchor="ctr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Instability vs bunch intensity and V800</a:t>
            </a:r>
            <a:endParaRPr lang="en-GB" sz="32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12432" y="941669"/>
            <a:ext cx="4721395" cy="554636"/>
          </a:xfrm>
          <a:prstGeom prst="rect">
            <a:avLst/>
          </a:prstGeom>
        </p:spPr>
        <p:txBody>
          <a:bodyPr vert="horz" lIns="45720" rIns="4572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Average bunch profile at flat bottom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8688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 and next steps</a:t>
            </a:r>
            <a:endParaRPr lang="en-GB" sz="3200" b="1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57199" y="662914"/>
            <a:ext cx="8124422" cy="4358791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 of flat-bottom instability for different intensities and longitudinal emittances</a:t>
            </a:r>
          </a:p>
          <a:p>
            <a:r>
              <a:rPr lang="en-US" dirty="0" smtClean="0"/>
              <a:t>High intensities: large losses due to uncompensated beam loading</a:t>
            </a:r>
          </a:p>
          <a:p>
            <a:r>
              <a:rPr lang="en-US" dirty="0" smtClean="0"/>
              <a:t>Instability for low intensities: occurrence and type of instability depends on V</a:t>
            </a:r>
            <a:r>
              <a:rPr lang="en-US" baseline="-25000" dirty="0" smtClean="0"/>
              <a:t>800</a:t>
            </a:r>
            <a:r>
              <a:rPr lang="en-US" dirty="0" smtClean="0"/>
              <a:t> and beam intensity</a:t>
            </a:r>
          </a:p>
          <a:p>
            <a:r>
              <a:rPr lang="en-US" dirty="0" smtClean="0"/>
              <a:t>Next steps:</a:t>
            </a:r>
          </a:p>
          <a:p>
            <a:r>
              <a:rPr lang="en-US" dirty="0" smtClean="0"/>
              <a:t>More systematic studies at nominal to medium intensities</a:t>
            </a:r>
          </a:p>
          <a:p>
            <a:r>
              <a:rPr lang="en-US" dirty="0" smtClean="0"/>
              <a:t>Mode analysis of bunch profiles to characterize type of instability</a:t>
            </a:r>
          </a:p>
          <a:p>
            <a:r>
              <a:rPr lang="en-US" dirty="0" smtClean="0"/>
              <a:t>Acquisition also with the ABWLM system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Logging of bunch length, intensity, and peak along cycle (mean, min, max, </a:t>
            </a:r>
            <a:r>
              <a:rPr lang="en-US" dirty="0" err="1" smtClean="0"/>
              <a:t>std</a:t>
            </a:r>
            <a:r>
              <a:rPr lang="en-US" dirty="0" smtClean="0"/>
              <a:t>) in Timber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Comparing with data acquired by scope give nice agreement in bunch intensity and profile peak value</a:t>
            </a:r>
            <a:r>
              <a:rPr lang="en-GB" dirty="0" smtClean="0"/>
              <a:t>, but offset in bunch length (maybe due to low signal, different acquisition rates, … investigation on going)</a:t>
            </a:r>
            <a:endParaRPr lang="en-US" dirty="0"/>
          </a:p>
          <a:p>
            <a:r>
              <a:rPr lang="en-US" dirty="0" smtClean="0"/>
              <a:t>Simulation of flat-bottom instability (fixing phase-loop gain; scanning impedances)</a:t>
            </a:r>
            <a:endParaRPr lang="en-GB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4767" y="5316513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attention!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4325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1183</TotalTime>
  <Words>669</Words>
  <Application>Microsoft Office PowerPoint</Application>
  <PresentationFormat>On-screen Show (4:3)</PresentationFormat>
  <Paragraphs>113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Cambria Math</vt:lpstr>
      <vt:lpstr>CERNCorporate4-3</vt:lpstr>
      <vt:lpstr>Recent longitudinal measurements with high intensity beams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longitudinal measurements with high intensity beams</dc:title>
  <dc:creator>Markus Schwarz</dc:creator>
  <cp:lastModifiedBy>Markus Schwarz</cp:lastModifiedBy>
  <cp:revision>23</cp:revision>
  <dcterms:created xsi:type="dcterms:W3CDTF">2018-07-30T16:14:28Z</dcterms:created>
  <dcterms:modified xsi:type="dcterms:W3CDTF">2018-07-31T11:57:44Z</dcterms:modified>
</cp:coreProperties>
</file>