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75" r:id="rId2"/>
    <p:sldId id="580" r:id="rId3"/>
    <p:sldId id="578" r:id="rId4"/>
    <p:sldId id="579" r:id="rId5"/>
    <p:sldId id="581" r:id="rId6"/>
    <p:sldId id="582" r:id="rId7"/>
    <p:sldId id="584" r:id="rId8"/>
    <p:sldId id="585" r:id="rId9"/>
    <p:sldId id="586" r:id="rId10"/>
    <p:sldId id="58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8776"/>
    <a:srgbClr val="FF8181"/>
    <a:srgbClr val="C1B3D1"/>
    <a:srgbClr val="0033CC"/>
    <a:srgbClr val="0000FF"/>
    <a:srgbClr val="56E09E"/>
    <a:srgbClr val="00B050"/>
    <a:srgbClr val="FB02BB"/>
    <a:srgbClr val="FFFFFF"/>
    <a:srgbClr val="848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2" autoAdjust="0"/>
    <p:restoredTop sz="93137" autoAdjust="0"/>
  </p:normalViewPr>
  <p:slideViewPr>
    <p:cSldViewPr snapToGrid="0" snapToObjects="1">
      <p:cViewPr varScale="1">
        <p:scale>
          <a:sx n="107" d="100"/>
          <a:sy n="107" d="100"/>
        </p:scale>
        <p:origin x="-112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25/09/18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25/09/18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 of recent MDs in the SPS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rgbClr val="FFFFFF"/>
                </a:solidFill>
              </a:rPr>
              <a:t>H. </a:t>
            </a:r>
            <a:r>
              <a:rPr lang="en-US" dirty="0" smtClean="0">
                <a:solidFill>
                  <a:srgbClr val="FFFFFF"/>
                </a:solidFill>
              </a:rPr>
              <a:t>Bartosik, T. </a:t>
            </a:r>
            <a:r>
              <a:rPr lang="en-US" dirty="0" err="1" smtClean="0">
                <a:solidFill>
                  <a:srgbClr val="FFFFFF"/>
                </a:solidFill>
              </a:rPr>
              <a:t>Bohl</a:t>
            </a:r>
            <a:r>
              <a:rPr lang="en-US" dirty="0" smtClean="0">
                <a:solidFill>
                  <a:srgbClr val="FFFFFF"/>
                </a:solidFill>
              </a:rPr>
              <a:t>, M. Carla’, L. Carver, H.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V. Kain, A. </a:t>
            </a:r>
            <a:r>
              <a:rPr lang="en-US" dirty="0" err="1" smtClean="0">
                <a:solidFill>
                  <a:srgbClr val="FFFFFF"/>
                </a:solidFill>
              </a:rPr>
              <a:t>Lasheen</a:t>
            </a:r>
            <a:r>
              <a:rPr lang="en-US" dirty="0" smtClean="0">
                <a:solidFill>
                  <a:srgbClr val="FFFFFF"/>
                </a:solidFill>
              </a:rPr>
              <a:t>, K. Li, G. </a:t>
            </a:r>
            <a:r>
              <a:rPr lang="en-US" dirty="0" err="1" smtClean="0">
                <a:solidFill>
                  <a:srgbClr val="FFFFFF"/>
                </a:solidFill>
              </a:rPr>
              <a:t>Papotti</a:t>
            </a:r>
            <a:r>
              <a:rPr lang="en-US" dirty="0" smtClean="0">
                <a:solidFill>
                  <a:srgbClr val="FFFFFF"/>
                </a:solidFill>
              </a:rPr>
              <a:t>, J. </a:t>
            </a:r>
            <a:r>
              <a:rPr lang="en-US" dirty="0" err="1" smtClean="0">
                <a:solidFill>
                  <a:srgbClr val="FFFFFF"/>
                </a:solidFill>
              </a:rPr>
              <a:t>Repond</a:t>
            </a:r>
            <a:r>
              <a:rPr lang="en-US" dirty="0" smtClean="0">
                <a:solidFill>
                  <a:srgbClr val="FFFFFF"/>
                </a:solidFill>
              </a:rPr>
              <a:t>, M. Schwarz, E. Shaposhnikova, </a:t>
            </a:r>
          </a:p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SPS </a:t>
            </a:r>
            <a:r>
              <a:rPr lang="en-US" dirty="0">
                <a:solidFill>
                  <a:srgbClr val="FFFFFF"/>
                </a:solidFill>
              </a:rPr>
              <a:t>&amp; PS </a:t>
            </a:r>
            <a:r>
              <a:rPr lang="en-US" dirty="0" smtClean="0">
                <a:solidFill>
                  <a:srgbClr val="FFFFFF"/>
                </a:solidFill>
              </a:rPr>
              <a:t>operators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57663"/>
            <a:ext cx="5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 </a:t>
            </a:r>
            <a:r>
              <a:rPr lang="en-US" dirty="0" smtClean="0"/>
              <a:t>SPS-BD working group meeting, 25 </a:t>
            </a:r>
            <a:r>
              <a:rPr lang="en-US" dirty="0" smtClean="0"/>
              <a:t>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 (probably not complete)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 smtClean="0"/>
              <a:t>6 Thursday MD blocks left, to be used to finish:</a:t>
            </a:r>
          </a:p>
          <a:p>
            <a:pPr lvl="1"/>
            <a:r>
              <a:rPr lang="en-US" dirty="0" smtClean="0"/>
              <a:t>L</a:t>
            </a:r>
            <a:r>
              <a:rPr lang="is-IS" dirty="0" smtClean="0"/>
              <a:t>ongitudinal instability at flat bottom – identify the source and characterize threshold</a:t>
            </a:r>
          </a:p>
          <a:p>
            <a:pPr lvl="1"/>
            <a:r>
              <a:rPr lang="en-US" dirty="0" smtClean="0"/>
              <a:t>H</a:t>
            </a:r>
            <a:r>
              <a:rPr lang="is-IS" dirty="0" smtClean="0"/>
              <a:t>orizontal instability at flat bottom</a:t>
            </a:r>
          </a:p>
          <a:p>
            <a:pPr lvl="1"/>
            <a:r>
              <a:rPr lang="en-US" dirty="0" smtClean="0"/>
              <a:t>Longitudinal instabilities along the ramp</a:t>
            </a:r>
          </a:p>
          <a:p>
            <a:pPr lvl="1"/>
            <a:r>
              <a:rPr lang="en-US" dirty="0" smtClean="0"/>
              <a:t>Loss localization on TIDP for acceleration of 4x12 high intensity bunches</a:t>
            </a:r>
          </a:p>
          <a:p>
            <a:r>
              <a:rPr lang="en-US" dirty="0" smtClean="0"/>
              <a:t>Parallel MDs</a:t>
            </a:r>
          </a:p>
          <a:p>
            <a:pPr lvl="1"/>
            <a:r>
              <a:rPr lang="en-US" dirty="0"/>
              <a:t>Measurements of synchronous phase shift</a:t>
            </a:r>
            <a:endParaRPr lang="en-US" dirty="0" smtClean="0"/>
          </a:p>
          <a:p>
            <a:pPr lvl="1"/>
            <a:r>
              <a:rPr lang="en-US" dirty="0" smtClean="0"/>
              <a:t>Reference measurements: Impedance (longitudinal &amp; transverse), optics, 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Losses with post acceleration in PS</a:t>
            </a:r>
          </a:p>
          <a:p>
            <a:pPr lvl="1"/>
            <a:r>
              <a:rPr lang="en-US" dirty="0" smtClean="0"/>
              <a:t>T</a:t>
            </a:r>
            <a:r>
              <a:rPr lang="is-IS" dirty="0" smtClean="0"/>
              <a:t>une </a:t>
            </a:r>
            <a:r>
              <a:rPr lang="is-IS" dirty="0"/>
              <a:t>ripple </a:t>
            </a:r>
            <a:r>
              <a:rPr lang="is-IS" dirty="0" smtClean="0"/>
              <a:t>measurements &amp; </a:t>
            </a:r>
            <a:r>
              <a:rPr lang="en-US" dirty="0" smtClean="0"/>
              <a:t>space charge</a:t>
            </a:r>
          </a:p>
          <a:p>
            <a:pPr lvl="1"/>
            <a:r>
              <a:rPr lang="en-US" dirty="0" smtClean="0"/>
              <a:t>Resonance compensation in preparation for ions</a:t>
            </a:r>
          </a:p>
          <a:p>
            <a:r>
              <a:rPr lang="en-US" dirty="0" smtClean="0"/>
              <a:t>Ions</a:t>
            </a:r>
          </a:p>
          <a:p>
            <a:pPr lvl="1"/>
            <a:r>
              <a:rPr lang="en-US" dirty="0" smtClean="0"/>
              <a:t>Studies on long flat bottom cycle during ion period (flat bottom losses, transition)</a:t>
            </a:r>
          </a:p>
          <a:p>
            <a:pPr lvl="1"/>
            <a:r>
              <a:rPr lang="en-US" dirty="0" smtClean="0"/>
              <a:t>Slip stacking studies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6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MDs and ongoing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smtClean="0"/>
              <a:t>scrubbing run for vacuum recovery in sector </a:t>
            </a:r>
            <a:r>
              <a:rPr lang="en-US" dirty="0" smtClean="0"/>
              <a:t>3 (following hole in magnet)</a:t>
            </a:r>
            <a:endParaRPr lang="en-US" dirty="0" smtClean="0"/>
          </a:p>
          <a:p>
            <a:pPr lvl="1"/>
            <a:r>
              <a:rPr lang="en-US" dirty="0" smtClean="0"/>
              <a:t>Evolution of transverse emittance during scrubbing </a:t>
            </a:r>
            <a:r>
              <a:rPr lang="en-US" dirty="0" smtClean="0"/>
              <a:t>monitored (</a:t>
            </a:r>
            <a:r>
              <a:rPr lang="en-US" dirty="0" smtClean="0"/>
              <a:t>measurements with increasing number of bunches but with ~nominal intensity)</a:t>
            </a:r>
          </a:p>
          <a:p>
            <a:r>
              <a:rPr lang="en-US" dirty="0" smtClean="0"/>
              <a:t>High intensity and multi-bunch proton MDs</a:t>
            </a:r>
            <a:endParaRPr lang="en-US" dirty="0" smtClean="0"/>
          </a:p>
          <a:p>
            <a:pPr lvl="1"/>
            <a:r>
              <a:rPr lang="en-US" dirty="0" smtClean="0"/>
              <a:t>Studies of longitudinal instability at flat </a:t>
            </a:r>
            <a:r>
              <a:rPr lang="en-US" dirty="0" smtClean="0"/>
              <a:t>bottom (see Markus’ presentation)</a:t>
            </a:r>
            <a:endParaRPr lang="en-US" dirty="0" smtClean="0"/>
          </a:p>
          <a:p>
            <a:pPr lvl="1"/>
            <a:r>
              <a:rPr lang="en-US" dirty="0" smtClean="0"/>
              <a:t>Acceleration of trains of 12 bunches with high intensity to 450 GeV</a:t>
            </a:r>
          </a:p>
          <a:p>
            <a:pPr lvl="1"/>
            <a:r>
              <a:rPr lang="en-US" dirty="0" err="1" smtClean="0"/>
              <a:t>Headtail</a:t>
            </a:r>
            <a:r>
              <a:rPr lang="en-US" dirty="0" smtClean="0"/>
              <a:t> monitor acquisitions for different chromaticity settings – not able to reproduce horizontal instability from </a:t>
            </a:r>
            <a:r>
              <a:rPr lang="en-US" dirty="0" smtClean="0"/>
              <a:t>2017 so far (next attempt </a:t>
            </a:r>
            <a:r>
              <a:rPr lang="en-US" dirty="0" err="1" smtClean="0"/>
              <a:t>thisThursday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Single bunch proton MDs</a:t>
            </a:r>
          </a:p>
          <a:p>
            <a:pPr lvl="1"/>
            <a:r>
              <a:rPr lang="en-US" dirty="0" smtClean="0"/>
              <a:t>Measurements of synchronous phase shift (see Aaron’s presentation)</a:t>
            </a:r>
          </a:p>
          <a:p>
            <a:pPr lvl="1"/>
            <a:r>
              <a:rPr lang="en-US" dirty="0" smtClean="0"/>
              <a:t>Reconfiguration of octupole scheme to minimize Q’’ in Q20 deployed and improvement confirmed</a:t>
            </a:r>
          </a:p>
          <a:p>
            <a:r>
              <a:rPr lang="en-US" dirty="0" smtClean="0"/>
              <a:t>Ions</a:t>
            </a:r>
          </a:p>
          <a:p>
            <a:pPr lvl="1"/>
            <a:r>
              <a:rPr lang="en-US" dirty="0" smtClean="0"/>
              <a:t>Setting up and comparison of performance between Q20 and Q26 on short MD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0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of 4x12 bunches with 2e11 p/b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Aim is to check intensity reach </a:t>
            </a:r>
          </a:p>
          <a:p>
            <a:pPr lvl="1"/>
            <a:r>
              <a:rPr lang="en-US" dirty="0" smtClean="0"/>
              <a:t>short trains due to reduced beam loading </a:t>
            </a:r>
          </a:p>
          <a:p>
            <a:pPr lvl="1"/>
            <a:r>
              <a:rPr lang="en-US" dirty="0" smtClean="0"/>
              <a:t>Longitudinal instability thresholds</a:t>
            </a:r>
          </a:p>
          <a:p>
            <a:r>
              <a:rPr lang="en-US" dirty="0" smtClean="0"/>
              <a:t>Results so far (in 2 Thursday sessions)</a:t>
            </a:r>
          </a:p>
          <a:p>
            <a:pPr lvl="1"/>
            <a:r>
              <a:rPr lang="en-US" dirty="0" smtClean="0"/>
              <a:t>Achieved 2e11 p/b at flat top stable with 4x12 bunches BCMS (BQM OK for LHC extraction)</a:t>
            </a:r>
          </a:p>
          <a:p>
            <a:pPr lvl="1"/>
            <a:r>
              <a:rPr lang="en-US" dirty="0" smtClean="0"/>
              <a:t>250 ns batch spacing</a:t>
            </a:r>
          </a:p>
          <a:p>
            <a:pPr lvl="1"/>
            <a:r>
              <a:rPr lang="en-US" dirty="0" smtClean="0"/>
              <a:t>Need to inject 2.35e11 p/b (</a:t>
            </a:r>
            <a:r>
              <a:rPr lang="en-US" dirty="0" smtClean="0">
                <a:sym typeface="Wingdings"/>
              </a:rPr>
              <a:t> 85% transmission due to uncaptured beam and losses at start ramp)</a:t>
            </a:r>
          </a:p>
          <a:p>
            <a:pPr lvl="1"/>
            <a:r>
              <a:rPr lang="en-US" dirty="0" smtClean="0">
                <a:sym typeface="Wingdings"/>
              </a:rPr>
              <a:t>Emittances at flat top around 3 um</a:t>
            </a:r>
          </a:p>
          <a:p>
            <a:pPr lvl="1"/>
            <a:r>
              <a:rPr lang="en-US" dirty="0" smtClean="0">
                <a:sym typeface="Wingdings"/>
              </a:rPr>
              <a:t>Measurements of longitudinal profiles for assessing beam </a:t>
            </a:r>
            <a:r>
              <a:rPr lang="en-US" dirty="0" smtClean="0">
                <a:sym typeface="Wingdings"/>
              </a:rPr>
              <a:t>stability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Transverse </a:t>
            </a:r>
            <a:r>
              <a:rPr lang="en-US" dirty="0" smtClean="0">
                <a:sym typeface="Wingdings"/>
              </a:rPr>
              <a:t>instabilities encountered in first session (chromaticity had to be raised) could not be reproduced in second session (reason unclear, first session was right after dipole exchange) </a:t>
            </a:r>
          </a:p>
          <a:p>
            <a:pPr lvl="1"/>
            <a:r>
              <a:rPr lang="en-US" dirty="0" smtClean="0">
                <a:sym typeface="Wingdings"/>
              </a:rPr>
              <a:t>Losses </a:t>
            </a:r>
            <a:r>
              <a:rPr lang="en-US" dirty="0">
                <a:sym typeface="Wingdings"/>
              </a:rPr>
              <a:t>during acceleration </a:t>
            </a:r>
            <a:r>
              <a:rPr lang="en-US" dirty="0" smtClean="0">
                <a:sym typeface="Wingdings"/>
              </a:rPr>
              <a:t>are concentrated in a few locations with high dispersion  BLM thresholds need to be increased otherwise beam dumped during the ramp (425) </a:t>
            </a:r>
          </a:p>
          <a:p>
            <a:r>
              <a:rPr lang="en-US" dirty="0" smtClean="0">
                <a:sym typeface="Wingdings"/>
              </a:rPr>
              <a:t>To be done</a:t>
            </a:r>
          </a:p>
          <a:p>
            <a:pPr lvl="1"/>
            <a:r>
              <a:rPr lang="en-US" dirty="0" smtClean="0">
                <a:sym typeface="Wingdings"/>
              </a:rPr>
              <a:t>Try to localize losses at TIDP momentum scraper to cope with losses (in preparation of sending this beam to LHC during last LHC MD block)</a:t>
            </a:r>
          </a:p>
          <a:p>
            <a:pPr lvl="1"/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09902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of 4x12 bunches with 2e11 p/b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6" t="13060" r="37140" b="41326"/>
          <a:stretch/>
        </p:blipFill>
        <p:spPr>
          <a:xfrm>
            <a:off x="564147" y="1501853"/>
            <a:ext cx="7898063" cy="44988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41452" y="2344821"/>
            <a:ext cx="890337" cy="4277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181556" y="1898318"/>
            <a:ext cx="0" cy="3662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75040" y="1460435"/>
            <a:ext cx="2840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osses due to uncaptured beam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6268" y="2703484"/>
            <a:ext cx="22234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</a:t>
            </a:r>
            <a:r>
              <a:rPr lang="en-US" sz="1600" dirty="0" smtClean="0">
                <a:solidFill>
                  <a:srgbClr val="FF0000"/>
                </a:solidFill>
              </a:rPr>
              <a:t>osses out of the bucket due to limited RF power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0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Reconfiguration of Landau octupole scheme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Octupole scheme reconfigured during Technical Stop</a:t>
            </a:r>
          </a:p>
          <a:p>
            <a:pPr lvl="1"/>
            <a:r>
              <a:rPr lang="en-US" dirty="0" smtClean="0"/>
              <a:t>Old scheme induced large Q’’ in Q20 </a:t>
            </a:r>
            <a:r>
              <a:rPr lang="en-US" dirty="0" smtClean="0">
                <a:sym typeface="Wingdings"/>
              </a:rPr>
              <a:t> “unusable” for LHC beams because of incoherent losses</a:t>
            </a:r>
          </a:p>
          <a:p>
            <a:pPr lvl="1"/>
            <a:r>
              <a:rPr lang="en-US" dirty="0" smtClean="0">
                <a:sym typeface="Wingdings"/>
              </a:rPr>
              <a:t>New scheme uses additional (already existing) octupoles with strategically chosen polarity</a:t>
            </a:r>
          </a:p>
          <a:p>
            <a:pPr lvl="1"/>
            <a:r>
              <a:rPr lang="en-US" dirty="0" smtClean="0">
                <a:sym typeface="Wingdings"/>
              </a:rPr>
              <a:t>Intervention went rather smooth</a:t>
            </a:r>
          </a:p>
          <a:p>
            <a:r>
              <a:rPr lang="en-US" dirty="0" smtClean="0"/>
              <a:t>Expected reduction of octupole induced Q’’ in Q20 confirmed in measurements</a:t>
            </a:r>
          </a:p>
          <a:p>
            <a:pPr lvl="1"/>
            <a:r>
              <a:rPr lang="en-US" dirty="0" smtClean="0"/>
              <a:t>Now octupoles can be used to generate amplitude detuning for Landau damping for LHC beams</a:t>
            </a:r>
          </a:p>
          <a:p>
            <a:pPr lvl="1"/>
            <a:r>
              <a:rPr lang="en-US" dirty="0" smtClean="0"/>
              <a:t>Gives us margin for future high intensity beams</a:t>
            </a:r>
          </a:p>
          <a:p>
            <a:pPr lvl="1"/>
            <a:r>
              <a:rPr lang="en-US" dirty="0" smtClean="0"/>
              <a:t>Detailed measurements for other optics ongoing</a:t>
            </a:r>
            <a:endParaRPr lang="en-US" dirty="0"/>
          </a:p>
        </p:txBody>
      </p:sp>
      <p:pic>
        <p:nvPicPr>
          <p:cNvPr id="4" name="Picture 3" descr="LOD_LOF_scan_bef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771654"/>
            <a:ext cx="3475987" cy="2960679"/>
          </a:xfrm>
          <a:prstGeom prst="rect">
            <a:avLst/>
          </a:prstGeom>
        </p:spPr>
      </p:pic>
      <p:pic>
        <p:nvPicPr>
          <p:cNvPr id="5" name="Picture 4" descr="LOD_LOF_scan_aft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07" y="3771654"/>
            <a:ext cx="3475987" cy="296067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810232" y="4990077"/>
            <a:ext cx="1347343" cy="3676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65399" y="4620745"/>
            <a:ext cx="163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2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for 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series of parallel MDs devoted to comparison of Q20 / Q26 performance</a:t>
            </a:r>
          </a:p>
          <a:p>
            <a:pPr lvl="1"/>
            <a:r>
              <a:rPr lang="en-US" dirty="0" smtClean="0"/>
              <a:t>Q26 expected to provide better transmission (more aperture available, transition crossing at higher energy and faster, 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/>
              <a:t>Tested the 4 bunches (100 ns) and 3 bunches (75 ns) schemes in both optics</a:t>
            </a:r>
          </a:p>
          <a:p>
            <a:pPr lvl="1"/>
            <a:r>
              <a:rPr lang="is-IS" dirty="0" smtClean="0"/>
              <a:t>D</a:t>
            </a:r>
            <a:r>
              <a:rPr lang="en-US" dirty="0" smtClean="0"/>
              <a:t>u</a:t>
            </a:r>
            <a:r>
              <a:rPr lang="is-IS" dirty="0" smtClean="0"/>
              <a:t>ring MDs so far, Q26 showed better transmission on short flat bottom cycle (including ramp)</a:t>
            </a:r>
          </a:p>
          <a:p>
            <a:pPr lvl="1"/>
            <a:r>
              <a:rPr lang="is-IS" dirty="0"/>
              <a:t>Q26 favorable also after LS2 (no need for bunch rotation after slip stacking)</a:t>
            </a:r>
          </a:p>
          <a:p>
            <a:pPr lvl="1"/>
            <a:endParaRPr lang="en-US" dirty="0"/>
          </a:p>
        </p:txBody>
      </p:sp>
      <p:pic>
        <p:nvPicPr>
          <p:cNvPr id="4" name="Picture 3" descr="Q26_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38" y="3554700"/>
            <a:ext cx="4066959" cy="30302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0300" y="3185368"/>
            <a:ext cx="264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Q26 cycle for parallel MDs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6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for 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series of parallel MDs devoted to comparison of Q20 / Q26 performance</a:t>
            </a:r>
          </a:p>
          <a:p>
            <a:pPr lvl="1"/>
            <a:r>
              <a:rPr lang="en-US" dirty="0" smtClean="0"/>
              <a:t>Q26 expected to provide better transmission (more aperture available, transition crossing at higher energy and faster, 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/>
              <a:t>Tested the 4 bunches (100 ns) and 3 bunches (75 ns) schemes in both optics</a:t>
            </a:r>
          </a:p>
          <a:p>
            <a:pPr lvl="1"/>
            <a:r>
              <a:rPr lang="is-IS" dirty="0" smtClean="0"/>
              <a:t>D</a:t>
            </a:r>
            <a:r>
              <a:rPr lang="en-US" dirty="0" smtClean="0"/>
              <a:t>u</a:t>
            </a:r>
            <a:r>
              <a:rPr lang="is-IS" dirty="0" smtClean="0"/>
              <a:t>ring MDs so far, Q26 showed better transmission on short flat bottom cycle (including ramp)</a:t>
            </a:r>
          </a:p>
          <a:p>
            <a:pPr lvl="1"/>
            <a:r>
              <a:rPr lang="is-IS" dirty="0"/>
              <a:t>Q26 favorable also after LS2 (no need for bunch rotation after slip stacking)</a:t>
            </a:r>
          </a:p>
          <a:p>
            <a:pPr lvl="1"/>
            <a:endParaRPr lang="en-US" dirty="0"/>
          </a:p>
        </p:txBody>
      </p:sp>
      <p:pic>
        <p:nvPicPr>
          <p:cNvPr id="6" name="Picture 5" descr="SPS:MDION_FB3020_PB82_Q20_2018_V1:LHCI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9" y="3012262"/>
            <a:ext cx="3750776" cy="3750776"/>
          </a:xfrm>
          <a:prstGeom prst="rect">
            <a:avLst/>
          </a:prstGeom>
        </p:spPr>
      </p:pic>
      <p:pic>
        <p:nvPicPr>
          <p:cNvPr id="7" name="Picture 6" descr="SPS:MDION_FB3020_PB82_Q26_2018_V1:LHCIO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27" y="3012262"/>
            <a:ext cx="3750776" cy="3750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8363" y="5851695"/>
            <a:ext cx="177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from 31.08.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0297" y="3477964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09734" y="3477964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1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for 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series of parallel MDs devoted to comparison of Q20 / Q26 performance</a:t>
            </a:r>
          </a:p>
          <a:p>
            <a:pPr lvl="1"/>
            <a:r>
              <a:rPr lang="en-US" dirty="0" smtClean="0"/>
              <a:t>Q26 expected to provide better transmission (more aperture available, transition crossing at higher energy and faster, 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/>
              <a:t>Tested the 4 bunches (100 ns) and 3 bunches (75 ns) schemes in both optics</a:t>
            </a:r>
          </a:p>
          <a:p>
            <a:pPr lvl="1"/>
            <a:r>
              <a:rPr lang="is-IS" dirty="0" smtClean="0"/>
              <a:t>D</a:t>
            </a:r>
            <a:r>
              <a:rPr lang="en-US" dirty="0" smtClean="0"/>
              <a:t>u</a:t>
            </a:r>
            <a:r>
              <a:rPr lang="is-IS" dirty="0" smtClean="0"/>
              <a:t>ring MDs so far, Q26 showed better transmission on short flat bottom cycle (including ramp)</a:t>
            </a:r>
          </a:p>
          <a:p>
            <a:pPr lvl="1"/>
            <a:r>
              <a:rPr lang="is-IS" dirty="0" smtClean="0"/>
              <a:t>Q26 favorable also after LS2 (no need for bunch rotation after slip stacking)</a:t>
            </a:r>
          </a:p>
          <a:p>
            <a:r>
              <a:rPr lang="is-IS" dirty="0" smtClean="0"/>
              <a:t>Thomas analyzded data from several MDs this year</a:t>
            </a:r>
          </a:p>
          <a:p>
            <a:pPr lvl="1"/>
            <a:r>
              <a:rPr lang="is-IS" dirty="0" smtClean="0"/>
              <a:t>Q26 tranmission better</a:t>
            </a:r>
          </a:p>
          <a:p>
            <a:pPr lvl="1"/>
            <a:r>
              <a:rPr lang="en-US" dirty="0" smtClean="0"/>
              <a:t>Knobs to tune transition crossing seems to be more efficient in Q26</a:t>
            </a:r>
          </a:p>
          <a:p>
            <a:pPr lvl="1"/>
            <a:endParaRPr lang="en-US" dirty="0"/>
          </a:p>
        </p:txBody>
      </p:sp>
      <p:pic>
        <p:nvPicPr>
          <p:cNvPr id="11" name="Picture 10" descr="web-00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19213" r="8413" b="51709"/>
          <a:stretch/>
        </p:blipFill>
        <p:spPr>
          <a:xfrm>
            <a:off x="1155368" y="3988205"/>
            <a:ext cx="6504511" cy="2718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9879" y="411895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preliminary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2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Ions for LHC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series of parallel MDs devoted to comparison of Q20 / Q26 performance</a:t>
            </a:r>
          </a:p>
          <a:p>
            <a:pPr lvl="1"/>
            <a:r>
              <a:rPr lang="en-US" dirty="0" smtClean="0"/>
              <a:t>Q26 expected to provide better transmission (more aperture available, transition crossing at higher energy and faster, </a:t>
            </a:r>
            <a:r>
              <a:rPr lang="is-IS" dirty="0" smtClean="0"/>
              <a:t>…)</a:t>
            </a:r>
          </a:p>
          <a:p>
            <a:pPr lvl="1"/>
            <a:r>
              <a:rPr lang="is-IS" dirty="0" smtClean="0"/>
              <a:t>Tested the 4 bunches (100 ns) and 3 bunches (75 ns) schemes in both optics</a:t>
            </a:r>
          </a:p>
          <a:p>
            <a:pPr lvl="1"/>
            <a:r>
              <a:rPr lang="is-IS" dirty="0" smtClean="0"/>
              <a:t>D</a:t>
            </a:r>
            <a:r>
              <a:rPr lang="en-US" dirty="0" smtClean="0"/>
              <a:t>u</a:t>
            </a:r>
            <a:r>
              <a:rPr lang="is-IS" dirty="0" smtClean="0"/>
              <a:t>ring MDs so far, Q26 showed better transmission on short flat bottom cycle (including ramp)</a:t>
            </a:r>
          </a:p>
          <a:p>
            <a:pPr lvl="1"/>
            <a:r>
              <a:rPr lang="is-IS" dirty="0" smtClean="0"/>
              <a:t>Q26 favorable also after LS2 (no need for bunch rotation after slip stacking)</a:t>
            </a:r>
          </a:p>
          <a:p>
            <a:r>
              <a:rPr lang="is-IS" dirty="0" smtClean="0"/>
              <a:t>Thomas analyzded data from several MDs this year</a:t>
            </a:r>
          </a:p>
          <a:p>
            <a:pPr lvl="1"/>
            <a:r>
              <a:rPr lang="is-IS" dirty="0" smtClean="0"/>
              <a:t>Q26 tranmission better</a:t>
            </a:r>
          </a:p>
          <a:p>
            <a:pPr lvl="1"/>
            <a:r>
              <a:rPr lang="en-US" dirty="0" smtClean="0"/>
              <a:t>Knobs to tune transition crossing seems to be more efficient in Q26</a:t>
            </a:r>
          </a:p>
          <a:p>
            <a:r>
              <a:rPr lang="en-US" dirty="0" smtClean="0"/>
              <a:t>Ions run will be using Q26 optics this year!</a:t>
            </a:r>
            <a:endParaRPr lang="is-I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80906"/>
      </p:ext>
    </p:extLst>
  </p:cSld>
  <p:clrMapOvr>
    <a:masterClrMapping/>
  </p:clrMapOvr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65836</TotalTime>
  <Words>1045</Words>
  <Application>Microsoft Macintosh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LIU_PowerPoint_Template</vt:lpstr>
      <vt:lpstr>Overview of recent MDs in the SPS</vt:lpstr>
      <vt:lpstr>Overview of MDs and ongoing studies</vt:lpstr>
      <vt:lpstr>Acceleration of 4x12 bunches with 2e11 p/b</vt:lpstr>
      <vt:lpstr>Acceleration of 4x12 bunches with 2e11 p/b</vt:lpstr>
      <vt:lpstr>Reconfiguration of Landau octupole scheme</vt:lpstr>
      <vt:lpstr>Ions for LHC</vt:lpstr>
      <vt:lpstr>Ions for LHC</vt:lpstr>
      <vt:lpstr>Ions for LHC</vt:lpstr>
      <vt:lpstr>Ions for LHC</vt:lpstr>
      <vt:lpstr>Outlook (probably not complete)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2208</cp:revision>
  <dcterms:created xsi:type="dcterms:W3CDTF">2013-04-17T22:56:34Z</dcterms:created>
  <dcterms:modified xsi:type="dcterms:W3CDTF">2018-09-25T11:22:14Z</dcterms:modified>
  <cp:category/>
</cp:coreProperties>
</file>