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70" r:id="rId4"/>
    <p:sldId id="264" r:id="rId5"/>
    <p:sldId id="266" r:id="rId6"/>
    <p:sldId id="265" r:id="rId7"/>
    <p:sldId id="267" r:id="rId8"/>
    <p:sldId id="259" r:id="rId9"/>
    <p:sldId id="263" r:id="rId10"/>
    <p:sldId id="272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4"/>
    <p:restoredTop sz="94682"/>
  </p:normalViewPr>
  <p:slideViewPr>
    <p:cSldViewPr snapToGrid="0" snapToObjects="1">
      <p:cViewPr varScale="1">
        <p:scale>
          <a:sx n="89" d="100"/>
          <a:sy n="89" d="100"/>
        </p:scale>
        <p:origin x="20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0CE5-9596-0640-887E-C5493F2E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908CC-BCAD-4846-912A-A165F0013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DA3E5-CD3E-CB40-AAEC-B7E750CF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EBB7-77FD-A343-BF45-BD178715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617E-85A1-674D-B73D-26728CC0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7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6567-DC61-9E49-ABEB-4832A196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D9A49-0DF6-6B41-B972-2561C9F03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792D-0610-8B4A-9A85-DD903C2C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4004-1F96-1B43-8EFD-51DA6E6A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6184-1F07-9B45-A05E-6D2CCBB0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F8219-8681-F046-BD84-4251712E3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2D021-98E6-1949-B365-5AF0E982D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74ED-1AA4-7043-97DA-423FD656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5A1A9-7834-BF45-BB3D-D77D380D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FD45E-366B-3646-9F39-04FA2CC8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5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9F3F-8675-A948-9828-546FAE8D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DB00-41C1-8C4E-AF73-A9C54CC6A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B330-41DE-7148-BB3B-8F4B12CA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7DE2-7A37-5E43-8570-61BACED8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E1AE2-AB7F-D943-9F52-8CF102D4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ADD2-4E27-164F-89EB-84F09DD3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6291B-9E64-BA45-9124-3F9C2BF45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681C5-5DCB-914D-9CF5-007AF368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8E98B-0C89-2A44-82B0-88AD2264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D057-AB1F-C140-8B68-975A0D23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FBCD-2E1F-2B45-AF5D-6B4BCD1D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036A-76DA-E244-8E09-5BF570950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F599-EE84-E040-8C85-F93E874A5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31948-0709-D84C-B12B-99B348E2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58C5E-9603-CF41-BADB-D62CDBBE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D7835-5983-8941-A5F0-30D93B8F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19CF-8490-1842-BBEE-22404FBC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0D3A2-9DD3-2A47-A355-1C68C91F4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394F8-14DB-8547-A870-B0E74FB7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8D717-D723-324F-9CF4-9CBB49E08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168A3-0BD8-C245-A59A-BFB44D951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A6B5F-733F-AA43-863F-F1DF4A8A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CAF5D-3590-E645-9FFB-AEDFD344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AD24D-673E-8545-93D1-286A0F98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A31F-6C17-2444-82F2-6BAD1EAA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62D4A-FC5F-1349-BA41-EC03E56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1BFC1-E0FD-E142-9FED-D2608B4B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302C2-3D89-3649-92D6-90A39723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8D667-8615-824A-8FF6-5EE3D713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F6E87-5277-A147-826D-C7F6C53B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FD625-2131-C347-99D2-FF9896FD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2633-5C2F-5947-AAC4-BF3C1D33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3E6D-B526-B946-AA9F-D6D93D1C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3EFDC-5523-2F46-8678-B4BEB7D35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AA07D-9FEB-2242-946C-B64F026A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A894A-AF59-CA4D-896C-602946C6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1A817-BBEA-C74E-BC53-2CC1585F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C731-3289-4E40-A89C-C1CB0F97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7911D-AF9A-F848-B116-2E453CD09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50299-8730-5D42-A0C2-094CBF5A7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1E16E-1A27-DA4A-8738-FDBBCFBD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EAEAD-950B-1945-97B3-CF3F7E4C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30511-B522-104E-8DC7-61C7F417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213DB-602B-D54D-ACB2-5F6041B6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BAFD7-17CB-B64A-969D-2BD4A7467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779DC-2121-DF4C-B209-7AD2D67E3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36FD0-7254-4747-AF7C-03B230CCC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F6702-E2FE-C24A-B470-F3F501938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943E-12D1-E14B-BD53-AD27D9CC4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stabilizing (?) 4 x 12 x 2e11 ppb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3E882-FBE3-7641-B577-756F3663E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G.Papotti</a:t>
            </a:r>
            <a:r>
              <a:rPr lang="en-US" dirty="0"/>
              <a:t>, H. </a:t>
            </a:r>
            <a:r>
              <a:rPr lang="en-US" dirty="0" err="1"/>
              <a:t>Bartosik</a:t>
            </a:r>
            <a:r>
              <a:rPr lang="en-US" dirty="0"/>
              <a:t>, T. </a:t>
            </a:r>
            <a:r>
              <a:rPr lang="en-US" dirty="0" err="1"/>
              <a:t>Bohl</a:t>
            </a:r>
            <a:r>
              <a:rPr lang="en-US" dirty="0"/>
              <a:t>, V. </a:t>
            </a:r>
            <a:r>
              <a:rPr lang="en-US" dirty="0" err="1"/>
              <a:t>Kain</a:t>
            </a:r>
            <a:r>
              <a:rPr lang="en-US" dirty="0"/>
              <a:t>, E. </a:t>
            </a:r>
            <a:r>
              <a:rPr lang="en-US" dirty="0" err="1"/>
              <a:t>Shaposhnikova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05F5-8252-7E4C-9EFB-E8187129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12:20-14:10 “fresh off the press”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B5AEB-B378-7D41-AFDA-BB3AD7B5DBFB}"/>
              </a:ext>
            </a:extLst>
          </p:cNvPr>
          <p:cNvSpPr txBox="1"/>
          <p:nvPr/>
        </p:nvSpPr>
        <p:spPr>
          <a:xfrm>
            <a:off x="6240990" y="1843261"/>
            <a:ext cx="5112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 12 x 1.80-1.85-1.9 e11 ppb ok</a:t>
            </a:r>
          </a:p>
          <a:p>
            <a:r>
              <a:rPr lang="en-US" dirty="0" err="1"/>
              <a:t>ffwd</a:t>
            </a:r>
            <a:r>
              <a:rPr lang="en-US" dirty="0"/>
              <a:t> on at the end of the flat bottom, scattered start</a:t>
            </a:r>
          </a:p>
          <a:p>
            <a:r>
              <a:rPr lang="en-US" dirty="0"/>
              <a:t>long. blow up off</a:t>
            </a:r>
          </a:p>
          <a:p>
            <a:r>
              <a:rPr lang="en-US" dirty="0"/>
              <a:t>LD1 gain increased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3B97E3-2471-EB49-8AEC-123DDF2C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0859"/>
            <a:ext cx="10515600" cy="685948"/>
          </a:xfrm>
        </p:spPr>
        <p:txBody>
          <a:bodyPr/>
          <a:lstStyle/>
          <a:p>
            <a:r>
              <a:rPr lang="en-US" dirty="0"/>
              <a:t>phase between TWC200 and TWC800 not scanned due to lack of time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13E14A-B0F3-2941-81EA-559A3985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0" y="1588296"/>
            <a:ext cx="5397500" cy="2108200"/>
          </a:xfrm>
          <a:prstGeom prst="rect">
            <a:avLst/>
          </a:prstGeom>
        </p:spPr>
      </p:pic>
      <p:sp>
        <p:nvSpPr>
          <p:cNvPr id="3" name="AutoShape 2" descr="https://ab-dep-op-elogbook.web.cern.ch/ab-dep-op-elogbook/elogbook/secure/attach.php?attachId=1932303&amp;type=png&amp;fname=20181023135956.png">
            <a:extLst>
              <a:ext uri="{FF2B5EF4-FFF2-40B4-BE49-F238E27FC236}">
                <a16:creationId xmlns:a16="http://schemas.microsoft.com/office/drawing/2014/main" id="{4D8B9F09-1626-7F4E-AF77-637A2264E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DB724-70A1-414D-AD96-95CDBBEF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190" y="2505960"/>
            <a:ext cx="3292889" cy="3583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1E278B-8D5D-C440-8B49-B75FD1F7A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575" y="3732629"/>
            <a:ext cx="3551581" cy="1639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72457-B519-B845-ADC5-AD8AFDE7E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10" y="5371820"/>
            <a:ext cx="5172075" cy="6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4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22D2-3974-0542-96FF-4D1734B4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2e11 achieved in the afternoon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BB3080-B16F-E94E-AC73-E8E89CA4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952" y="2267244"/>
            <a:ext cx="4635970" cy="999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B831B4-A5A1-F941-89C1-DD760B4B8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53"/>
          <a:stretch/>
        </p:blipFill>
        <p:spPr>
          <a:xfrm>
            <a:off x="7203688" y="3461598"/>
            <a:ext cx="4738234" cy="951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E5D11-7708-F245-B652-03B38FA15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43" r="36840"/>
          <a:stretch/>
        </p:blipFill>
        <p:spPr>
          <a:xfrm>
            <a:off x="8516575" y="245180"/>
            <a:ext cx="3425347" cy="1945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8D82D-A9D2-F74F-82CE-CDCA67B9CC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76" t="13917" b="6772"/>
          <a:stretch/>
        </p:blipFill>
        <p:spPr>
          <a:xfrm>
            <a:off x="229121" y="1231691"/>
            <a:ext cx="5402543" cy="5439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DE1A17-A4AA-2A46-8C27-5C9B48C79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210" y="4522844"/>
            <a:ext cx="3029140" cy="1071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FD77E-CB6F-964F-9A40-585FC8BA7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5210" y="5663600"/>
            <a:ext cx="3029140" cy="10513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F821A8-DB31-084F-8683-C96C9C2B4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7841" y="4413560"/>
            <a:ext cx="2941192" cy="23014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C56E517-24FC-764D-B401-FDC70AEA89E2}"/>
              </a:ext>
            </a:extLst>
          </p:cNvPr>
          <p:cNvSpPr txBox="1"/>
          <p:nvPr/>
        </p:nvSpPr>
        <p:spPr>
          <a:xfrm>
            <a:off x="4129088" y="1690688"/>
            <a:ext cx="65114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2e11</a:t>
            </a:r>
          </a:p>
        </p:txBody>
      </p:sp>
    </p:spTree>
    <p:extLst>
      <p:ext uri="{BB962C8B-B14F-4D97-AF65-F5344CB8AC3E}">
        <p14:creationId xmlns:p14="http://schemas.microsoft.com/office/powerpoint/2010/main" val="294755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be done for run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Optimisation of the 800 MHz voltage amplitude and </a:t>
            </a:r>
            <a:r>
              <a:rPr lang="en-GB" dirty="0">
                <a:solidFill>
                  <a:srgbClr val="FF0000"/>
                </a:solidFill>
              </a:rPr>
              <a:t>phase</a:t>
            </a:r>
            <a:r>
              <a:rPr lang="en-GB" dirty="0"/>
              <a:t> during the ramp taking into account </a:t>
            </a:r>
            <a:r>
              <a:rPr lang="en-GB" dirty="0">
                <a:solidFill>
                  <a:srgbClr val="FF0000"/>
                </a:solidFill>
              </a:rPr>
              <a:t>intensity effects </a:t>
            </a:r>
            <a:r>
              <a:rPr lang="en-GB" dirty="0"/>
              <a:t>(with new, upgraded impedance model of the SPS)</a:t>
            </a:r>
          </a:p>
          <a:p>
            <a:r>
              <a:rPr lang="en-GB" dirty="0">
                <a:solidFill>
                  <a:srgbClr val="FF0000"/>
                </a:solidFill>
              </a:rPr>
              <a:t>Automatic</a:t>
            </a:r>
            <a:r>
              <a:rPr lang="en-GB" dirty="0"/>
              <a:t> calculation of </a:t>
            </a:r>
            <a:r>
              <a:rPr lang="en-GB" dirty="0">
                <a:solidFill>
                  <a:srgbClr val="FF0000"/>
                </a:solidFill>
              </a:rPr>
              <a:t>optimised settings </a:t>
            </a:r>
            <a:r>
              <a:rPr lang="en-GB" dirty="0"/>
              <a:t>for controlled emittance blow-up (frequency band) taking into account </a:t>
            </a:r>
          </a:p>
          <a:p>
            <a:pPr lvl="1"/>
            <a:r>
              <a:rPr lang="en-GB" dirty="0"/>
              <a:t>voltage program for 2 RF systems (available now for f</a:t>
            </a:r>
            <a:r>
              <a:rPr lang="en-GB" baseline="-25000" dirty="0"/>
              <a:t>s0</a:t>
            </a:r>
            <a:r>
              <a:rPr lang="en-GB" dirty="0"/>
              <a:t> calculation),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intensity effects </a:t>
            </a:r>
            <a:r>
              <a:rPr lang="en-GB" dirty="0"/>
              <a:t>using</a:t>
            </a:r>
          </a:p>
          <a:p>
            <a:pPr lvl="2"/>
            <a:r>
              <a:rPr lang="en-GB" dirty="0"/>
              <a:t>Injected emittances</a:t>
            </a:r>
          </a:p>
          <a:p>
            <a:pPr lvl="2"/>
            <a:r>
              <a:rPr lang="en-GB" dirty="0"/>
              <a:t>bunch length evolution during ramp</a:t>
            </a:r>
          </a:p>
          <a:p>
            <a:pPr lvl="2"/>
            <a:r>
              <a:rPr lang="en-GB" dirty="0"/>
              <a:t>future SPS impedance model</a:t>
            </a:r>
          </a:p>
        </p:txBody>
      </p:sp>
    </p:spTree>
    <p:extLst>
      <p:ext uri="{BB962C8B-B14F-4D97-AF65-F5344CB8AC3E}">
        <p14:creationId xmlns:p14="http://schemas.microsoft.com/office/powerpoint/2010/main" val="84524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D228-E221-8F45-B23D-A3E58A50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FDE1-ECC2-E54D-8731-83684BE00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task: prepare 4 batches of 12 bunches of 2e11ppb for extraction to the LHC (LHC MD on heat load)</a:t>
            </a:r>
          </a:p>
          <a:p>
            <a:pPr lvl="1"/>
            <a:r>
              <a:rPr lang="en-US" sz="1600" dirty="0"/>
              <a:t>LHCMD4 on 2018-10-18 (LHCMD25ns_4inj_Q20_2018_V1, id 14438)</a:t>
            </a:r>
            <a:endParaRPr lang="en-US" dirty="0"/>
          </a:p>
          <a:p>
            <a:endParaRPr lang="en-US" dirty="0"/>
          </a:p>
          <a:p>
            <a:r>
              <a:rPr lang="en-US" dirty="0"/>
              <a:t>list of parameters changed for the longitudinal plane</a:t>
            </a:r>
          </a:p>
          <a:p>
            <a:pPr lvl="1"/>
            <a:r>
              <a:rPr lang="en-US" dirty="0"/>
              <a:t>LLRF: feedforward off, feedback on, LD1 (changed phase offset), LD3 off</a:t>
            </a:r>
          </a:p>
          <a:p>
            <a:pPr lvl="1"/>
            <a:r>
              <a:rPr lang="en-US" dirty="0"/>
              <a:t>TWC200 </a:t>
            </a:r>
            <a:r>
              <a:rPr lang="en-US" dirty="0" err="1"/>
              <a:t>V</a:t>
            </a:r>
            <a:r>
              <a:rPr lang="en-US" baseline="-25000" dirty="0" err="1"/>
              <a:t>tot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TWC800 </a:t>
            </a:r>
            <a:r>
              <a:rPr lang="en-US" dirty="0" err="1"/>
              <a:t>V</a:t>
            </a:r>
            <a:r>
              <a:rPr lang="en-US" baseline="-25000" dirty="0" err="1"/>
              <a:t>tot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controlled emittance blow up at SPS</a:t>
            </a:r>
          </a:p>
          <a:p>
            <a:pPr lvl="1"/>
            <a:r>
              <a:rPr lang="en-US" dirty="0"/>
              <a:t>controlled emittance blow up at 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Some observations during high intensity MD (Q20)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Used optimized voltage ratio 800/200 MHz through the cycle</a:t>
            </a:r>
          </a:p>
          <a:p>
            <a:r>
              <a:rPr lang="en-GB" dirty="0"/>
              <a:t>We saw that </a:t>
            </a:r>
            <a:r>
              <a:rPr lang="en-GB" dirty="0">
                <a:solidFill>
                  <a:srgbClr val="FF0000"/>
                </a:solidFill>
              </a:rPr>
              <a:t>stability was improved </a:t>
            </a:r>
            <a:r>
              <a:rPr lang="en-GB" dirty="0"/>
              <a:t>with</a:t>
            </a:r>
          </a:p>
          <a:p>
            <a:pPr lvl="1"/>
            <a:r>
              <a:rPr lang="en-GB" dirty="0"/>
              <a:t>FB on and FF off</a:t>
            </a:r>
          </a:p>
          <a:p>
            <a:pPr lvl="1"/>
            <a:r>
              <a:rPr lang="en-GB" dirty="0"/>
              <a:t>Longitudinal damper on (especially for 2</a:t>
            </a:r>
            <a:r>
              <a:rPr lang="en-GB" baseline="30000" dirty="0"/>
              <a:t>nd</a:t>
            </a:r>
            <a:r>
              <a:rPr lang="en-GB" dirty="0"/>
              <a:t> injection of 24 bunches)</a:t>
            </a:r>
          </a:p>
          <a:p>
            <a:pPr lvl="1"/>
            <a:r>
              <a:rPr lang="en-GB" dirty="0"/>
              <a:t>Injection into 5.5 MV (instead of 4.5 MV)</a:t>
            </a:r>
          </a:p>
          <a:p>
            <a:pPr lvl="1"/>
            <a:r>
              <a:rPr lang="en-GB" dirty="0"/>
              <a:t>Larger injected (from PS) emittance</a:t>
            </a:r>
          </a:p>
          <a:p>
            <a:r>
              <a:rPr lang="en-GB" dirty="0"/>
              <a:t>Difficulty to achieve </a:t>
            </a:r>
            <a:r>
              <a:rPr lang="en-GB" dirty="0">
                <a:solidFill>
                  <a:srgbClr val="FF0000"/>
                </a:solidFill>
              </a:rPr>
              <a:t>required emittance blow-up </a:t>
            </a:r>
            <a:r>
              <a:rPr lang="en-GB" dirty="0"/>
              <a:t>for all bunches</a:t>
            </a:r>
          </a:p>
          <a:p>
            <a:pPr lvl="1"/>
            <a:r>
              <a:rPr lang="en-GB" dirty="0"/>
              <a:t>Shift of max frequency from 0.86 f</a:t>
            </a:r>
            <a:r>
              <a:rPr lang="en-GB" baseline="-25000" dirty="0"/>
              <a:t>s0</a:t>
            </a:r>
            <a:r>
              <a:rPr lang="en-GB" dirty="0"/>
              <a:t> to 0.75 f</a:t>
            </a:r>
            <a:r>
              <a:rPr lang="en-GB" baseline="-25000" dirty="0"/>
              <a:t>s0</a:t>
            </a:r>
          </a:p>
          <a:p>
            <a:pPr lvl="1"/>
            <a:r>
              <a:rPr lang="en-GB" dirty="0"/>
              <a:t>Advancing start of BUP from usual 15.6 s to 13.3 s (with smooth function)</a:t>
            </a:r>
          </a:p>
          <a:p>
            <a:r>
              <a:rPr lang="en-GB" dirty="0"/>
              <a:t>Some bunches were always unstable (at the end of the 2</a:t>
            </a:r>
            <a:r>
              <a:rPr lang="en-GB" baseline="30000" dirty="0"/>
              <a:t>nd</a:t>
            </a:r>
            <a:r>
              <a:rPr lang="en-GB" dirty="0"/>
              <a:t> batch most of the time), max bunch length at extraction up to 2.6 ns</a:t>
            </a:r>
          </a:p>
        </p:txBody>
      </p:sp>
    </p:spTree>
    <p:extLst>
      <p:ext uri="{BB962C8B-B14F-4D97-AF65-F5344CB8AC3E}">
        <p14:creationId xmlns:p14="http://schemas.microsoft.com/office/powerpoint/2010/main" val="67779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0EE0-AA53-0947-BE2B-01B87BCC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TWC200 and TWC800: </a:t>
            </a:r>
            <a:r>
              <a:rPr lang="en-US" dirty="0" err="1"/>
              <a:t>Vtot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F7361-B308-2B4B-8A90-04773E1A6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5" y="1460685"/>
            <a:ext cx="5517305" cy="2660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BFB27-61B6-654B-AE9A-368250C2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349" y="3644722"/>
            <a:ext cx="5533629" cy="26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BF13-AE1B-2C4F-925A-C664CD75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longitudinal blow up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0DCCD7-F241-CF4B-A948-260079ED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" y="1494038"/>
            <a:ext cx="43434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D1BC67-2FBD-0442-A30D-98801B7B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839" y="2842955"/>
            <a:ext cx="4305300" cy="209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4F2205-1B58-CA49-9BAD-44701B81D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800" y="2382980"/>
            <a:ext cx="4318000" cy="209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9A9BA3-362C-9542-AD82-28E527C90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597" y="4442000"/>
            <a:ext cx="4292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00D3-A224-B843-A5C6-49F570BF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blow up at the 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284E-A3D0-D347-A097-1AE9F86F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Heiko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E575E-B60B-2F4F-940A-80BF763B7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87"/>
          <a:stretch/>
        </p:blipFill>
        <p:spPr>
          <a:xfrm>
            <a:off x="6446838" y="2343049"/>
            <a:ext cx="5406481" cy="3295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7A865C-0FCB-4D40-86A0-8C8FD157B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85" y="2343049"/>
            <a:ext cx="2647410" cy="2777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F2A3A-CFDA-964D-A865-BF849E21A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58" y="2343049"/>
            <a:ext cx="2484099" cy="25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5DBF8-7821-1449-8D3D-583A3C39E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43" y="4110918"/>
            <a:ext cx="2484099" cy="25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08BE-A3FA-1941-8E1A-E5342CC0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FDB1-8DAB-AB4D-BB5E-181EA5A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A4735-26D6-5E4B-BB32-4EDC1FEC7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361" y="2316229"/>
            <a:ext cx="4406900" cy="292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031CAE-236D-A24E-BFD8-D8783C82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65" y="3602228"/>
            <a:ext cx="4953000" cy="321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2A03D-597A-D941-AD50-9FE121AE8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85" y="1345932"/>
            <a:ext cx="49657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F14C-4F87-6246-B16A-C3A90CD0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E187E-E15C-414F-B655-47A362852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1.7e11 ppb feasible</a:t>
            </a:r>
          </a:p>
          <a:p>
            <a:pPr lvl="1"/>
            <a:r>
              <a:rPr lang="en-US" dirty="0"/>
              <a:t>but Gianni not interested</a:t>
            </a:r>
          </a:p>
          <a:p>
            <a:r>
              <a:rPr lang="en-US" dirty="0"/>
              <a:t>2e11 ppb</a:t>
            </a:r>
          </a:p>
          <a:p>
            <a:pPr lvl="1"/>
            <a:r>
              <a:rPr lang="en-US" dirty="0"/>
              <a:t>2 batches: ~acceptable</a:t>
            </a:r>
          </a:p>
          <a:p>
            <a:pPr lvl="2"/>
            <a:r>
              <a:rPr lang="en-US" dirty="0"/>
              <a:t>BQM </a:t>
            </a:r>
            <a:r>
              <a:rPr lang="en-US" dirty="0" err="1">
                <a:latin typeface="Symbol" pitchFamily="2" charset="2"/>
              </a:rPr>
              <a:t>t</a:t>
            </a:r>
            <a:r>
              <a:rPr lang="en-US" baseline="-25000" dirty="0" err="1"/>
              <a:t>max</a:t>
            </a:r>
            <a:r>
              <a:rPr lang="en-US" dirty="0"/>
              <a:t> =2.0 ns (was 1.9 ns)</a:t>
            </a:r>
          </a:p>
          <a:p>
            <a:pPr lvl="1"/>
            <a:r>
              <a:rPr lang="en-US" dirty="0"/>
              <a:t>3 batches: tbc</a:t>
            </a:r>
          </a:p>
          <a:p>
            <a:pPr lvl="2"/>
            <a:r>
              <a:rPr lang="en-US" dirty="0"/>
              <a:t>often only one bunch too long</a:t>
            </a:r>
          </a:p>
          <a:p>
            <a:pPr lvl="1"/>
            <a:r>
              <a:rPr lang="en-US" dirty="0"/>
              <a:t>4 batches: argh!</a:t>
            </a:r>
          </a:p>
          <a:p>
            <a:pPr lvl="2"/>
            <a:r>
              <a:rPr lang="en-US" dirty="0"/>
              <a:t>LHC needs 4</a:t>
            </a:r>
          </a:p>
          <a:p>
            <a:pPr lvl="2"/>
            <a:r>
              <a:rPr lang="en-US" dirty="0"/>
              <a:t>LHC might have to do with lower intensity</a:t>
            </a:r>
          </a:p>
        </p:txBody>
      </p:sp>
      <p:sp>
        <p:nvSpPr>
          <p:cNvPr id="7" name="AutoShape 7" descr="https://ab-dep-op-elogbook.web.cern.ch/ab-dep-op-elogbook/elogbook/secure/attach.php?attachId=1928937&amp;type=png&amp;fname=20181018180609.png">
            <a:extLst>
              <a:ext uri="{FF2B5EF4-FFF2-40B4-BE49-F238E27FC236}">
                <a16:creationId xmlns:a16="http://schemas.microsoft.com/office/drawing/2014/main" id="{6CB33B40-2E7C-8149-B08F-A014685CC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06AA16-6163-784E-8C8A-E9521D6FD530}"/>
              </a:ext>
            </a:extLst>
          </p:cNvPr>
          <p:cNvGrpSpPr/>
          <p:nvPr/>
        </p:nvGrpSpPr>
        <p:grpSpPr>
          <a:xfrm>
            <a:off x="5279120" y="1104001"/>
            <a:ext cx="6687249" cy="1590675"/>
            <a:chOff x="2448995" y="3433481"/>
            <a:chExt cx="5638800" cy="11743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7B8597-4B11-DB47-BC19-0DB250964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4646" b="16433"/>
            <a:stretch/>
          </p:blipFill>
          <p:spPr>
            <a:xfrm>
              <a:off x="2448995" y="3675529"/>
              <a:ext cx="5638800" cy="9323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7B44BD-2012-644F-A56B-CBEE121A0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086" b="75002"/>
            <a:stretch/>
          </p:blipFill>
          <p:spPr>
            <a:xfrm>
              <a:off x="2448995" y="3433481"/>
              <a:ext cx="5638800" cy="24204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A6CDBFB-2E2C-374B-AF11-56F964981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64" b="55802"/>
          <a:stretch/>
        </p:blipFill>
        <p:spPr>
          <a:xfrm>
            <a:off x="5279119" y="3492275"/>
            <a:ext cx="6687249" cy="14395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9F1B2E-BBDD-F24B-92A5-47FC4D452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26" y="3520839"/>
            <a:ext cx="3651043" cy="2271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7333A3-BB62-8947-97CE-E3DE1E541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326" y="1104001"/>
            <a:ext cx="3651042" cy="22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DDF6-6B36-3648-8C38-FF498F6E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last hope”: the last shot of last Thursday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5AFA1-E0F3-6B46-B8B1-19BAB7B22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5" y="1385888"/>
            <a:ext cx="7437108" cy="5227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41D36-B0FD-0B43-BEEF-F847CD79A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64" b="72373"/>
          <a:stretch/>
        </p:blipFill>
        <p:spPr>
          <a:xfrm>
            <a:off x="663159" y="5857876"/>
            <a:ext cx="10926957" cy="7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432</Words>
  <Application>Microsoft Macintosh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 stabilizing (?) 4 x 12 x 2e11 ppb</vt:lpstr>
      <vt:lpstr>outline</vt:lpstr>
      <vt:lpstr>Some observations during high intensity MD (Q20)</vt:lpstr>
      <vt:lpstr>TWC200 and TWC800: Vtot</vt:lpstr>
      <vt:lpstr>SPS longitudinal blow up</vt:lpstr>
      <vt:lpstr>longitudinal blow up at the PS</vt:lpstr>
      <vt:lpstr>examples</vt:lpstr>
      <vt:lpstr>results</vt:lpstr>
      <vt:lpstr>“the last hope”: the last shot of last Thursday</vt:lpstr>
      <vt:lpstr>today, 12:20-14:10 “fresh off the press”</vt:lpstr>
      <vt:lpstr>2e11 achieved in the afternoon</vt:lpstr>
      <vt:lpstr>What can be done for run 3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56</cp:revision>
  <dcterms:created xsi:type="dcterms:W3CDTF">2018-10-19T13:07:22Z</dcterms:created>
  <dcterms:modified xsi:type="dcterms:W3CDTF">2018-10-24T14:55:53Z</dcterms:modified>
</cp:coreProperties>
</file>