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9" r:id="rId5"/>
    <p:sldId id="268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18"/>
    <p:restoredTop sz="94682"/>
  </p:normalViewPr>
  <p:slideViewPr>
    <p:cSldViewPr snapToGrid="0" snapToObjects="1">
      <p:cViewPr varScale="1">
        <p:scale>
          <a:sx n="97" d="100"/>
          <a:sy n="97" d="100"/>
        </p:scale>
        <p:origin x="216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00CE5-9596-0640-887E-C5493F2E3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A908CC-BCAD-4846-912A-A165F0013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DA3E5-CD3E-CB40-AAEC-B7E750CF6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01A8-B247-244C-AB41-748FE7F341D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EEBB7-77FD-A343-BF45-BD178715B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E617E-85A1-674D-B73D-26728CC0F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C06E-21A2-914A-8F4D-6390B2F82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7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06567-DC61-9E49-ABEB-4832A196F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FD9A49-0DF6-6B41-B972-2561C9F03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0792D-0610-8B4A-9A85-DD903C2C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01A8-B247-244C-AB41-748FE7F341D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34004-1F96-1B43-8EFD-51DA6E6A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06184-1F07-9B45-A05E-6D2CCBB02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C06E-21A2-914A-8F4D-6390B2F82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7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EF8219-8681-F046-BD84-4251712E3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D2D021-98E6-1949-B365-5AF0E982D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274ED-1AA4-7043-97DA-423FD656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01A8-B247-244C-AB41-748FE7F341D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5A1A9-7834-BF45-BB3D-D77D380D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FD45E-366B-3646-9F39-04FA2CC8D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C06E-21A2-914A-8F4D-6390B2F82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5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F9F3F-8675-A948-9828-546FAE8D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8DB00-41C1-8C4E-AF73-A9C54CC6A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AB330-41DE-7148-BB3B-8F4B12CA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01A8-B247-244C-AB41-748FE7F341D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A7DE2-7A37-5E43-8570-61BACED80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E1AE2-AB7F-D943-9F52-8CF102D4A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C06E-21A2-914A-8F4D-6390B2F82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3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0ADD2-4E27-164F-89EB-84F09DD3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6291B-9E64-BA45-9124-3F9C2BF45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681C5-5DCB-914D-9CF5-007AF3681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01A8-B247-244C-AB41-748FE7F341D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8E98B-0C89-2A44-82B0-88AD2264D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2D057-AB1F-C140-8B68-975A0D23B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C06E-21A2-914A-8F4D-6390B2F82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3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0FBCD-2E1F-2B45-AF5D-6B4BCD1D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D036A-76DA-E244-8E09-5BF570950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EF599-EE84-E040-8C85-F93E874A5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31948-0709-D84C-B12B-99B348E21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01A8-B247-244C-AB41-748FE7F341D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58C5E-9603-CF41-BADB-D62CDBBE7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D7835-5983-8941-A5F0-30D93B8F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C06E-21A2-914A-8F4D-6390B2F82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4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F19CF-8490-1842-BBEE-22404FBC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0D3A2-9DD3-2A47-A355-1C68C91F4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394F8-14DB-8547-A870-B0E74FB71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68D717-D723-324F-9CF4-9CBB49E089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2168A3-0BD8-C245-A59A-BFB44D951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4A6B5F-733F-AA43-863F-F1DF4A8AE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01A8-B247-244C-AB41-748FE7F341D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BCAF5D-3590-E645-9FFB-AEDFD344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AD24D-673E-8545-93D1-286A0F98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C06E-21A2-914A-8F4D-6390B2F82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1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A31F-6C17-2444-82F2-6BAD1EAA3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162D4A-FC5F-1349-BA41-EC03E56D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01A8-B247-244C-AB41-748FE7F341D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1BFC1-E0FD-E142-9FED-D2608B4B7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302C2-3D89-3649-92D6-90A39723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C06E-21A2-914A-8F4D-6390B2F82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0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A8D667-8615-824A-8FF6-5EE3D713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01A8-B247-244C-AB41-748FE7F341D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4F6E87-5277-A147-826D-C7F6C53B2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FD625-2131-C347-99D2-FF9896FD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C06E-21A2-914A-8F4D-6390B2F82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96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2633-5C2F-5947-AAC4-BF3C1D33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93E6D-B526-B946-AA9F-D6D93D1C7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3EFDC-5523-2F46-8678-B4BEB7D35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AA07D-9FEB-2242-946C-B64F026A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01A8-B247-244C-AB41-748FE7F341D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A894A-AF59-CA4D-896C-602946C67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1A817-BBEA-C74E-BC53-2CC1585F5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C06E-21A2-914A-8F4D-6390B2F82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5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0C731-3289-4E40-A89C-C1CB0F973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77911D-AF9A-F848-B116-2E453CD09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50299-8730-5D42-A0C2-094CBF5A7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1E16E-1A27-DA4A-8738-FDBBCFBD3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01A8-B247-244C-AB41-748FE7F341D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EAEAD-950B-1945-97B3-CF3F7E4C6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30511-B522-104E-8DC7-61C7F417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C06E-21A2-914A-8F4D-6390B2F82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2213DB-602B-D54D-ACB2-5F6041B60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BAFD7-17CB-B64A-969D-2BD4A7467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779DC-2121-DF4C-B209-7AD2D67E3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801A8-B247-244C-AB41-748FE7F341D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36FD0-7254-4747-AF7C-03B230CCC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F6702-E2FE-C24A-B470-F3F501938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5C06E-21A2-914A-8F4D-6390B2F82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3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943E-12D1-E14B-BD53-AD27D9CC48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verification of high </a:t>
            </a:r>
            <a:r>
              <a:rPr lang="en-US" sz="4000" b="1" dirty="0" err="1"/>
              <a:t>freq</a:t>
            </a:r>
            <a:r>
              <a:rPr lang="en-US" sz="4000" b="1" dirty="0"/>
              <a:t> impedance sources </a:t>
            </a:r>
            <a:br>
              <a:rPr lang="en-US" sz="4000" b="1" dirty="0"/>
            </a:br>
            <a:r>
              <a:rPr lang="en-US" sz="4000" b="1" dirty="0"/>
              <a:t>with long bunches and </a:t>
            </a:r>
            <a:r>
              <a:rPr lang="en-US" sz="4000" b="1" dirty="0" err="1"/>
              <a:t>debunching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3E882-FBE3-7641-B577-756F3663EC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T. </a:t>
            </a:r>
            <a:r>
              <a:rPr lang="en-US" dirty="0" err="1"/>
              <a:t>Argyropoulos</a:t>
            </a:r>
            <a:r>
              <a:rPr lang="en-US" dirty="0"/>
              <a:t>, G. Papotti, E. </a:t>
            </a:r>
            <a:r>
              <a:rPr lang="en-US" dirty="0" err="1"/>
              <a:t>Shaposhnikova</a:t>
            </a:r>
            <a:endParaRPr lang="en-US" dirty="0"/>
          </a:p>
          <a:p>
            <a:endParaRPr lang="en-US" sz="600" dirty="0"/>
          </a:p>
          <a:p>
            <a:r>
              <a:rPr lang="en-US" dirty="0"/>
              <a:t>acks: A. </a:t>
            </a:r>
            <a:r>
              <a:rPr lang="en-US" dirty="0" err="1"/>
              <a:t>Lasheen</a:t>
            </a:r>
            <a:r>
              <a:rPr lang="en-US" dirty="0"/>
              <a:t>, H. </a:t>
            </a:r>
            <a:r>
              <a:rPr lang="en-US" dirty="0" err="1"/>
              <a:t>Damerau</a:t>
            </a:r>
            <a:r>
              <a:rPr lang="en-US" dirty="0"/>
              <a:t>, PSB and PS operators </a:t>
            </a:r>
          </a:p>
          <a:p>
            <a:r>
              <a:rPr lang="en-US" dirty="0"/>
              <a:t>for the beam preparation</a:t>
            </a:r>
          </a:p>
        </p:txBody>
      </p:sp>
    </p:spTree>
    <p:extLst>
      <p:ext uri="{BB962C8B-B14F-4D97-AF65-F5344CB8AC3E}">
        <p14:creationId xmlns:p14="http://schemas.microsoft.com/office/powerpoint/2010/main" val="325049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88255-A83C-2442-BF6B-6EA38C67E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(selected)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F9800-EA0F-AA47-A958-667B4D272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T. </a:t>
            </a:r>
            <a:r>
              <a:rPr lang="en-US" dirty="0" err="1"/>
              <a:t>Bohl</a:t>
            </a:r>
            <a:r>
              <a:rPr lang="en-US" dirty="0"/>
              <a:t>, T. </a:t>
            </a:r>
            <a:r>
              <a:rPr lang="en-US" dirty="0" err="1"/>
              <a:t>Linnecar</a:t>
            </a:r>
            <a:r>
              <a:rPr lang="en-US" dirty="0"/>
              <a:t>, E. </a:t>
            </a:r>
            <a:r>
              <a:rPr lang="en-US" dirty="0" err="1"/>
              <a:t>Shaposhnikova</a:t>
            </a:r>
            <a:r>
              <a:rPr lang="en-US" dirty="0"/>
              <a:t>, Phys. Rev. Lett. v. 78, 1997, 3109</a:t>
            </a:r>
          </a:p>
          <a:p>
            <a:r>
              <a:rPr lang="en-US" dirty="0"/>
              <a:t>“Identification of the SPS impedance at 1.4 GHz”. T. </a:t>
            </a:r>
            <a:r>
              <a:rPr lang="en-US" dirty="0" err="1"/>
              <a:t>Argyropoulos</a:t>
            </a:r>
            <a:r>
              <a:rPr lang="en-US" dirty="0"/>
              <a:t> et al., IPAC13</a:t>
            </a:r>
          </a:p>
          <a:p>
            <a:r>
              <a:rPr lang="en-US" dirty="0"/>
              <a:t>A. </a:t>
            </a:r>
            <a:r>
              <a:rPr lang="en-US" dirty="0" err="1"/>
              <a:t>Lasheen</a:t>
            </a:r>
            <a:r>
              <a:rPr lang="en-US" dirty="0"/>
              <a:t> et al., Phys. Rev. Accelerators and Beams 21, 034401,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1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0592-3A81-C549-B60F-96D7CD89C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FE580-F834-A745-9B16-4B5E7C1D0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 MD sessions on 2018-10-01 and -08, resp. Q26 and Q20 optics</a:t>
            </a:r>
          </a:p>
          <a:p>
            <a:pPr lvl="1"/>
            <a:r>
              <a:rPr lang="en-US" sz="1400" dirty="0"/>
              <a:t>MD_26_L7200_Q20_North_Extraction_2018_Debunching (id 14948)</a:t>
            </a:r>
          </a:p>
          <a:p>
            <a:pPr lvl="1"/>
            <a:r>
              <a:rPr lang="en-US" sz="1400" dirty="0"/>
              <a:t>MD_26_L7200_Q26_North_Extraction_2018_V1_Debunching (id 15000)</a:t>
            </a:r>
          </a:p>
          <a:p>
            <a:pPr lvl="1"/>
            <a:endParaRPr lang="en-US" dirty="0"/>
          </a:p>
          <a:p>
            <a:r>
              <a:rPr lang="en-US" dirty="0"/>
              <a:t>PSB: scan intensity for intensity threshold</a:t>
            </a:r>
          </a:p>
          <a:p>
            <a:r>
              <a:rPr lang="en-US" dirty="0"/>
              <a:t>PS: long bunches extracted (25-30 ns) </a:t>
            </a:r>
          </a:p>
          <a:p>
            <a:pPr lvl="1"/>
            <a:r>
              <a:rPr lang="en-US" dirty="0"/>
              <a:t>no bunch rotation, 20-40 MHz cavities off</a:t>
            </a:r>
          </a:p>
          <a:p>
            <a:pPr lvl="1"/>
            <a:r>
              <a:rPr lang="en-US" dirty="0"/>
              <a:t>only 1 10 MHz cavity, V = 10 kV at extraction </a:t>
            </a:r>
          </a:p>
          <a:p>
            <a:pPr lvl="2"/>
            <a:r>
              <a:rPr lang="en-US" dirty="0"/>
              <a:t>(initial 19 kV were too much, too high momentum spread)</a:t>
            </a:r>
          </a:p>
          <a:p>
            <a:r>
              <a:rPr lang="en-US" dirty="0"/>
              <a:t>SPS: RF off, observe the beam </a:t>
            </a:r>
            <a:r>
              <a:rPr lang="en-US" dirty="0" err="1"/>
              <a:t>debunch</a:t>
            </a:r>
            <a:r>
              <a:rPr lang="en-US" dirty="0"/>
              <a:t> after injection</a:t>
            </a:r>
          </a:p>
          <a:p>
            <a:pPr lvl="1"/>
            <a:r>
              <a:rPr lang="en-US" dirty="0"/>
              <a:t>initial cycle sanity check with single bunch for basic parameters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02A8F-CA77-EE4B-9521-F67086166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317" y="2357109"/>
            <a:ext cx="2756647" cy="280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7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A3984D-D248-7D42-A896-9A3476F21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42" y="1893751"/>
            <a:ext cx="5620116" cy="4215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6F6E80-62B0-9048-880D-6DC2F5E78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05FC4-4E69-2F41-886D-5CD8D12A4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Q26 optics</a:t>
            </a:r>
          </a:p>
        </p:txBody>
      </p:sp>
    </p:spTree>
    <p:extLst>
      <p:ext uri="{BB962C8B-B14F-4D97-AF65-F5344CB8AC3E}">
        <p14:creationId xmlns:p14="http://schemas.microsoft.com/office/powerpoint/2010/main" val="520561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61D53-A927-C54A-B99D-184753FF8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F2822-7C2A-A14F-8695-207CC41BDE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7" r="8607"/>
          <a:stretch/>
        </p:blipFill>
        <p:spPr>
          <a:xfrm>
            <a:off x="312803" y="1453113"/>
            <a:ext cx="3376328" cy="2594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28E458-1077-6F43-AA18-201D25CD4E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67" y="4047449"/>
            <a:ext cx="3279729" cy="2453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A1A3F8-E0CA-B447-BCB2-B61351E9C9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r="7375"/>
          <a:stretch/>
        </p:blipFill>
        <p:spPr>
          <a:xfrm>
            <a:off x="8480360" y="3916760"/>
            <a:ext cx="3417083" cy="2598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CB3135-6FF4-4B4B-9ECF-3F6F44277E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6" r="6822"/>
          <a:stretch/>
        </p:blipFill>
        <p:spPr>
          <a:xfrm>
            <a:off x="5260400" y="1378641"/>
            <a:ext cx="3205683" cy="2468019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1B7AA06F-2BB2-1E45-944C-7467373A47C6}"/>
              </a:ext>
            </a:extLst>
          </p:cNvPr>
          <p:cNvSpPr/>
          <p:nvPr/>
        </p:nvSpPr>
        <p:spPr>
          <a:xfrm rot="2834315">
            <a:off x="2518733" y="4069674"/>
            <a:ext cx="646386" cy="2536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563D7898-E59C-0040-B188-108668C6DB14}"/>
              </a:ext>
            </a:extLst>
          </p:cNvPr>
          <p:cNvSpPr/>
          <p:nvPr/>
        </p:nvSpPr>
        <p:spPr>
          <a:xfrm rot="18618814">
            <a:off x="5998367" y="4039763"/>
            <a:ext cx="646386" cy="2536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E392E-2AC1-DB4F-B3B1-CB17D8304355}"/>
              </a:ext>
            </a:extLst>
          </p:cNvPr>
          <p:cNvSpPr txBox="1"/>
          <p:nvPr/>
        </p:nvSpPr>
        <p:spPr>
          <a:xfrm>
            <a:off x="633604" y="3997720"/>
            <a:ext cx="1874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Q26, </a:t>
            </a:r>
            <a:r>
              <a:rPr lang="en-GB" b="1" dirty="0"/>
              <a:t>1.14e11 ppb</a:t>
            </a:r>
          </a:p>
          <a:p>
            <a:r>
              <a:rPr lang="en-GB" sz="1400" b="1" dirty="0"/>
              <a:t>MD120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73CBB5-20ED-2D48-9E40-C1835C86C837}"/>
              </a:ext>
            </a:extLst>
          </p:cNvPr>
          <p:cNvSpPr txBox="1"/>
          <p:nvPr/>
        </p:nvSpPr>
        <p:spPr>
          <a:xfrm>
            <a:off x="9284621" y="3360991"/>
            <a:ext cx="2523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can do the same for Q20</a:t>
            </a:r>
          </a:p>
          <a:p>
            <a:pPr algn="r"/>
            <a:r>
              <a:rPr lang="en-US" b="1" dirty="0"/>
              <a:t>(faster </a:t>
            </a:r>
            <a:r>
              <a:rPr lang="en-US" b="1" dirty="0" err="1"/>
              <a:t>debunching</a:t>
            </a:r>
            <a:r>
              <a:rPr lang="en-US" b="1" dirty="0"/>
              <a:t>)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3BB9CFA3-0DC3-E543-8649-804B25572E8F}"/>
              </a:ext>
            </a:extLst>
          </p:cNvPr>
          <p:cNvSpPr/>
          <p:nvPr/>
        </p:nvSpPr>
        <p:spPr>
          <a:xfrm>
            <a:off x="8445482" y="1548150"/>
            <a:ext cx="545998" cy="277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FA36FE-0AD4-BF43-88BE-C06221C1804B}"/>
              </a:ext>
            </a:extLst>
          </p:cNvPr>
          <p:cNvSpPr txBox="1"/>
          <p:nvPr/>
        </p:nvSpPr>
        <p:spPr>
          <a:xfrm>
            <a:off x="8941540" y="1350419"/>
            <a:ext cx="32149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can extrapolate one </a:t>
            </a:r>
          </a:p>
          <a:p>
            <a:r>
              <a:rPr lang="en-US" b="1" dirty="0"/>
              <a:t>measurement to one number:</a:t>
            </a:r>
          </a:p>
          <a:p>
            <a:r>
              <a:rPr lang="en-US" b="1" dirty="0"/>
              <a:t>ratio between mode amplitude </a:t>
            </a:r>
          </a:p>
          <a:p>
            <a:r>
              <a:rPr lang="en-US" b="1" dirty="0"/>
              <a:t>at 1.4 GHz and 200 MHz</a:t>
            </a:r>
          </a:p>
          <a:p>
            <a:r>
              <a:rPr lang="en-US" b="1" dirty="0"/>
              <a:t>A</a:t>
            </a:r>
            <a:r>
              <a:rPr lang="en-US" b="1" baseline="-25000" dirty="0"/>
              <a:t>1400</a:t>
            </a:r>
            <a:r>
              <a:rPr lang="en-US" b="1" dirty="0"/>
              <a:t>/A</a:t>
            </a:r>
            <a:r>
              <a:rPr lang="en-US" b="1" baseline="-25000" dirty="0"/>
              <a:t>200</a:t>
            </a:r>
            <a:r>
              <a:rPr lang="en-US" b="1" dirty="0"/>
              <a:t> </a:t>
            </a:r>
          </a:p>
          <a:p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A6AD56-390F-3042-9FC2-39C4C41B8EDF}"/>
              </a:ext>
            </a:extLst>
          </p:cNvPr>
          <p:cNvSpPr txBox="1"/>
          <p:nvPr/>
        </p:nvSpPr>
        <p:spPr>
          <a:xfrm>
            <a:off x="152298" y="6407390"/>
            <a:ext cx="167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T. </a:t>
            </a:r>
            <a:r>
              <a:rPr lang="en-US" b="1" dirty="0" err="1"/>
              <a:t>Argyropoulos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349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37D2D-E821-B64F-B1CF-D6E2338A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91B9D-3B30-5047-B3D1-7D3AA9D23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45541" cy="4351338"/>
          </a:xfrm>
        </p:spPr>
        <p:txBody>
          <a:bodyPr/>
          <a:lstStyle/>
          <a:p>
            <a:r>
              <a:rPr lang="en-US" dirty="0"/>
              <a:t>Q20 ok agreement with 2013</a:t>
            </a:r>
          </a:p>
          <a:p>
            <a:r>
              <a:rPr lang="en-US" dirty="0"/>
              <a:t>Q26 maybe not exactly the same threshold as 2012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19AF55-FFEC-EF4A-AAA4-1F43C9F22B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5579" r="7575"/>
          <a:stretch/>
        </p:blipFill>
        <p:spPr>
          <a:xfrm>
            <a:off x="4383741" y="1825625"/>
            <a:ext cx="7302501" cy="472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52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286</Words>
  <Application>Microsoft Macintosh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verification of high freq impedance sources  with long bunches and debunching</vt:lpstr>
      <vt:lpstr>(selected) references</vt:lpstr>
      <vt:lpstr>measurement setup</vt:lpstr>
      <vt:lpstr>visual example</vt:lpstr>
      <vt:lpstr>analysis</vt:lpstr>
      <vt:lpstr>results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53</cp:revision>
  <dcterms:created xsi:type="dcterms:W3CDTF">2018-10-19T13:07:22Z</dcterms:created>
  <dcterms:modified xsi:type="dcterms:W3CDTF">2018-10-24T14:36:20Z</dcterms:modified>
</cp:coreProperties>
</file>