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56" r:id="rId2"/>
    <p:sldId id="259" r:id="rId3"/>
    <p:sldId id="260" r:id="rId4"/>
    <p:sldId id="292" r:id="rId5"/>
    <p:sldId id="288" r:id="rId6"/>
    <p:sldId id="296" r:id="rId7"/>
    <p:sldId id="261" r:id="rId8"/>
    <p:sldId id="262" r:id="rId9"/>
    <p:sldId id="263" r:id="rId10"/>
    <p:sldId id="264" r:id="rId11"/>
    <p:sldId id="265" r:id="rId12"/>
    <p:sldId id="266" r:id="rId13"/>
    <p:sldId id="289" r:id="rId14"/>
    <p:sldId id="272" r:id="rId15"/>
    <p:sldId id="258" r:id="rId16"/>
    <p:sldId id="268" r:id="rId17"/>
    <p:sldId id="269" r:id="rId18"/>
    <p:sldId id="271" r:id="rId19"/>
    <p:sldId id="270" r:id="rId20"/>
    <p:sldId id="273" r:id="rId21"/>
    <p:sldId id="274" r:id="rId22"/>
    <p:sldId id="290" r:id="rId23"/>
    <p:sldId id="279" r:id="rId24"/>
    <p:sldId id="280" r:id="rId25"/>
    <p:sldId id="281" r:id="rId26"/>
    <p:sldId id="284" r:id="rId27"/>
    <p:sldId id="285" r:id="rId28"/>
    <p:sldId id="278" r:id="rId29"/>
    <p:sldId id="282" r:id="rId30"/>
    <p:sldId id="283" r:id="rId31"/>
    <p:sldId id="293" r:id="rId32"/>
    <p:sldId id="294" r:id="rId33"/>
    <p:sldId id="295" r:id="rId34"/>
    <p:sldId id="291" r:id="rId35"/>
    <p:sldId id="286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59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82" autoAdjust="0"/>
    <p:restoredTop sz="96837" autoAdjust="0"/>
  </p:normalViewPr>
  <p:slideViewPr>
    <p:cSldViewPr snapToGrid="0">
      <p:cViewPr varScale="1">
        <p:scale>
          <a:sx n="131" d="100"/>
          <a:sy n="131" d="100"/>
        </p:scale>
        <p:origin x="1032" y="15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9CC54F-8DDB-4A40-B46D-39D4C2EE8B9E}" type="datetimeFigureOut">
              <a:rPr lang="en-GB" smtClean="0"/>
              <a:t>20/03/2018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E30E06-6698-4768-923D-035DF46888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05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30E06-6698-4768-923D-035DF4688848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5722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72626-6C76-4A0D-B704-0E09FE0C1D72}" type="datetimeFigureOut">
              <a:rPr lang="en-GB" smtClean="0"/>
              <a:t>20/03/2018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DEAF-E16A-4ABD-A37E-59A2D16D4B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8494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72626-6C76-4A0D-B704-0E09FE0C1D72}" type="datetimeFigureOut">
              <a:rPr lang="en-GB" smtClean="0"/>
              <a:t>20/03/2018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DEAF-E16A-4ABD-A37E-59A2D16D4B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4152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72626-6C76-4A0D-B704-0E09FE0C1D72}" type="datetimeFigureOut">
              <a:rPr lang="en-GB" smtClean="0"/>
              <a:t>20/03/2018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DEAF-E16A-4ABD-A37E-59A2D16D4B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8107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72626-6C76-4A0D-B704-0E09FE0C1D72}" type="datetimeFigureOut">
              <a:rPr lang="en-GB" smtClean="0"/>
              <a:t>20/03/2018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DEAF-E16A-4ABD-A37E-59A2D16D4B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8988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72626-6C76-4A0D-B704-0E09FE0C1D72}" type="datetimeFigureOut">
              <a:rPr lang="en-GB" smtClean="0"/>
              <a:t>20/03/2018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DEAF-E16A-4ABD-A37E-59A2D16D4B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7086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72626-6C76-4A0D-B704-0E09FE0C1D72}" type="datetimeFigureOut">
              <a:rPr lang="en-GB" smtClean="0"/>
              <a:t>20/03/2018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DEAF-E16A-4ABD-A37E-59A2D16D4B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4320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72626-6C76-4A0D-B704-0E09FE0C1D72}" type="datetimeFigureOut">
              <a:rPr lang="en-GB" smtClean="0"/>
              <a:t>20/03/2018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DEAF-E16A-4ABD-A37E-59A2D16D4B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7964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72626-6C76-4A0D-B704-0E09FE0C1D72}" type="datetimeFigureOut">
              <a:rPr lang="en-GB" smtClean="0"/>
              <a:t>20/03/2018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DEAF-E16A-4ABD-A37E-59A2D16D4B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5015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72626-6C76-4A0D-B704-0E09FE0C1D72}" type="datetimeFigureOut">
              <a:rPr lang="en-GB" smtClean="0"/>
              <a:t>20/03/2018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DEAF-E16A-4ABD-A37E-59A2D16D4B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9994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72626-6C76-4A0D-B704-0E09FE0C1D72}" type="datetimeFigureOut">
              <a:rPr lang="en-GB" smtClean="0"/>
              <a:t>20/03/2018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DEAF-E16A-4ABD-A37E-59A2D16D4B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8752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72626-6C76-4A0D-B704-0E09FE0C1D72}" type="datetimeFigureOut">
              <a:rPr lang="en-GB" smtClean="0"/>
              <a:t>20/03/2018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DEAF-E16A-4ABD-A37E-59A2D16D4B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1599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F72626-6C76-4A0D-B704-0E09FE0C1D72}" type="datetimeFigureOut">
              <a:rPr lang="en-GB" smtClean="0"/>
              <a:t>20/03/2018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CDEAF-E16A-4ABD-A37E-59A2D16D4B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5996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1.gif"/><Relationship Id="rId7" Type="http://schemas.openxmlformats.org/officeDocument/2006/relationships/image" Target="../media/image48.png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3.gif"/><Relationship Id="rId4" Type="http://schemas.openxmlformats.org/officeDocument/2006/relationships/image" Target="../media/image4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13" Type="http://schemas.openxmlformats.org/officeDocument/2006/relationships/image" Target="../media/image62.png"/><Relationship Id="rId18" Type="http://schemas.openxmlformats.org/officeDocument/2006/relationships/image" Target="../media/image75.png"/><Relationship Id="rId3" Type="http://schemas.openxmlformats.org/officeDocument/2006/relationships/image" Target="../media/image54.png"/><Relationship Id="rId21" Type="http://schemas.openxmlformats.org/officeDocument/2006/relationships/image" Target="../media/image69.png"/><Relationship Id="rId7" Type="http://schemas.openxmlformats.org/officeDocument/2006/relationships/image" Target="../media/image56.gif"/><Relationship Id="rId12" Type="http://schemas.openxmlformats.org/officeDocument/2006/relationships/image" Target="../media/image61.gif"/><Relationship Id="rId17" Type="http://schemas.openxmlformats.org/officeDocument/2006/relationships/image" Target="../media/image68.png"/><Relationship Id="rId2" Type="http://schemas.openxmlformats.org/officeDocument/2006/relationships/image" Target="../media/image53.png"/><Relationship Id="rId16" Type="http://schemas.openxmlformats.org/officeDocument/2006/relationships/image" Target="../media/image65.gif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gif"/><Relationship Id="rId11" Type="http://schemas.openxmlformats.org/officeDocument/2006/relationships/image" Target="../media/image60.gif"/><Relationship Id="rId5" Type="http://schemas.openxmlformats.org/officeDocument/2006/relationships/image" Target="../media/image56.png"/><Relationship Id="rId15" Type="http://schemas.openxmlformats.org/officeDocument/2006/relationships/image" Target="../media/image64.gif"/><Relationship Id="rId23" Type="http://schemas.openxmlformats.org/officeDocument/2006/relationships/image" Target="../media/image80.png"/><Relationship Id="rId10" Type="http://schemas.openxmlformats.org/officeDocument/2006/relationships/image" Target="../media/image59.gif"/><Relationship Id="rId19" Type="http://schemas.openxmlformats.org/officeDocument/2006/relationships/image" Target="../media/image76.png"/><Relationship Id="rId4" Type="http://schemas.openxmlformats.org/officeDocument/2006/relationships/image" Target="../media/image55.png"/><Relationship Id="rId9" Type="http://schemas.openxmlformats.org/officeDocument/2006/relationships/image" Target="../media/image58.png"/><Relationship Id="rId14" Type="http://schemas.openxmlformats.org/officeDocument/2006/relationships/image" Target="../media/image63.gif"/><Relationship Id="rId22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71.pn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72.png"/><Relationship Id="rId9" Type="http://schemas.openxmlformats.org/officeDocument/2006/relationships/image" Target="../media/image9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74.png"/><Relationship Id="rId7" Type="http://schemas.openxmlformats.org/officeDocument/2006/relationships/image" Target="../media/image99.png"/><Relationship Id="rId12" Type="http://schemas.openxmlformats.org/officeDocument/2006/relationships/image" Target="../media/image104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79.png"/><Relationship Id="rId10" Type="http://schemas.openxmlformats.org/officeDocument/2006/relationships/image" Target="../media/image102.png"/><Relationship Id="rId4" Type="http://schemas.openxmlformats.org/officeDocument/2006/relationships/image" Target="../media/image78.png"/><Relationship Id="rId9" Type="http://schemas.openxmlformats.org/officeDocument/2006/relationships/image" Target="../media/image10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0.png"/><Relationship Id="rId13" Type="http://schemas.openxmlformats.org/officeDocument/2006/relationships/image" Target="../media/image111.png"/><Relationship Id="rId3" Type="http://schemas.openxmlformats.org/officeDocument/2006/relationships/image" Target="../media/image85.png"/><Relationship Id="rId7" Type="http://schemas.openxmlformats.org/officeDocument/2006/relationships/image" Target="../media/image950.png"/><Relationship Id="rId12" Type="http://schemas.openxmlformats.org/officeDocument/2006/relationships/image" Target="../media/image110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11" Type="http://schemas.openxmlformats.org/officeDocument/2006/relationships/image" Target="../media/image109.png"/><Relationship Id="rId5" Type="http://schemas.openxmlformats.org/officeDocument/2006/relationships/image" Target="../media/image840.png"/><Relationship Id="rId10" Type="http://schemas.openxmlformats.org/officeDocument/2006/relationships/image" Target="../media/image108.png"/><Relationship Id="rId4" Type="http://schemas.openxmlformats.org/officeDocument/2006/relationships/image" Target="../media/image95.png"/><Relationship Id="rId9" Type="http://schemas.openxmlformats.org/officeDocument/2006/relationships/image" Target="../media/image107.png"/><Relationship Id="rId14" Type="http://schemas.openxmlformats.org/officeDocument/2006/relationships/image" Target="../media/image1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97.png"/><Relationship Id="rId7" Type="http://schemas.openxmlformats.org/officeDocument/2006/relationships/image" Target="../media/image118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0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85.png"/><Relationship Id="rId7" Type="http://schemas.openxmlformats.org/officeDocument/2006/relationships/image" Target="../media/image133.png"/><Relationship Id="rId2" Type="http://schemas.openxmlformats.org/officeDocument/2006/relationships/image" Target="../media/image1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10" Type="http://schemas.openxmlformats.org/officeDocument/2006/relationships/image" Target="../media/image136.png"/><Relationship Id="rId4" Type="http://schemas.openxmlformats.org/officeDocument/2006/relationships/image" Target="../media/image1150.png"/><Relationship Id="rId9" Type="http://schemas.openxmlformats.org/officeDocument/2006/relationships/image" Target="../media/image116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74.png"/><Relationship Id="rId7" Type="http://schemas.openxmlformats.org/officeDocument/2006/relationships/image" Target="../media/image140.png"/><Relationship Id="rId12" Type="http://schemas.openxmlformats.org/officeDocument/2006/relationships/image" Target="../media/image145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11" Type="http://schemas.openxmlformats.org/officeDocument/2006/relationships/image" Target="../media/image144.png"/><Relationship Id="rId5" Type="http://schemas.openxmlformats.org/officeDocument/2006/relationships/image" Target="../media/image123.png"/><Relationship Id="rId10" Type="http://schemas.openxmlformats.org/officeDocument/2006/relationships/image" Target="../media/image128.png"/><Relationship Id="rId4" Type="http://schemas.openxmlformats.org/officeDocument/2006/relationships/image" Target="../media/image122.png"/><Relationship Id="rId9" Type="http://schemas.openxmlformats.org/officeDocument/2006/relationships/image" Target="../media/image1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gif"/><Relationship Id="rId2" Type="http://schemas.openxmlformats.org/officeDocument/2006/relationships/image" Target="../media/image12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.png"/><Relationship Id="rId4" Type="http://schemas.openxmlformats.org/officeDocument/2006/relationships/image" Target="../media/image126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7" Type="http://schemas.openxmlformats.org/officeDocument/2006/relationships/image" Target="../media/image147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5" Type="http://schemas.openxmlformats.org/officeDocument/2006/relationships/image" Target="../media/image143.png"/><Relationship Id="rId4" Type="http://schemas.openxmlformats.org/officeDocument/2006/relationships/image" Target="../media/image13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13" Type="http://schemas.openxmlformats.org/officeDocument/2006/relationships/image" Target="../media/image156.gif"/><Relationship Id="rId3" Type="http://schemas.openxmlformats.org/officeDocument/2006/relationships/image" Target="../media/image148.gif"/><Relationship Id="rId7" Type="http://schemas.openxmlformats.org/officeDocument/2006/relationships/image" Target="../media/image153.png"/><Relationship Id="rId12" Type="http://schemas.openxmlformats.org/officeDocument/2006/relationships/image" Target="../media/image137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png"/><Relationship Id="rId11" Type="http://schemas.openxmlformats.org/officeDocument/2006/relationships/image" Target="../media/image155.png"/><Relationship Id="rId5" Type="http://schemas.openxmlformats.org/officeDocument/2006/relationships/image" Target="../media/image151.png"/><Relationship Id="rId15" Type="http://schemas.openxmlformats.org/officeDocument/2006/relationships/image" Target="../media/image158.png"/><Relationship Id="rId10" Type="http://schemas.openxmlformats.org/officeDocument/2006/relationships/image" Target="../media/image151.gif"/><Relationship Id="rId4" Type="http://schemas.openxmlformats.org/officeDocument/2006/relationships/image" Target="../media/image149.gif"/><Relationship Id="rId9" Type="http://schemas.openxmlformats.org/officeDocument/2006/relationships/image" Target="../media/image150.gif"/><Relationship Id="rId14" Type="http://schemas.openxmlformats.org/officeDocument/2006/relationships/image" Target="../media/image157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gif"/><Relationship Id="rId13" Type="http://schemas.openxmlformats.org/officeDocument/2006/relationships/image" Target="../media/image167.gif"/><Relationship Id="rId3" Type="http://schemas.openxmlformats.org/officeDocument/2006/relationships/image" Target="../media/image162.png"/><Relationship Id="rId7" Type="http://schemas.openxmlformats.org/officeDocument/2006/relationships/image" Target="../media/image160.gif"/><Relationship Id="rId12" Type="http://schemas.openxmlformats.org/officeDocument/2006/relationships/image" Target="../media/image166.gif"/><Relationship Id="rId2" Type="http://schemas.openxmlformats.org/officeDocument/2006/relationships/image" Target="../media/image15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0.png"/><Relationship Id="rId11" Type="http://schemas.openxmlformats.org/officeDocument/2006/relationships/image" Target="../media/image1580.png"/><Relationship Id="rId5" Type="http://schemas.openxmlformats.org/officeDocument/2006/relationships/image" Target="../media/image164.png"/><Relationship Id="rId15" Type="http://schemas.openxmlformats.org/officeDocument/2006/relationships/image" Target="../media/image1550.png"/><Relationship Id="rId10" Type="http://schemas.openxmlformats.org/officeDocument/2006/relationships/image" Target="../media/image165.png"/><Relationship Id="rId4" Type="http://schemas.openxmlformats.org/officeDocument/2006/relationships/image" Target="../media/image163.png"/><Relationship Id="rId9" Type="http://schemas.openxmlformats.org/officeDocument/2006/relationships/image" Target="../media/image162.gif"/><Relationship Id="rId14" Type="http://schemas.openxmlformats.org/officeDocument/2006/relationships/image" Target="../media/image16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gif"/><Relationship Id="rId13" Type="http://schemas.openxmlformats.org/officeDocument/2006/relationships/image" Target="../media/image176.gif"/><Relationship Id="rId3" Type="http://schemas.openxmlformats.org/officeDocument/2006/relationships/image" Target="../media/image173.png"/><Relationship Id="rId7" Type="http://schemas.openxmlformats.org/officeDocument/2006/relationships/image" Target="../media/image169.gif"/><Relationship Id="rId12" Type="http://schemas.openxmlformats.org/officeDocument/2006/relationships/image" Target="../media/image1710.png"/><Relationship Id="rId2" Type="http://schemas.openxmlformats.org/officeDocument/2006/relationships/image" Target="../media/image172.png"/><Relationship Id="rId16" Type="http://schemas.openxmlformats.org/officeDocument/2006/relationships/image" Target="../media/image17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png"/><Relationship Id="rId11" Type="http://schemas.openxmlformats.org/officeDocument/2006/relationships/image" Target="../media/image175.png"/><Relationship Id="rId15" Type="http://schemas.openxmlformats.org/officeDocument/2006/relationships/image" Target="../media/image166.png"/><Relationship Id="rId10" Type="http://schemas.openxmlformats.org/officeDocument/2006/relationships/image" Target="../media/image172.gif"/><Relationship Id="rId4" Type="http://schemas.openxmlformats.org/officeDocument/2006/relationships/image" Target="../media/image174.png"/><Relationship Id="rId9" Type="http://schemas.openxmlformats.org/officeDocument/2006/relationships/image" Target="../media/image171.gif"/><Relationship Id="rId14" Type="http://schemas.openxmlformats.org/officeDocument/2006/relationships/image" Target="../media/image17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png"/><Relationship Id="rId5" Type="http://schemas.openxmlformats.org/officeDocument/2006/relationships/image" Target="../media/image191.png"/><Relationship Id="rId4" Type="http://schemas.openxmlformats.org/officeDocument/2006/relationships/image" Target="../media/image18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17" Type="http://schemas.openxmlformats.org/officeDocument/2006/relationships/image" Target="../media/image47.png"/><Relationship Id="rId2" Type="http://schemas.openxmlformats.org/officeDocument/2006/relationships/image" Target="../media/image32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20.gif"/><Relationship Id="rId1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noProof="0" dirty="0"/>
              <a:t>First slip-stacking simulations with </a:t>
            </a:r>
            <a:r>
              <a:rPr lang="en-GB" noProof="0" dirty="0" err="1" smtClean="0"/>
              <a:t>BLonD</a:t>
            </a:r>
            <a:r>
              <a:rPr lang="en-GB" noProof="0" dirty="0" smtClean="0"/>
              <a:t> for SPS ion beams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GB" i="1" noProof="0" dirty="0" smtClean="0"/>
              <a:t>D. Quartullo</a:t>
            </a:r>
          </a:p>
          <a:p>
            <a:endParaRPr lang="en-GB" noProof="0" dirty="0"/>
          </a:p>
          <a:p>
            <a:r>
              <a:rPr lang="en-GB" b="1" i="1" noProof="0" dirty="0" smtClean="0"/>
              <a:t>Acknowledgements:</a:t>
            </a:r>
            <a:r>
              <a:rPr lang="en-GB" i="1" noProof="0" dirty="0" smtClean="0"/>
              <a:t> T. Argyropoulos, A. Lasheen, </a:t>
            </a:r>
          </a:p>
          <a:p>
            <a:r>
              <a:rPr lang="en-GB" i="1" noProof="0" dirty="0" smtClean="0"/>
              <a:t>E. </a:t>
            </a:r>
            <a:r>
              <a:rPr lang="en-GB" i="1" noProof="0" dirty="0" err="1" smtClean="0"/>
              <a:t>Shaposhnikova</a:t>
            </a:r>
            <a:r>
              <a:rPr lang="en-GB" i="1" noProof="0" dirty="0" smtClean="0"/>
              <a:t>, the </a:t>
            </a:r>
            <a:r>
              <a:rPr lang="en-GB" i="1" noProof="0" dirty="0" err="1" smtClean="0"/>
              <a:t>BLonD</a:t>
            </a:r>
            <a:r>
              <a:rPr lang="en-GB" i="1" noProof="0" dirty="0" smtClean="0"/>
              <a:t> team</a:t>
            </a:r>
            <a:endParaRPr lang="en-GB" i="1" noProof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89" y="172907"/>
            <a:ext cx="2004567" cy="7286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8617" y="95168"/>
            <a:ext cx="902241" cy="895432"/>
          </a:xfrm>
          <a:prstGeom prst="rect">
            <a:avLst/>
          </a:prstGeom>
        </p:spPr>
      </p:pic>
      <p:pic>
        <p:nvPicPr>
          <p:cNvPr id="6" name="Picture 7" descr="logo-presentation-sma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450" y="6167438"/>
            <a:ext cx="5397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liu_ppt-0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81" y="6185029"/>
            <a:ext cx="442260" cy="535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229356" y="6434138"/>
            <a:ext cx="4826577" cy="365125"/>
          </a:xfrm>
        </p:spPr>
        <p:txBody>
          <a:bodyPr/>
          <a:lstStyle/>
          <a:p>
            <a:r>
              <a:rPr lang="en-GB" sz="1800" dirty="0" smtClean="0"/>
              <a:t>LIU-SPS Beam Dynamics WG, 20/03/2018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42285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99621" y="777396"/>
                <a:ext cx="9597629" cy="18673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 smtClean="0"/>
                  <a:t>Same example with two bunches and two RF systems where</a:t>
                </a:r>
              </a:p>
              <a:p>
                <a:pPr marL="1200150" lvl="2" indent="-285750">
                  <a:buFont typeface="Wingdings" panose="05000000000000000000" pitchFamily="2" charset="2"/>
                  <a:buChar char="Ø"/>
                </a:pPr>
                <a:r>
                  <a:rPr lang="en-GB" dirty="0" smtClean="0"/>
                  <a:t>Each bunch is accelerated by a different RF system </a:t>
                </a:r>
              </a:p>
              <a:p>
                <a:pPr marL="1200150" lvl="2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𝑟𝑓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  <m:r>
                      <a:rPr lang="en-GB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𝑟𝑓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𝑟𝑓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𝑟𝑓</m:t>
                        </m:r>
                      </m:sub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GB" dirty="0" smtClean="0"/>
                  <a:t>,  </a:t>
                </a:r>
              </a:p>
              <a:p>
                <a:pPr marL="1200150" lvl="2" indent="-285750">
                  <a:buFont typeface="Wingdings" panose="05000000000000000000" pitchFamily="2" charset="2"/>
                  <a:buChar char="Ø"/>
                </a:pPr>
                <a:r>
                  <a:rPr lang="en-GB" dirty="0" smtClean="0"/>
                  <a:t>Assumption: each bunch does not feel the perturbation from the other </a:t>
                </a:r>
                <a:r>
                  <a:rPr lang="en-GB" dirty="0"/>
                  <a:t>RF </a:t>
                </a:r>
                <a:r>
                  <a:rPr lang="en-GB" dirty="0" smtClean="0"/>
                  <a:t>system</a:t>
                </a:r>
              </a:p>
              <a:p>
                <a:pPr marL="1200150" lvl="2" indent="-285750">
                  <a:buFont typeface="Wingdings" panose="05000000000000000000" pitchFamily="2" charset="2"/>
                  <a:buChar char="Ø"/>
                </a:pPr>
                <a:r>
                  <a:rPr lang="en-GB" dirty="0"/>
                  <a:t>At the end of the procedure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𝑟𝑓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𝑟𝑓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𝑟𝑒𝑣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  <m:sup/>
                    </m:sSubSup>
                  </m:oMath>
                </a14:m>
                <a:endParaRPr lang="en-GB" dirty="0"/>
              </a:p>
              <a:p>
                <a:pPr marL="1200150" lvl="2" indent="-285750">
                  <a:buFont typeface="Wingdings" panose="05000000000000000000" pitchFamily="2" charset="2"/>
                  <a:buChar char="Ø"/>
                </a:pPr>
                <a:endParaRPr lang="en-GB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21" y="777396"/>
                <a:ext cx="9597629" cy="1867371"/>
              </a:xfrm>
              <a:prstGeom prst="rect">
                <a:avLst/>
              </a:prstGeom>
              <a:blipFill>
                <a:blip r:embed="rId2"/>
                <a:stretch>
                  <a:fillRect l="-381" t="-19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5" y="2644767"/>
            <a:ext cx="3677716" cy="17276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195" y="2639437"/>
            <a:ext cx="3931369" cy="1780163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306432" y="2421003"/>
            <a:ext cx="2837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Zoom on the 2 bunches</a:t>
            </a:r>
            <a:endParaRPr lang="en-GB" sz="1400" dirty="0"/>
          </a:p>
        </p:txBody>
      </p:sp>
      <p:sp>
        <p:nvSpPr>
          <p:cNvPr id="33" name="TextBox 32"/>
          <p:cNvSpPr txBox="1"/>
          <p:nvPr/>
        </p:nvSpPr>
        <p:spPr>
          <a:xfrm>
            <a:off x="167596" y="4561698"/>
            <a:ext cx="87075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Same example with two batches with 24 bunches each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4" name="TextBox 33"/>
          <p:cNvSpPr txBox="1"/>
          <p:nvPr/>
        </p:nvSpPr>
        <p:spPr>
          <a:xfrm>
            <a:off x="1421361" y="2421003"/>
            <a:ext cx="2837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Reference frame</a:t>
            </a:r>
            <a:endParaRPr lang="en-GB" sz="1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5" y="5168900"/>
            <a:ext cx="3677715" cy="16217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196" y="5168900"/>
            <a:ext cx="3931368" cy="1621707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385853" y="4932107"/>
            <a:ext cx="2837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R</a:t>
            </a:r>
            <a:r>
              <a:rPr lang="en-GB" sz="1400" dirty="0" smtClean="0"/>
              <a:t>eference frame </a:t>
            </a:r>
            <a:endParaRPr lang="en-GB" sz="1400" dirty="0"/>
          </a:p>
        </p:txBody>
      </p:sp>
      <p:sp>
        <p:nvSpPr>
          <p:cNvPr id="39" name="TextBox 38"/>
          <p:cNvSpPr txBox="1"/>
          <p:nvPr/>
        </p:nvSpPr>
        <p:spPr>
          <a:xfrm>
            <a:off x="6158996" y="4943963"/>
            <a:ext cx="2837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Zoom on the 48 bunches</a:t>
            </a:r>
            <a:endParaRPr lang="en-GB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3907331" y="3014590"/>
                <a:ext cx="1072730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  <m:sub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𝒃</m:t>
                          </m:r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𝒖</m:t>
                          </m:r>
                        </m:sub>
                      </m:sSub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en-GB" b="1" dirty="0" smtClean="0"/>
              </a:p>
              <a:p>
                <a:pPr algn="ctr"/>
                <a:r>
                  <a:rPr lang="en-GB" b="1" dirty="0" smtClean="0"/>
                  <a:t>1000-&gt;10</a:t>
                </a:r>
              </a:p>
              <a:p>
                <a:pPr algn="ctr"/>
                <a:r>
                  <a:rPr lang="en-GB" b="1" dirty="0" smtClean="0"/>
                  <a:t>buckets</a:t>
                </a:r>
                <a:endParaRPr lang="en-GB" b="1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7331" y="3014590"/>
                <a:ext cx="1072730" cy="923330"/>
              </a:xfrm>
              <a:prstGeom prst="rect">
                <a:avLst/>
              </a:prstGeom>
              <a:blipFill>
                <a:blip r:embed="rId7"/>
                <a:stretch>
                  <a:fillRect l="-5114" r="-3977" b="-993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4024214" y="5381982"/>
                <a:ext cx="917367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  <m:sub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𝒃</m:t>
                          </m:r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𝒖</m:t>
                          </m:r>
                        </m:sub>
                      </m:sSub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en-GB" b="1" dirty="0" smtClean="0"/>
              </a:p>
              <a:p>
                <a:pPr algn="ctr"/>
                <a:r>
                  <a:rPr lang="en-GB" b="1" dirty="0" smtClean="0"/>
                  <a:t>20-&gt;10</a:t>
                </a:r>
              </a:p>
              <a:p>
                <a:pPr algn="ctr"/>
                <a:r>
                  <a:rPr lang="en-GB" b="1" dirty="0" smtClean="0"/>
                  <a:t>buckets</a:t>
                </a:r>
                <a:endParaRPr lang="en-GB" b="1" dirty="0"/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4214" y="5381982"/>
                <a:ext cx="917367" cy="923330"/>
              </a:xfrm>
              <a:prstGeom prst="rect">
                <a:avLst/>
              </a:prstGeom>
              <a:blipFill>
                <a:blip r:embed="rId8"/>
                <a:stretch>
                  <a:fillRect l="-5298" r="-5298" b="-993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611711" y="-250940"/>
            <a:ext cx="9357038" cy="1325563"/>
          </a:xfrm>
        </p:spPr>
        <p:txBody>
          <a:bodyPr/>
          <a:lstStyle/>
          <a:p>
            <a:r>
              <a:rPr lang="en-GB" noProof="0" dirty="0" smtClean="0"/>
              <a:t>Example 2: slip-stacking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8348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5474" y="-215183"/>
            <a:ext cx="7886700" cy="1325563"/>
          </a:xfrm>
        </p:spPr>
        <p:txBody>
          <a:bodyPr/>
          <a:lstStyle/>
          <a:p>
            <a:r>
              <a:rPr lang="en-GB" noProof="0" dirty="0" smtClean="0"/>
              <a:t>RF perturbation</a:t>
            </a:r>
            <a:endParaRPr lang="en-GB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07306" y="867193"/>
                <a:ext cx="8790806" cy="59908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 smtClean="0"/>
                  <a:t>Unfortunately the assumption of no perturbation from the other RF system is valid only</a:t>
                </a:r>
              </a:p>
              <a:p>
                <a:pPr marL="1200150" lvl="2" indent="-285750">
                  <a:buFont typeface="Wingdings" panose="05000000000000000000" pitchFamily="2" charset="2"/>
                  <a:buChar char="Ø"/>
                </a:pPr>
                <a:r>
                  <a:rPr lang="en-GB" dirty="0" smtClean="0">
                    <a:solidFill>
                      <a:srgbClr val="FF0000"/>
                    </a:solidFill>
                  </a:rPr>
                  <a:t>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GB" dirty="0" smtClean="0">
                    <a:solidFill>
                      <a:srgbClr val="FF0000"/>
                    </a:solidFill>
                  </a:rPr>
                  <a:t> is greater than a certain threshold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𝑏𝑎</m:t>
                        </m:r>
                      </m:sub>
                      <m:sup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bSup>
                  </m:oMath>
                </a14:m>
                <a:r>
                  <a:rPr lang="en-GB" dirty="0" smtClean="0"/>
                  <a:t>, which represents the time needed to switch alternatively the two RF systems on and off depending on which batch passes by.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𝑏𝑎</m:t>
                        </m:r>
                      </m:sub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bSup>
                  </m:oMath>
                </a14:m>
                <a:r>
                  <a:rPr lang="en-GB" dirty="0" smtClean="0"/>
                  <a:t>= 1.3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</m:t>
                    </m:r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GB" dirty="0" smtClean="0"/>
                  <a:t> in SPS by T. Bohl)</a:t>
                </a:r>
              </a:p>
              <a:p>
                <a:pPr marL="1200150" lvl="2" indent="-285750">
                  <a:buFont typeface="Wingdings" panose="05000000000000000000" pitchFamily="2" charset="2"/>
                  <a:buChar char="Ø"/>
                </a:pPr>
                <a:r>
                  <a:rPr lang="en-GB" dirty="0" smtClean="0">
                    <a:solidFill>
                      <a:srgbClr val="FF0000"/>
                    </a:solidFill>
                  </a:rPr>
                  <a:t>when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𝑟𝑓</m:t>
                        </m:r>
                      </m:sub>
                      <m:sup>
                        <m: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𝑏𝑎</m:t>
                        </m:r>
                      </m:sup>
                    </m:sSubSup>
                  </m:oMath>
                </a14:m>
                <a:r>
                  <a:rPr lang="en-GB" dirty="0" smtClean="0">
                    <a:solidFill>
                      <a:srgbClr val="FF0000"/>
                    </a:solidFill>
                  </a:rPr>
                  <a:t> is large enough</a:t>
                </a:r>
                <a:r>
                  <a:rPr lang="en-GB" dirty="0" smtClean="0"/>
                  <a:t>: in this case the perturbation averages within a synchrotron oscillation period and the batches are practically independent</a:t>
                </a:r>
              </a:p>
              <a:p>
                <a:pPr lvl="2"/>
                <a:endParaRPr lang="en-GB" dirty="0" smtClean="0"/>
              </a:p>
              <a:p>
                <a:pPr lvl="2"/>
                <a:endParaRPr lang="en-GB" dirty="0" smtClean="0"/>
              </a:p>
              <a:p>
                <a:pPr lvl="2"/>
                <a:endParaRPr lang="en-GB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 smtClean="0"/>
                  <a:t>It has been proven (F. E. Mills) that a lower limit for stable motion is defined by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 smtClean="0"/>
                  <a:t>is called slip-stacking parameters and two different case studies with the same alpha show qualitatively the same beam dynamics</a:t>
                </a:r>
                <a:endParaRPr lang="en-GB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1200150" lvl="2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GB" dirty="0" smtClean="0"/>
                  <a:t> &gt;&gt; 4 -&gt; small perturbation effect but large emittance after </a:t>
                </a:r>
                <a:r>
                  <a:rPr lang="en-GB" dirty="0" err="1" smtClean="0"/>
                  <a:t>filamentation</a:t>
                </a:r>
                <a:r>
                  <a:rPr lang="en-GB" dirty="0" smtClean="0"/>
                  <a:t> and large needed recapture voltage</a:t>
                </a:r>
              </a:p>
              <a:p>
                <a:pPr marL="1200150" lvl="2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GB" dirty="0"/>
                  <a:t> </a:t>
                </a:r>
                <a:r>
                  <a:rPr lang="en-GB" dirty="0" smtClean="0"/>
                  <a:t>4 -&gt; small emittance growth after recapture (and smaller recapture voltage needed) but the perturbation has more effect</a:t>
                </a: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06" y="867193"/>
                <a:ext cx="8790806" cy="5990807"/>
              </a:xfrm>
              <a:prstGeom prst="rect">
                <a:avLst/>
              </a:prstGeom>
              <a:blipFill>
                <a:blip r:embed="rId2"/>
                <a:stretch>
                  <a:fillRect l="-485" t="-509" r="-624" b="-8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78443" y="3819942"/>
                <a:ext cx="4172430" cy="729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𝜶</m:t>
                      </m:r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≐</m:t>
                      </m:r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𝑟𝑓</m:t>
                              </m:r>
                            </m:sub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𝑏𝑎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=2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𝑏𝑎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=4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443" y="3819942"/>
                <a:ext cx="4172430" cy="72904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ight Arrow 6"/>
          <p:cNvSpPr/>
          <p:nvPr/>
        </p:nvSpPr>
        <p:spPr>
          <a:xfrm>
            <a:off x="3821475" y="4024568"/>
            <a:ext cx="737667" cy="3457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770906" y="3996079"/>
                <a:ext cx="1448602" cy="3742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𝑏𝑎</m:t>
                          </m:r>
                        </m:sup>
                      </m:sSup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=2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0906" y="3996079"/>
                <a:ext cx="1448602" cy="37427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6431272" y="3954850"/>
            <a:ext cx="2593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 smtClean="0"/>
              <a:t>separatrices</a:t>
            </a:r>
            <a:r>
              <a:rPr lang="en-GB" sz="1600" dirty="0" smtClean="0"/>
              <a:t> of the buckets of the two batches are tangent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53890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341" y="-298811"/>
            <a:ext cx="7886700" cy="1325563"/>
          </a:xfrm>
        </p:spPr>
        <p:txBody>
          <a:bodyPr/>
          <a:lstStyle/>
          <a:p>
            <a:r>
              <a:rPr lang="en-GB" noProof="0" dirty="0" smtClean="0"/>
              <a:t>Examples with RF perturbation</a:t>
            </a:r>
            <a:endParaRPr lang="en-GB" noProof="0" dirty="0"/>
          </a:p>
        </p:txBody>
      </p:sp>
      <p:sp>
        <p:nvSpPr>
          <p:cNvPr id="3" name="TextBox 2"/>
          <p:cNvSpPr txBox="1"/>
          <p:nvPr/>
        </p:nvSpPr>
        <p:spPr>
          <a:xfrm>
            <a:off x="524932" y="4846457"/>
            <a:ext cx="7760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84523" y="2932484"/>
                <a:ext cx="92515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b="1" dirty="0" smtClean="0"/>
                  <a:t>Example 2</a:t>
                </a:r>
                <a:r>
                  <a:rPr lang="en-GB" dirty="0" smtClean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𝑒𝑛𝑑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=4</m:t>
                    </m:r>
                  </m:oMath>
                </a14:m>
                <a:r>
                  <a:rPr lang="en-GB" dirty="0" smtClean="0"/>
                  <a:t> -&gt; </a:t>
                </a:r>
                <a:r>
                  <a:rPr lang="en-GB" dirty="0" smtClean="0">
                    <a:solidFill>
                      <a:srgbClr val="FF0000"/>
                    </a:solidFill>
                  </a:rPr>
                  <a:t>perturbation is visible but bunch still inside bucket</a:t>
                </a:r>
                <a:endParaRPr lang="en-GB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23" y="2932484"/>
                <a:ext cx="9251577" cy="369332"/>
              </a:xfrm>
              <a:prstGeom prst="rect">
                <a:avLst/>
              </a:prstGeom>
              <a:blipFill>
                <a:blip r:embed="rId2"/>
                <a:stretch>
                  <a:fillRect l="-461"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5" y="3294133"/>
            <a:ext cx="2541884" cy="1505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14078" y="4872032"/>
                <a:ext cx="72880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b="1" dirty="0" smtClean="0"/>
                  <a:t>Example 3</a:t>
                </a:r>
                <a:r>
                  <a:rPr lang="en-GB" dirty="0" smtClean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𝑒𝑛𝑑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GB" dirty="0" smtClean="0"/>
                  <a:t> -&gt; </a:t>
                </a:r>
                <a:r>
                  <a:rPr lang="en-GB" dirty="0" smtClean="0">
                    <a:solidFill>
                      <a:srgbClr val="FF0000"/>
                    </a:solidFill>
                  </a:rPr>
                  <a:t>bunch is lost </a:t>
                </a:r>
                <a:endParaRPr lang="en-GB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078" y="4872032"/>
                <a:ext cx="7288064" cy="369332"/>
              </a:xfrm>
              <a:prstGeom prst="rect">
                <a:avLst/>
              </a:prstGeom>
              <a:blipFill>
                <a:blip r:embed="rId4"/>
                <a:stretch>
                  <a:fillRect l="-586"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4523" y="1030580"/>
                <a:ext cx="78797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b="1" dirty="0" smtClean="0"/>
                  <a:t>Example 1</a:t>
                </a:r>
                <a:r>
                  <a:rPr lang="en-GB" dirty="0" smtClean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𝑒𝑛𝑑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=8</m:t>
                    </m:r>
                  </m:oMath>
                </a14:m>
                <a:r>
                  <a:rPr lang="en-GB" dirty="0" smtClean="0"/>
                  <a:t> -&gt; </a:t>
                </a:r>
                <a:r>
                  <a:rPr lang="en-GB" dirty="0" smtClean="0">
                    <a:solidFill>
                      <a:srgbClr val="FF0000"/>
                    </a:solidFill>
                  </a:rPr>
                  <a:t>perturbation practically not visible</a:t>
                </a:r>
                <a:endParaRPr lang="en-GB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23" y="1030580"/>
                <a:ext cx="7879735" cy="369332"/>
              </a:xfrm>
              <a:prstGeom prst="rect">
                <a:avLst/>
              </a:prstGeom>
              <a:blipFill>
                <a:blip r:embed="rId5"/>
                <a:stretch>
                  <a:fillRect l="-542"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231" y="3376295"/>
            <a:ext cx="2126334" cy="14666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914" y="3376295"/>
            <a:ext cx="2095949" cy="14666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059" y="3355855"/>
            <a:ext cx="2268171" cy="152253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69" y="5215112"/>
            <a:ext cx="2453541" cy="15342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186" y="5340579"/>
            <a:ext cx="2096379" cy="14381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914" y="5324756"/>
            <a:ext cx="2066393" cy="135207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702" y="5324756"/>
            <a:ext cx="2291528" cy="145393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78" y="1428841"/>
            <a:ext cx="2485429" cy="15200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66" y="1472067"/>
            <a:ext cx="2103699" cy="154150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914" y="1452615"/>
            <a:ext cx="2141548" cy="156095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958" y="1472067"/>
            <a:ext cx="2300908" cy="15415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2893971" y="648969"/>
                <a:ext cx="3949594" cy="339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i="1" dirty="0" smtClean="0">
                    <a:solidFill>
                      <a:srgbClr val="00B050"/>
                    </a:solidFill>
                  </a:rPr>
                  <a:t>Bunches become red when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1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1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GB" sz="1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𝒃𝒂</m:t>
                        </m:r>
                      </m:sub>
                      <m:sup/>
                    </m:sSubSup>
                  </m:oMath>
                </a14:m>
                <a:r>
                  <a:rPr lang="en-GB" sz="1400" b="1" i="1" dirty="0" smtClean="0">
                    <a:solidFill>
                      <a:srgbClr val="00B050"/>
                    </a:solidFill>
                  </a:rPr>
                  <a:t> &lt;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1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1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GB" sz="1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𝒃𝒂</m:t>
                        </m:r>
                      </m:sub>
                      <m:sup>
                        <m:r>
                          <a:rPr lang="en-GB" sz="1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𝒕𝒉</m:t>
                        </m:r>
                      </m:sup>
                    </m:sSubSup>
                    <m:r>
                      <a:rPr lang="en-GB" sz="1400" b="1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400" b="1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GB" sz="1400" b="1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GB" sz="1400" b="1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GB" sz="1400" b="1" i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𝛍</m:t>
                    </m:r>
                    <m:r>
                      <a:rPr lang="en-GB" sz="1400" b="1" i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𝐬</m:t>
                    </m:r>
                  </m:oMath>
                </a14:m>
                <a:endParaRPr lang="en-GB" sz="1400" b="1" dirty="0">
                  <a:solidFill>
                    <a:srgbClr val="00B05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3971" y="648969"/>
                <a:ext cx="3949594" cy="339517"/>
              </a:xfrm>
              <a:prstGeom prst="rect">
                <a:avLst/>
              </a:prstGeom>
              <a:blipFill>
                <a:blip r:embed="rId17"/>
                <a:stretch>
                  <a:fillRect l="-463" b="-196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Connector 25"/>
          <p:cNvCxnSpPr/>
          <p:nvPr/>
        </p:nvCxnSpPr>
        <p:spPr>
          <a:xfrm>
            <a:off x="576840" y="6521528"/>
            <a:ext cx="1733550" cy="476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00541" y="4578667"/>
            <a:ext cx="178545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20570" y="2733063"/>
            <a:ext cx="173307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1633162" y="5215112"/>
            <a:ext cx="652837" cy="12697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1627477" y="3311170"/>
            <a:ext cx="658522" cy="113580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1644042" y="1364152"/>
            <a:ext cx="609600" cy="11063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1092689" y="6173345"/>
                <a:ext cx="8836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689" y="6173345"/>
                <a:ext cx="883663" cy="369332"/>
              </a:xfrm>
              <a:prstGeom prst="rect">
                <a:avLst/>
              </a:prstGeom>
              <a:blipFill>
                <a:blip r:embed="rId18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991681" y="4234643"/>
                <a:ext cx="8836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681" y="4234643"/>
                <a:ext cx="883663" cy="369332"/>
              </a:xfrm>
              <a:prstGeom prst="rect">
                <a:avLst/>
              </a:prstGeom>
              <a:blipFill>
                <a:blip r:embed="rId19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943190" y="2368180"/>
                <a:ext cx="8836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190" y="2368180"/>
                <a:ext cx="883663" cy="369332"/>
              </a:xfrm>
              <a:prstGeom prst="rect">
                <a:avLst/>
              </a:prstGeom>
              <a:blipFill>
                <a:blip r:embed="rId20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425916" y="3579468"/>
                <a:ext cx="883663" cy="390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𝑠𝑙𝑖𝑝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916" y="3579468"/>
                <a:ext cx="883663" cy="390748"/>
              </a:xfrm>
              <a:prstGeom prst="rect">
                <a:avLst/>
              </a:prstGeom>
              <a:blipFill>
                <a:blip r:embed="rId21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404841" y="1763669"/>
                <a:ext cx="883663" cy="390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𝑠𝑙𝑖𝑝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841" y="1763669"/>
                <a:ext cx="883663" cy="390748"/>
              </a:xfrm>
              <a:prstGeom prst="rect">
                <a:avLst/>
              </a:prstGeom>
              <a:blipFill>
                <a:blip r:embed="rId22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529510" y="5441242"/>
                <a:ext cx="883663" cy="390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𝑠𝑙𝑖𝑝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510" y="5441242"/>
                <a:ext cx="883663" cy="390748"/>
              </a:xfrm>
              <a:prstGeom prst="rect">
                <a:avLst/>
              </a:prstGeom>
              <a:blipFill>
                <a:blip r:embed="rId23"/>
                <a:stretch>
                  <a:fillRect b="-781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2425702" y="2903132"/>
            <a:ext cx="412596" cy="110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4750582" y="2895693"/>
            <a:ext cx="412596" cy="146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/>
          <p:cNvSpPr/>
          <p:nvPr/>
        </p:nvSpPr>
        <p:spPr>
          <a:xfrm>
            <a:off x="6880225" y="2903131"/>
            <a:ext cx="412596" cy="1190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/>
          <p:cNvSpPr/>
          <p:nvPr/>
        </p:nvSpPr>
        <p:spPr>
          <a:xfrm>
            <a:off x="2393209" y="4780610"/>
            <a:ext cx="412596" cy="110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/>
          <p:cNvSpPr/>
          <p:nvPr/>
        </p:nvSpPr>
        <p:spPr>
          <a:xfrm>
            <a:off x="4710311" y="4778597"/>
            <a:ext cx="412596" cy="110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/>
          <p:cNvSpPr/>
          <p:nvPr/>
        </p:nvSpPr>
        <p:spPr>
          <a:xfrm>
            <a:off x="6931088" y="4778451"/>
            <a:ext cx="412596" cy="110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/>
          <p:cNvSpPr/>
          <p:nvPr/>
        </p:nvSpPr>
        <p:spPr>
          <a:xfrm>
            <a:off x="2393209" y="6704081"/>
            <a:ext cx="412596" cy="110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/>
          <p:cNvSpPr/>
          <p:nvPr/>
        </p:nvSpPr>
        <p:spPr>
          <a:xfrm>
            <a:off x="4717230" y="6707830"/>
            <a:ext cx="412596" cy="110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/>
          <p:cNvSpPr/>
          <p:nvPr/>
        </p:nvSpPr>
        <p:spPr>
          <a:xfrm>
            <a:off x="6873521" y="6621608"/>
            <a:ext cx="412596" cy="110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1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Contents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GB" noProof="0" dirty="0" smtClean="0"/>
              <a:t>Introduction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 smtClean="0"/>
              <a:t>Slip-stacking principle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 smtClean="0">
                <a:solidFill>
                  <a:srgbClr val="FF0000"/>
                </a:solidFill>
              </a:rPr>
              <a:t>Slip-stacking simulations in SPS, setting up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 smtClean="0"/>
              <a:t>Slip-stacking simulations in SPS, first results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 smtClean="0"/>
              <a:t>Conclusions and next steps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24033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5050" y="1"/>
            <a:ext cx="7886700" cy="965200"/>
          </a:xfrm>
        </p:spPr>
        <p:txBody>
          <a:bodyPr/>
          <a:lstStyle/>
          <a:p>
            <a:r>
              <a:rPr lang="en-GB" noProof="0" dirty="0" smtClean="0"/>
              <a:t>Slip-stacking procedure in SPS</a:t>
            </a:r>
            <a:endParaRPr lang="en-GB" noProof="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>
                <a:spLocks noChangeArrowheads="1"/>
              </p:cNvSpPr>
              <p:nvPr/>
            </p:nvSpPr>
            <p:spPr bwMode="auto">
              <a:xfrm>
                <a:off x="152400" y="965201"/>
                <a:ext cx="8991600" cy="4887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 smtClean="0"/>
                  <a:t>Two </a:t>
                </a:r>
                <a:r>
                  <a:rPr lang="en-US" sz="2200" dirty="0"/>
                  <a:t>SPS </a:t>
                </a:r>
                <a:r>
                  <a:rPr lang="en-US" sz="2200" dirty="0" smtClean="0"/>
                  <a:t>batches, each batch contains 24 bunches spaced </a:t>
                </a:r>
                <a:r>
                  <a:rPr lang="en-US" sz="2200" dirty="0"/>
                  <a:t>by 100 ns</a:t>
                </a:r>
                <a:endParaRPr lang="en-US" sz="2200" dirty="0" smtClean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2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 smtClean="0"/>
                  <a:t>Before slip-stacking the two batches are separated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2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fr-FR" sz="2200" b="0" i="1" smtClean="0">
                            <a:latin typeface="Cambria Math" panose="02040503050406030204" pitchFamily="18" charset="0"/>
                          </a:rPr>
                          <m:t>𝑏𝑎</m:t>
                        </m:r>
                      </m:sub>
                    </m:sSub>
                  </m:oMath>
                </a14:m>
                <a:r>
                  <a:rPr lang="en-US" sz="2200" dirty="0" smtClean="0"/>
                  <a:t>= </a:t>
                </a:r>
                <a:r>
                  <a:rPr lang="en-US" sz="2200" dirty="0" smtClean="0"/>
                  <a:t>2.7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</m:t>
                    </m:r>
                    <m:r>
                      <m:rPr>
                        <m:sty m:val="p"/>
                      </m:rPr>
                      <a:rPr lang="en-GB" sz="2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</m:oMath>
                </a14:m>
                <a:endParaRPr lang="en-US" sz="2200" dirty="0" smtClean="0"/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2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fr-FR" sz="2200" i="1">
                            <a:latin typeface="Cambria Math" panose="02040503050406030204" pitchFamily="18" charset="0"/>
                          </a:rPr>
                          <m:t>𝑏𝑎</m:t>
                        </m:r>
                      </m:sub>
                    </m:sSub>
                  </m:oMath>
                </a14:m>
                <a:r>
                  <a:rPr lang="en-US" sz="2200" dirty="0" smtClean="0"/>
                  <a:t> is defined by the LLRF specifications: it has to be so large that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2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fr-FR" sz="2200" i="1">
                            <a:latin typeface="Cambria Math" panose="02040503050406030204" pitchFamily="18" charset="0"/>
                          </a:rPr>
                          <m:t>𝑏𝑎</m:t>
                        </m:r>
                      </m:sub>
                    </m:sSub>
                  </m:oMath>
                </a14:m>
                <a:r>
                  <a:rPr lang="en-US" sz="2200" dirty="0" smtClean="0"/>
                  <a:t>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𝑏𝑎</m:t>
                        </m:r>
                      </m:sub>
                      <m:sup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bSup>
                  </m:oMath>
                </a14:m>
                <a:r>
                  <a:rPr lang="en-US" sz="2200" dirty="0" smtClean="0"/>
                  <a:t> then </a:t>
                </a:r>
                <a14:m>
                  <m:oMath xmlns:m="http://schemas.openxmlformats.org/officeDocument/2006/math"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r>
                      <a:rPr lang="fr-FR" sz="2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en-GB" sz="2200" b="0" dirty="0" smtClean="0">
                    <a:ea typeface="Cambria Math" panose="02040503050406030204" pitchFamily="18" charset="0"/>
                  </a:rPr>
                  <a:t> to avoid perturbation from the other RF</a:t>
                </a:r>
              </a:p>
              <a:p>
                <a:pPr lvl="1"/>
                <a:endParaRPr lang="en-US" sz="2200" dirty="0" smtClean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 smtClean="0"/>
                  <a:t>The two batches are </a:t>
                </a:r>
                <a:r>
                  <a:rPr lang="en-GB" sz="2200" dirty="0" smtClean="0"/>
                  <a:t>captured by the two subsets of the 200 MHz TWCs </a:t>
                </a: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r>
                  <a:rPr lang="fr-FR" sz="2200" dirty="0" err="1" smtClean="0"/>
                  <a:t>Each</a:t>
                </a:r>
                <a:r>
                  <a:rPr lang="fr-FR" sz="2200" dirty="0" smtClean="0"/>
                  <a:t> </a:t>
                </a:r>
                <a:r>
                  <a:rPr lang="fr-FR" sz="2200" dirty="0" err="1" smtClean="0"/>
                  <a:t>subset</a:t>
                </a:r>
                <a:r>
                  <a:rPr lang="fr-FR" sz="2200" dirty="0" smtClean="0"/>
                  <a:t> </a:t>
                </a:r>
                <a:r>
                  <a:rPr lang="fr-FR" sz="2200" dirty="0" err="1" smtClean="0"/>
                  <a:t>is</a:t>
                </a:r>
                <a:r>
                  <a:rPr lang="fr-FR" sz="2200" dirty="0" smtClean="0"/>
                  <a:t> </a:t>
                </a:r>
                <a:r>
                  <a:rPr lang="fr-FR" sz="2200" dirty="0" err="1" smtClean="0"/>
                  <a:t>tuned</a:t>
                </a:r>
                <a:r>
                  <a:rPr lang="fr-FR" sz="2200" dirty="0" smtClean="0"/>
                  <a:t> to a </a:t>
                </a:r>
                <a:r>
                  <a:rPr lang="fr-FR" sz="2200" dirty="0" err="1" smtClean="0"/>
                  <a:t>different</a:t>
                </a:r>
                <a:r>
                  <a:rPr lang="fr-FR" sz="2200" dirty="0" smtClean="0"/>
                  <a:t> </a:t>
                </a:r>
                <a:r>
                  <a:rPr lang="fr-FR" sz="2200" dirty="0" err="1" smtClean="0"/>
                  <a:t>bunch</a:t>
                </a:r>
                <a:r>
                  <a:rPr lang="fr-FR" sz="2200" dirty="0" smtClean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2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20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fr-FR" sz="2200">
                            <a:latin typeface="Cambria Math" panose="02040503050406030204" pitchFamily="18" charset="0"/>
                          </a:rPr>
                          <m:t>𝑟𝑓</m:t>
                        </m:r>
                      </m:sub>
                      <m:sup>
                        <m:r>
                          <a:rPr lang="fr-FR" sz="220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  <m:r>
                      <a:rPr lang="fr-FR" sz="2200">
                        <a:latin typeface="Cambria Math" panose="02040503050406030204" pitchFamily="18" charset="0"/>
                      </a:rPr>
                      <m:t>=−</m:t>
                    </m:r>
                    <m:sSubSup>
                      <m:sSubSupPr>
                        <m:ctrlPr>
                          <a:rPr lang="en-GB" sz="2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20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fr-FR" sz="2200">
                            <a:latin typeface="Cambria Math" panose="02040503050406030204" pitchFamily="18" charset="0"/>
                          </a:rPr>
                          <m:t>𝑟𝑓</m:t>
                        </m:r>
                      </m:sub>
                      <m:sup>
                        <m:r>
                          <a:rPr lang="fr-FR" sz="22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fr-FR" sz="2200" b="0" i="0" smtClean="0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GB" sz="2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220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fr-FR" sz="2200">
                            <a:latin typeface="Cambria Math" panose="02040503050406030204" pitchFamily="18" charset="0"/>
                          </a:rPr>
                          <m:t>𝑟𝑓</m:t>
                        </m:r>
                      </m:sub>
                      <m:sup>
                        <m:r>
                          <a:rPr lang="fr-FR" sz="220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  <m:r>
                      <a:rPr lang="fr-FR" sz="220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GB" sz="2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220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fr-FR" sz="2200">
                            <a:latin typeface="Cambria Math" panose="02040503050406030204" pitchFamily="18" charset="0"/>
                          </a:rPr>
                          <m:t>𝑟𝑓</m:t>
                        </m:r>
                      </m:sub>
                      <m:sup>
                        <m:r>
                          <a:rPr lang="fr-FR" sz="22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fr-FR" sz="2200" dirty="0"/>
                  <a:t> </a:t>
                </a: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endParaRPr lang="en-GB" sz="22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200" dirty="0" smtClean="0"/>
                  <a:t>Manipulation in phase space to make the two batches interleave</a:t>
                </a: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r>
                  <a:rPr lang="fr-FR" sz="2200" dirty="0" err="1" smtClean="0"/>
                  <a:t>Bunch</a:t>
                </a:r>
                <a:r>
                  <a:rPr lang="fr-FR" sz="2200" dirty="0" smtClean="0"/>
                  <a:t> </a:t>
                </a:r>
                <a:r>
                  <a:rPr lang="fr-FR" sz="2200" dirty="0" err="1" smtClean="0"/>
                  <a:t>spacing</a:t>
                </a:r>
                <a:r>
                  <a:rPr lang="fr-FR" sz="2200" dirty="0" smtClean="0"/>
                  <a:t> </a:t>
                </a:r>
                <a:r>
                  <a:rPr lang="fr-FR" sz="2200" dirty="0" err="1" smtClean="0"/>
                  <a:t>from</a:t>
                </a:r>
                <a:r>
                  <a:rPr lang="fr-FR" sz="2200" dirty="0" smtClean="0"/>
                  <a:t> 100 ns to 50 ns</a:t>
                </a:r>
                <a:endParaRPr lang="en-GB" sz="2200" dirty="0" smtClean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fr-FR" sz="2200" dirty="0" smtClean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FR" sz="2200" dirty="0" err="1" smtClean="0"/>
                  <a:t>After</a:t>
                </a:r>
                <a:r>
                  <a:rPr lang="fr-FR" sz="2200" dirty="0" smtClean="0"/>
                  <a:t> slip-</a:t>
                </a:r>
                <a:r>
                  <a:rPr lang="fr-FR" sz="2200" dirty="0" err="1" smtClean="0"/>
                  <a:t>stacking</a:t>
                </a:r>
                <a:r>
                  <a:rPr lang="fr-FR" sz="2200" dirty="0" smtClean="0"/>
                  <a:t> the voltage recapture </a:t>
                </a:r>
                <a:r>
                  <a:rPr lang="fr-FR" sz="2200" dirty="0" err="1" smtClean="0"/>
                  <a:t>is</a:t>
                </a:r>
                <a:r>
                  <a:rPr lang="fr-FR" sz="2200" dirty="0" smtClean="0"/>
                  <a:t> </a:t>
                </a:r>
                <a:r>
                  <a:rPr lang="fr-FR" sz="2200" dirty="0" err="1" smtClean="0"/>
                  <a:t>done</a:t>
                </a:r>
                <a:r>
                  <a:rPr lang="fr-FR" sz="2200" dirty="0" smtClean="0"/>
                  <a:t> at the </a:t>
                </a:r>
                <a:r>
                  <a:rPr lang="fr-FR" sz="2200" dirty="0" err="1" smtClean="0"/>
                  <a:t>average</a:t>
                </a:r>
                <a:r>
                  <a:rPr lang="fr-FR" sz="2200" dirty="0"/>
                  <a:t> </a:t>
                </a:r>
                <a:r>
                  <a:rPr lang="fr-FR" sz="2200" dirty="0" smtClean="0"/>
                  <a:t>(design) RF </a:t>
                </a:r>
                <a:r>
                  <a:rPr lang="fr-FR" sz="2200" dirty="0" err="1" smtClean="0"/>
                  <a:t>frequency</a:t>
                </a:r>
                <a:endParaRPr lang="en-GB" sz="2200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400" y="965201"/>
                <a:ext cx="8991600" cy="4887107"/>
              </a:xfrm>
              <a:prstGeom prst="rect">
                <a:avLst/>
              </a:prstGeom>
              <a:blipFill>
                <a:blip r:embed="rId2"/>
                <a:stretch>
                  <a:fillRect l="-746" t="-748" r="-746" b="-162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716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17" y="1089827"/>
            <a:ext cx="6071825" cy="282255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38175" y="53807"/>
            <a:ext cx="8505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 err="1">
                <a:latin typeface="+mj-lt"/>
                <a:ea typeface="+mj-ea"/>
                <a:cs typeface="+mj-cs"/>
              </a:rPr>
              <a:t>Momentum</a:t>
            </a:r>
            <a:r>
              <a:rPr lang="fr-FR" sz="4400" dirty="0">
                <a:latin typeface="+mj-lt"/>
                <a:ea typeface="+mj-ea"/>
                <a:cs typeface="+mj-cs"/>
              </a:rPr>
              <a:t> program design (1/2)</a:t>
            </a:r>
            <a:endParaRPr lang="en-GB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8917" y="4085401"/>
            <a:ext cx="876810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At </a:t>
            </a:r>
            <a:r>
              <a:rPr lang="fr-FR" dirty="0" err="1" smtClean="0"/>
              <a:t>which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r>
              <a:rPr lang="fr-FR" dirty="0" smtClean="0"/>
              <a:t> </a:t>
            </a:r>
            <a:r>
              <a:rPr lang="fr-FR" dirty="0" err="1" smtClean="0"/>
              <a:t>should</a:t>
            </a:r>
            <a:r>
              <a:rPr lang="fr-FR" dirty="0" smtClean="0"/>
              <a:t> slip-</a:t>
            </a:r>
            <a:r>
              <a:rPr lang="fr-FR" dirty="0" err="1" smtClean="0"/>
              <a:t>stacking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performed</a:t>
            </a:r>
            <a:r>
              <a:rPr lang="fr-FR" dirty="0" smtClean="0"/>
              <a:t>?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fr-FR" dirty="0" smtClean="0"/>
              <a:t>Flat </a:t>
            </a:r>
            <a:r>
              <a:rPr lang="fr-FR" dirty="0" err="1" smtClean="0"/>
              <a:t>bottom</a:t>
            </a:r>
            <a:r>
              <a:rPr lang="fr-FR" dirty="0" smtClean="0"/>
              <a:t>: </a:t>
            </a:r>
            <a:r>
              <a:rPr lang="fr-FR" dirty="0" err="1" smtClean="0"/>
              <a:t>strong</a:t>
            </a:r>
            <a:r>
              <a:rPr lang="fr-FR" dirty="0" smtClean="0"/>
              <a:t> space charge </a:t>
            </a:r>
            <a:r>
              <a:rPr lang="fr-FR" dirty="0" err="1" smtClean="0"/>
              <a:t>effects</a:t>
            </a:r>
            <a:r>
              <a:rPr lang="fr-FR" dirty="0" smtClean="0"/>
              <a:t>, IBS and RF noise (</a:t>
            </a:r>
            <a:r>
              <a:rPr lang="fr-FR" dirty="0" err="1" smtClean="0"/>
              <a:t>observed</a:t>
            </a:r>
            <a:r>
              <a:rPr lang="fr-FR" dirty="0" smtClean="0"/>
              <a:t> </a:t>
            </a:r>
            <a:r>
              <a:rPr lang="fr-FR" dirty="0" err="1" smtClean="0"/>
              <a:t>during</a:t>
            </a:r>
            <a:r>
              <a:rPr lang="fr-FR" dirty="0" smtClean="0"/>
              <a:t> </a:t>
            </a:r>
            <a:r>
              <a:rPr lang="fr-FR" dirty="0" err="1" smtClean="0"/>
              <a:t>operation</a:t>
            </a:r>
            <a:r>
              <a:rPr lang="fr-FR" dirty="0" smtClean="0"/>
              <a:t>)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fr-FR" dirty="0" smtClean="0"/>
              <a:t>Flat top: extra time for </a:t>
            </a:r>
            <a:r>
              <a:rPr lang="fr-FR" dirty="0" err="1" smtClean="0"/>
              <a:t>filamentation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needed</a:t>
            </a:r>
            <a:r>
              <a:rPr lang="fr-FR" dirty="0" smtClean="0"/>
              <a:t> and </a:t>
            </a:r>
            <a:r>
              <a:rPr lang="fr-FR" dirty="0" err="1" smtClean="0"/>
              <a:t>uncaptured</a:t>
            </a:r>
            <a:r>
              <a:rPr lang="fr-FR" dirty="0" smtClean="0"/>
              <a:t> </a:t>
            </a:r>
            <a:r>
              <a:rPr lang="fr-FR" dirty="0" err="1" smtClean="0"/>
              <a:t>beam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transfered</a:t>
            </a:r>
            <a:r>
              <a:rPr lang="fr-FR" dirty="0" smtClean="0"/>
              <a:t> to the LHC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fr-FR" b="1" dirty="0" err="1" smtClean="0">
                <a:solidFill>
                  <a:srgbClr val="FF0000"/>
                </a:solidFill>
              </a:rPr>
              <a:t>Intermediate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energy</a:t>
            </a:r>
            <a:r>
              <a:rPr lang="fr-FR" b="1" dirty="0" smtClean="0">
                <a:solidFill>
                  <a:srgbClr val="FF0000"/>
                </a:solidFill>
              </a:rPr>
              <a:t> plateau</a:t>
            </a:r>
            <a:r>
              <a:rPr lang="fr-FR" dirty="0" smtClean="0"/>
              <a:t>: </a:t>
            </a:r>
            <a:r>
              <a:rPr lang="fr-FR" dirty="0" err="1" smtClean="0"/>
              <a:t>weak</a:t>
            </a:r>
            <a:r>
              <a:rPr lang="fr-FR" dirty="0" smtClean="0"/>
              <a:t> space charge (but </a:t>
            </a:r>
            <a:r>
              <a:rPr lang="en-GB" dirty="0" smtClean="0"/>
              <a:t>instability </a:t>
            </a:r>
            <a:r>
              <a:rPr lang="en-GB" dirty="0"/>
              <a:t>threshold ~ </a:t>
            </a:r>
            <a:r>
              <a:rPr lang="en-GB" dirty="0" smtClean="0"/>
              <a:t>1/E)</a:t>
            </a:r>
            <a:r>
              <a:rPr lang="fr-FR" dirty="0" smtClean="0"/>
              <a:t>, </a:t>
            </a:r>
            <a:r>
              <a:rPr lang="fr-FR" dirty="0" err="1" smtClean="0"/>
              <a:t>presence</a:t>
            </a:r>
            <a:r>
              <a:rPr lang="fr-FR" dirty="0" smtClean="0"/>
              <a:t> of time for </a:t>
            </a:r>
            <a:r>
              <a:rPr lang="fr-FR" dirty="0" err="1" smtClean="0"/>
              <a:t>filamentation</a:t>
            </a:r>
            <a:r>
              <a:rPr lang="fr-FR" dirty="0" smtClean="0"/>
              <a:t> and </a:t>
            </a:r>
            <a:r>
              <a:rPr lang="fr-FR" dirty="0" err="1" smtClean="0"/>
              <a:t>cleaner</a:t>
            </a:r>
            <a:r>
              <a:rPr lang="fr-FR" dirty="0" smtClean="0"/>
              <a:t> </a:t>
            </a:r>
            <a:r>
              <a:rPr lang="fr-FR" dirty="0" err="1" smtClean="0"/>
              <a:t>beam</a:t>
            </a:r>
            <a:r>
              <a:rPr lang="fr-FR" dirty="0" smtClean="0"/>
              <a:t> for LHC  </a:t>
            </a:r>
          </a:p>
          <a:p>
            <a:pPr lvl="2"/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The </a:t>
            </a:r>
            <a:r>
              <a:rPr lang="fr-FR" dirty="0" err="1" smtClean="0"/>
              <a:t>energy</a:t>
            </a:r>
            <a:r>
              <a:rPr lang="fr-FR" dirty="0" smtClean="0"/>
              <a:t> 300 </a:t>
            </a:r>
            <a:r>
              <a:rPr lang="fr-FR" dirty="0" err="1" smtClean="0"/>
              <a:t>GeV</a:t>
            </a:r>
            <a:r>
              <a:rPr lang="fr-FR" dirty="0" smtClean="0"/>
              <a:t>/</a:t>
            </a:r>
            <a:r>
              <a:rPr lang="fr-FR" dirty="0" err="1" smtClean="0"/>
              <a:t>qc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chosen</a:t>
            </a:r>
            <a:r>
              <a:rPr lang="fr-FR" dirty="0" smtClean="0"/>
              <a:t> for the </a:t>
            </a:r>
            <a:r>
              <a:rPr lang="fr-FR" dirty="0" err="1" smtClean="0"/>
              <a:t>following</a:t>
            </a:r>
            <a:r>
              <a:rPr lang="fr-FR" dirty="0" smtClean="0"/>
              <a:t> simulations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442701" y="2943582"/>
            <a:ext cx="734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</a:t>
            </a:r>
            <a:endParaRPr lang="en-GB" dirty="0"/>
          </a:p>
        </p:txBody>
      </p:sp>
      <p:sp>
        <p:nvSpPr>
          <p:cNvPr id="34" name="TextBox 33"/>
          <p:cNvSpPr txBox="1"/>
          <p:nvPr/>
        </p:nvSpPr>
        <p:spPr>
          <a:xfrm>
            <a:off x="1809846" y="2304792"/>
            <a:ext cx="734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</a:t>
            </a:r>
            <a:endParaRPr lang="en-GB" dirty="0"/>
          </a:p>
        </p:txBody>
      </p:sp>
      <p:sp>
        <p:nvSpPr>
          <p:cNvPr id="35" name="TextBox 34"/>
          <p:cNvSpPr txBox="1"/>
          <p:nvPr/>
        </p:nvSpPr>
        <p:spPr>
          <a:xfrm>
            <a:off x="2336318" y="1327978"/>
            <a:ext cx="734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</a:t>
            </a:r>
            <a:endParaRPr lang="en-GB" dirty="0"/>
          </a:p>
        </p:txBody>
      </p:sp>
      <p:sp>
        <p:nvSpPr>
          <p:cNvPr id="36" name="TextBox 35"/>
          <p:cNvSpPr txBox="1"/>
          <p:nvPr/>
        </p:nvSpPr>
        <p:spPr>
          <a:xfrm>
            <a:off x="3609239" y="1687167"/>
            <a:ext cx="734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</a:t>
            </a:r>
            <a:endParaRPr lang="en-GB" dirty="0"/>
          </a:p>
        </p:txBody>
      </p:sp>
      <p:sp>
        <p:nvSpPr>
          <p:cNvPr id="37" name="TextBox 36"/>
          <p:cNvSpPr txBox="1"/>
          <p:nvPr/>
        </p:nvSpPr>
        <p:spPr>
          <a:xfrm>
            <a:off x="3976384" y="2501104"/>
            <a:ext cx="734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</a:t>
            </a:r>
            <a:endParaRPr lang="en-GB" dirty="0"/>
          </a:p>
        </p:txBody>
      </p:sp>
      <p:sp>
        <p:nvSpPr>
          <p:cNvPr id="39" name="TextBox 38"/>
          <p:cNvSpPr txBox="1"/>
          <p:nvPr/>
        </p:nvSpPr>
        <p:spPr>
          <a:xfrm>
            <a:off x="2884485" y="1413151"/>
            <a:ext cx="734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</a:t>
            </a:r>
            <a:endParaRPr lang="en-GB" dirty="0"/>
          </a:p>
        </p:txBody>
      </p:sp>
      <p:sp>
        <p:nvSpPr>
          <p:cNvPr id="40" name="TextBox 39"/>
          <p:cNvSpPr txBox="1"/>
          <p:nvPr/>
        </p:nvSpPr>
        <p:spPr>
          <a:xfrm>
            <a:off x="6670310" y="1636467"/>
            <a:ext cx="2286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</a:t>
            </a:r>
            <a:r>
              <a:rPr lang="fr-FR" dirty="0" smtClean="0"/>
              <a:t> -&gt; </a:t>
            </a:r>
            <a:r>
              <a:rPr lang="fr-FR" dirty="0" err="1" smtClean="0"/>
              <a:t>parabolic</a:t>
            </a:r>
            <a:r>
              <a:rPr lang="fr-FR" dirty="0" smtClean="0"/>
              <a:t> </a:t>
            </a:r>
            <a:r>
              <a:rPr lang="fr-FR" dirty="0" err="1" smtClean="0"/>
              <a:t>momentum</a:t>
            </a:r>
            <a:r>
              <a:rPr lang="fr-FR" dirty="0" smtClean="0"/>
              <a:t> program</a:t>
            </a:r>
          </a:p>
          <a:p>
            <a:endParaRPr lang="fr-FR" dirty="0"/>
          </a:p>
          <a:p>
            <a:r>
              <a:rPr lang="fr-FR" dirty="0" smtClean="0"/>
              <a:t>l -&gt; </a:t>
            </a:r>
            <a:r>
              <a:rPr lang="fr-FR" dirty="0" err="1" smtClean="0"/>
              <a:t>linear</a:t>
            </a:r>
            <a:r>
              <a:rPr lang="fr-FR" dirty="0" smtClean="0"/>
              <a:t> </a:t>
            </a:r>
            <a:r>
              <a:rPr lang="fr-FR" dirty="0" err="1" smtClean="0"/>
              <a:t>momentum</a:t>
            </a:r>
            <a:r>
              <a:rPr lang="fr-FR" dirty="0" smtClean="0"/>
              <a:t> program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238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223498" y="3711874"/>
                <a:ext cx="9682501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 smtClean="0"/>
                  <a:t>Multiples of 1.2 s (PSB cycle) </a:t>
                </a:r>
                <a:r>
                  <a:rPr lang="fr-FR" dirty="0" err="1" smtClean="0"/>
                  <a:t>can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be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added</a:t>
                </a:r>
                <a:r>
                  <a:rPr lang="fr-FR" dirty="0" smtClean="0"/>
                  <a:t> to the SPS cycle for slip-</a:t>
                </a:r>
                <a:r>
                  <a:rPr lang="fr-FR" dirty="0" err="1" smtClean="0"/>
                  <a:t>stacking</a:t>
                </a:r>
                <a:endParaRPr lang="fr-FR" dirty="0" smtClean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fr-FR" dirty="0" smtClean="0"/>
                  <a:t>1.2 s are </a:t>
                </a:r>
                <a:r>
                  <a:rPr lang="fr-FR" dirty="0" err="1" smtClean="0"/>
                  <a:t>added</a:t>
                </a:r>
                <a:r>
                  <a:rPr lang="fr-FR" dirty="0" smtClean="0"/>
                  <a:t> at 300 </a:t>
                </a:r>
                <a:r>
                  <a:rPr lang="fr-FR" dirty="0" err="1" smtClean="0"/>
                  <a:t>GeV</a:t>
                </a:r>
                <a:r>
                  <a:rPr lang="fr-FR" dirty="0" smtClean="0"/>
                  <a:t>/c</a:t>
                </a:r>
              </a:p>
              <a:p>
                <a:pPr lvl="1"/>
                <a:endParaRPr lang="fr-FR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 smtClean="0"/>
                  <a:t>The </a:t>
                </a:r>
                <a:r>
                  <a:rPr lang="fr-FR" dirty="0" err="1" smtClean="0"/>
                  <a:t>momentum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derivative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should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be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continuous</a:t>
                </a:r>
                <a:r>
                  <a:rPr lang="fr-FR" dirty="0" smtClean="0"/>
                  <a:t> to </a:t>
                </a:r>
                <a:r>
                  <a:rPr lang="fr-FR" dirty="0" err="1" smtClean="0"/>
                  <a:t>avoid</a:t>
                </a:r>
                <a:r>
                  <a:rPr lang="fr-FR" dirty="0" smtClean="0"/>
                  <a:t> jumps in </a:t>
                </a:r>
                <a:r>
                  <a:rPr lang="fr-FR" dirty="0" err="1" smtClean="0"/>
                  <a:t>synchronous</a:t>
                </a:r>
                <a:r>
                  <a:rPr lang="fr-FR" dirty="0" smtClean="0"/>
                  <a:t> phase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fr-FR" dirty="0" smtClean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fr-FR" dirty="0" err="1" smtClean="0"/>
                  <a:t>Parabolic</a:t>
                </a:r>
                <a:r>
                  <a:rPr lang="fr-FR" dirty="0" smtClean="0"/>
                  <a:t> (0.38 %), </a:t>
                </a:r>
                <a:r>
                  <a:rPr lang="fr-FR" dirty="0" err="1" smtClean="0"/>
                  <a:t>linear</a:t>
                </a:r>
                <a:r>
                  <a:rPr lang="fr-FR" dirty="0" smtClean="0"/>
                  <a:t> </a:t>
                </a:r>
                <a:r>
                  <a:rPr lang="fr-FR" dirty="0"/>
                  <a:t>(</a:t>
                </a:r>
                <a:r>
                  <a:rPr lang="fr-FR" dirty="0" smtClean="0"/>
                  <a:t>0.45%) and </a:t>
                </a:r>
                <a:r>
                  <a:rPr lang="fr-FR" dirty="0" err="1" smtClean="0"/>
                  <a:t>parabolic</a:t>
                </a:r>
                <a:r>
                  <a:rPr lang="fr-FR" dirty="0" smtClean="0"/>
                  <a:t> </a:t>
                </a:r>
                <a:r>
                  <a:rPr lang="fr-FR" dirty="0"/>
                  <a:t>(</a:t>
                </a:r>
                <a:r>
                  <a:rPr lang="fr-FR" dirty="0" smtClean="0"/>
                  <a:t>0.17%) program in </a:t>
                </a:r>
                <a14:m>
                  <m:oMath xmlns:m="http://schemas.openxmlformats.org/officeDocument/2006/math">
                    <m:r>
                      <a:rPr lang="fr-FR">
                        <a:latin typeface="Cambria Math" panose="02040503050406030204" pitchFamily="18" charset="0"/>
                      </a:rPr>
                      <m:t>[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fr-FR" b="0" i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fr-FR" dirty="0" smtClean="0"/>
                  <a:t> 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fr-FR" dirty="0" err="1" smtClean="0"/>
                  <a:t>Parabolic</a:t>
                </a:r>
                <a:r>
                  <a:rPr lang="fr-FR" dirty="0" smtClean="0"/>
                  <a:t> (0.2 %), </a:t>
                </a:r>
                <a:r>
                  <a:rPr lang="fr-FR" dirty="0" err="1" smtClean="0"/>
                  <a:t>linear</a:t>
                </a:r>
                <a:r>
                  <a:rPr lang="fr-FR" dirty="0" smtClean="0"/>
                  <a:t> (0.6%) </a:t>
                </a:r>
                <a:r>
                  <a:rPr lang="fr-FR" dirty="0"/>
                  <a:t>and </a:t>
                </a:r>
                <a:r>
                  <a:rPr lang="fr-FR" dirty="0" err="1" smtClean="0"/>
                  <a:t>parabolic</a:t>
                </a:r>
                <a:r>
                  <a:rPr lang="fr-FR" dirty="0"/>
                  <a:t> </a:t>
                </a:r>
                <a:r>
                  <a:rPr lang="fr-FR" dirty="0" smtClean="0"/>
                  <a:t>(0.2%) program </a:t>
                </a:r>
                <a:r>
                  <a:rPr lang="fr-FR" dirty="0"/>
                  <a:t>in</a:t>
                </a:r>
                <a14:m>
                  <m:oMath xmlns:m="http://schemas.openxmlformats.org/officeDocument/2006/math">
                    <m:r>
                      <a:rPr lang="fr-FR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>
                        <a:latin typeface="Cambria Math" panose="02040503050406030204" pitchFamily="18" charset="0"/>
                      </a:rPr>
                      <m:t>[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fr-FR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fr-FR" dirty="0" smtClean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fr-FR" dirty="0" smtClean="0"/>
                  <a:t>Max </a:t>
                </a:r>
                <a:r>
                  <a:rPr lang="fr-FR" dirty="0" err="1" smtClean="0"/>
                  <a:t>dp</a:t>
                </a:r>
                <a:r>
                  <a:rPr lang="fr-FR" dirty="0" smtClean="0"/>
                  <a:t>/</a:t>
                </a:r>
                <a:r>
                  <a:rPr lang="fr-FR" dirty="0" err="1" smtClean="0"/>
                  <a:t>dt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is</a:t>
                </a:r>
                <a:r>
                  <a:rPr lang="fr-FR" dirty="0" smtClean="0"/>
                  <a:t> not </a:t>
                </a:r>
                <a:r>
                  <a:rPr lang="fr-FR" dirty="0" err="1" smtClean="0"/>
                  <a:t>increased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after</a:t>
                </a:r>
                <a:r>
                  <a:rPr lang="fr-FR" dirty="0" smtClean="0"/>
                  <a:t> slip-</a:t>
                </a:r>
                <a:r>
                  <a:rPr lang="fr-FR" dirty="0" err="1" smtClean="0"/>
                  <a:t>stacking</a:t>
                </a:r>
                <a:r>
                  <a:rPr lang="fr-FR" dirty="0" smtClean="0"/>
                  <a:t> time insertion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fr-FR" dirty="0" err="1" smtClean="0"/>
                  <a:t>Maybe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small</a:t>
                </a:r>
                <a:r>
                  <a:rPr lang="fr-FR" dirty="0" smtClean="0"/>
                  <a:t> time </a:t>
                </a:r>
                <a:r>
                  <a:rPr lang="fr-FR" dirty="0" err="1" smtClean="0"/>
                  <a:t>interval</a:t>
                </a:r>
                <a:r>
                  <a:rPr lang="fr-FR" dirty="0" smtClean="0"/>
                  <a:t> to go </a:t>
                </a:r>
                <a:r>
                  <a:rPr lang="fr-FR" dirty="0" err="1" smtClean="0"/>
                  <a:t>from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linear</a:t>
                </a:r>
                <a:r>
                  <a:rPr lang="fr-FR" dirty="0" smtClean="0"/>
                  <a:t> to </a:t>
                </a:r>
                <a:r>
                  <a:rPr lang="fr-FR" dirty="0" err="1" smtClean="0"/>
                  <a:t>parabolic</a:t>
                </a:r>
                <a:r>
                  <a:rPr lang="fr-FR" dirty="0" smtClean="0"/>
                  <a:t> and </a:t>
                </a:r>
                <a:r>
                  <a:rPr lang="fr-FR" dirty="0" err="1" smtClean="0"/>
                  <a:t>viceversa</a:t>
                </a:r>
                <a:endParaRPr lang="fr-FR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fr-FR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 smtClean="0"/>
                  <a:t>Simulations </a:t>
                </a:r>
                <a:r>
                  <a:rPr lang="fr-FR" dirty="0" err="1" smtClean="0"/>
                  <a:t>started</a:t>
                </a:r>
                <a:r>
                  <a:rPr lang="fr-FR" dirty="0" smtClean="0"/>
                  <a:t>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fr-FR" dirty="0" smtClean="0"/>
                  <a:t> </a:t>
                </a:r>
                <a:r>
                  <a:rPr lang="fr-FR" dirty="0" err="1" smtClean="0"/>
                  <a:t>with</a:t>
                </a:r>
                <a:r>
                  <a:rPr lang="fr-FR" dirty="0" smtClean="0"/>
                  <a:t> 0.8 s of slip-</a:t>
                </a:r>
                <a:r>
                  <a:rPr lang="fr-FR" dirty="0" err="1" smtClean="0"/>
                  <a:t>stacking</a:t>
                </a:r>
                <a:r>
                  <a:rPr lang="fr-FR" dirty="0"/>
                  <a:t> </a:t>
                </a:r>
                <a:r>
                  <a:rPr lang="fr-FR" dirty="0" smtClean="0"/>
                  <a:t>and 0.4 s of </a:t>
                </a:r>
                <a:r>
                  <a:rPr lang="fr-FR" dirty="0" err="1" smtClean="0"/>
                  <a:t>filamentation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after</a:t>
                </a:r>
                <a:r>
                  <a:rPr lang="fr-FR" dirty="0" smtClean="0"/>
                  <a:t> voltage recapture 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fr-FR" dirty="0" smtClean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498" y="3711874"/>
                <a:ext cx="9682501" cy="3416320"/>
              </a:xfrm>
              <a:prstGeom prst="rect">
                <a:avLst/>
              </a:prstGeom>
              <a:blipFill>
                <a:blip r:embed="rId2"/>
                <a:stretch>
                  <a:fillRect l="-441" t="-10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7883"/>
            <a:ext cx="4405745" cy="265599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934" y="997883"/>
            <a:ext cx="4310174" cy="26559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8175" y="53807"/>
            <a:ext cx="8505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 err="1">
                <a:latin typeface="+mj-lt"/>
                <a:ea typeface="+mj-ea"/>
                <a:cs typeface="+mj-cs"/>
              </a:rPr>
              <a:t>Momentum</a:t>
            </a:r>
            <a:r>
              <a:rPr lang="fr-FR" sz="4400" dirty="0">
                <a:latin typeface="+mj-lt"/>
                <a:ea typeface="+mj-ea"/>
                <a:cs typeface="+mj-cs"/>
              </a:rPr>
              <a:t> program design </a:t>
            </a:r>
            <a:r>
              <a:rPr lang="fr-FR" sz="4400" dirty="0" smtClean="0">
                <a:latin typeface="+mj-lt"/>
                <a:ea typeface="+mj-ea"/>
                <a:cs typeface="+mj-cs"/>
              </a:rPr>
              <a:t>(2/2</a:t>
            </a:r>
            <a:r>
              <a:rPr lang="fr-FR" sz="4400" dirty="0">
                <a:latin typeface="+mj-lt"/>
                <a:ea typeface="+mj-ea"/>
                <a:cs typeface="+mj-cs"/>
              </a:rPr>
              <a:t>)</a:t>
            </a:r>
            <a:endParaRPr lang="en-GB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4267200" y="2969241"/>
            <a:ext cx="623887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26473" y="1948745"/>
                <a:ext cx="5818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473" y="1948745"/>
                <a:ext cx="58189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731819" y="2599909"/>
                <a:ext cx="5818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1819" y="2599909"/>
                <a:ext cx="58189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535384" y="2615804"/>
                <a:ext cx="5818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5384" y="2615804"/>
                <a:ext cx="58189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255821" y="1995671"/>
                <a:ext cx="5818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5821" y="1995671"/>
                <a:ext cx="58189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869385" y="1579413"/>
                <a:ext cx="5818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9385" y="1579413"/>
                <a:ext cx="581890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5188529" y="1579413"/>
                <a:ext cx="5818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8529" y="1579413"/>
                <a:ext cx="581890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6345384" y="2688613"/>
                <a:ext cx="5818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5384" y="2688613"/>
                <a:ext cx="581890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7216463" y="2688613"/>
                <a:ext cx="5818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6463" y="2688613"/>
                <a:ext cx="581890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288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74589" y="340497"/>
            <a:ext cx="8505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 smtClean="0">
                <a:latin typeface="+mj-lt"/>
                <a:ea typeface="+mj-ea"/>
                <a:cs typeface="+mj-cs"/>
              </a:rPr>
              <a:t> Slip-</a:t>
            </a:r>
            <a:r>
              <a:rPr lang="fr-FR" sz="4400" dirty="0" err="1" smtClean="0">
                <a:latin typeface="+mj-lt"/>
                <a:ea typeface="+mj-ea"/>
                <a:cs typeface="+mj-cs"/>
              </a:rPr>
              <a:t>stacking</a:t>
            </a:r>
            <a:r>
              <a:rPr lang="fr-FR" sz="4400" dirty="0" smtClean="0">
                <a:latin typeface="+mj-lt"/>
                <a:ea typeface="+mj-ea"/>
                <a:cs typeface="+mj-cs"/>
              </a:rPr>
              <a:t> programs (1/2)</a:t>
            </a:r>
            <a:endParaRPr lang="en-GB" sz="4400" dirty="0">
              <a:latin typeface="+mj-lt"/>
              <a:ea typeface="+mj-ea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40333" y="1490132"/>
                <a:ext cx="8733487" cy="2719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𝑒𝑛𝑑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≈4</m:t>
                    </m:r>
                  </m:oMath>
                </a14:m>
                <a:r>
                  <a:rPr lang="en-GB" dirty="0" smtClean="0"/>
                  <a:t> for all the simulations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𝑟𝑓</m:t>
                        </m:r>
                      </m:sub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  <m:r>
                      <a:rPr lang="fr-FR" b="0" i="1" smtClean="0">
                        <a:latin typeface="Cambria Math" panose="02040503050406030204" pitchFamily="18" charset="0"/>
                      </a:rPr>
                      <m:t>=−</m:t>
                    </m:r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𝑟𝑓</m:t>
                        </m:r>
                      </m:sub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GB" dirty="0" smtClean="0"/>
                  <a:t> such that the momentum of the two batches is parabolic, linear and parabolic, then flat, and again </a:t>
                </a:r>
                <a:r>
                  <a:rPr lang="en-GB" dirty="0"/>
                  <a:t>parabolic, linear and </a:t>
                </a:r>
                <a:r>
                  <a:rPr lang="en-GB" dirty="0" smtClean="0"/>
                  <a:t>parabolic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/>
                  <a:t>t</a:t>
                </a:r>
                <a:r>
                  <a:rPr lang="fr-FR" dirty="0" smtClean="0"/>
                  <a:t>he voltage program </a:t>
                </a:r>
                <a:r>
                  <a:rPr lang="fr-FR" dirty="0" err="1" smtClean="0"/>
                  <a:t>is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calculated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from</a:t>
                </a:r>
                <a:r>
                  <a:rPr lang="fr-FR" dirty="0" smtClean="0"/>
                  <a:t> the </a:t>
                </a:r>
                <a:r>
                  <a:rPr lang="fr-FR" dirty="0" err="1" smtClean="0"/>
                  <a:t>momentum</a:t>
                </a:r>
                <a:r>
                  <a:rPr lang="fr-FR" dirty="0" smtClean="0"/>
                  <a:t> program for constant </a:t>
                </a:r>
                <a:r>
                  <a:rPr lang="fr-FR" dirty="0" err="1" smtClean="0"/>
                  <a:t>filling</a:t>
                </a:r>
                <a:r>
                  <a:rPr lang="fr-FR" dirty="0" smtClean="0"/>
                  <a:t> factor in </a:t>
                </a:r>
                <a:r>
                  <a:rPr lang="fr-FR" dirty="0" err="1" smtClean="0"/>
                  <a:t>energy</a:t>
                </a:r>
                <a:r>
                  <a:rPr lang="fr-FR" dirty="0" smtClean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𝑟𝑓</m:t>
                        </m:r>
                      </m:sub>
                      <m:sup>
                        <m:r>
                          <a:rPr lang="fr-FR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  <m:r>
                      <a:rPr lang="fr-FR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𝑟𝑓</m:t>
                        </m:r>
                      </m:sub>
                      <m:sup>
                        <m:r>
                          <a:rPr lang="fr-FR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fr-FR" dirty="0" smtClean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 err="1"/>
                  <a:t>e</a:t>
                </a:r>
                <a:r>
                  <a:rPr lang="fr-FR" dirty="0" err="1" smtClean="0"/>
                  <a:t>xample</a:t>
                </a:r>
                <a:r>
                  <a:rPr lang="fr-FR" dirty="0" smtClean="0"/>
                  <a:t> of programs </a:t>
                </a:r>
                <a:r>
                  <a:rPr lang="fr-FR" dirty="0" err="1" smtClean="0"/>
                  <a:t>used</a:t>
                </a:r>
                <a:r>
                  <a:rPr lang="fr-FR" dirty="0" smtClean="0"/>
                  <a:t> in simulations for one of the </a:t>
                </a:r>
                <a:r>
                  <a:rPr lang="fr-FR" dirty="0" err="1" smtClean="0"/>
                  <a:t>two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batches</a:t>
                </a:r>
                <a:r>
                  <a:rPr lang="fr-FR" dirty="0" smtClean="0"/>
                  <a:t>:</a:t>
                </a:r>
                <a:endParaRPr lang="en-GB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333" y="1490132"/>
                <a:ext cx="8733487" cy="2719591"/>
              </a:xfrm>
              <a:prstGeom prst="rect">
                <a:avLst/>
              </a:prstGeom>
              <a:blipFill>
                <a:blip r:embed="rId2"/>
                <a:stretch>
                  <a:fillRect l="-419" t="-1119" r="-1117" b="-8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320" y="4516277"/>
            <a:ext cx="2767680" cy="207576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309" y="4484757"/>
            <a:ext cx="2829105" cy="212182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9" y="4472114"/>
            <a:ext cx="2815251" cy="2111438"/>
          </a:xfrm>
          <a:prstGeom prst="rect">
            <a:avLst/>
          </a:prstGeom>
        </p:spPr>
      </p:pic>
      <p:cxnSp>
        <p:nvCxnSpPr>
          <p:cNvPr id="31" name="Straight Connector 30"/>
          <p:cNvCxnSpPr/>
          <p:nvPr/>
        </p:nvCxnSpPr>
        <p:spPr>
          <a:xfrm>
            <a:off x="3670127" y="6289274"/>
            <a:ext cx="1973583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4432127" y="5919942"/>
                <a:ext cx="6667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2127" y="5919942"/>
                <a:ext cx="666750" cy="369332"/>
              </a:xfrm>
              <a:prstGeom prst="rect">
                <a:avLst/>
              </a:prstGeom>
              <a:blipFill>
                <a:blip r:embed="rId6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1441277" y="4771208"/>
                <a:ext cx="666750" cy="391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𝑟𝑓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1277" y="4771208"/>
                <a:ext cx="666750" cy="391582"/>
              </a:xfrm>
              <a:prstGeom prst="rect">
                <a:avLst/>
              </a:prstGeom>
              <a:blipFill>
                <a:blip r:embed="rId7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761077" y="5694591"/>
                <a:ext cx="666750" cy="395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fr-F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𝒓𝒇</m:t>
                          </m:r>
                          <m:r>
                            <a:rPr lang="fr-F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077" y="5694591"/>
                <a:ext cx="666750" cy="395558"/>
              </a:xfrm>
              <a:prstGeom prst="rect">
                <a:avLst/>
              </a:prstGeom>
              <a:blipFill>
                <a:blip r:embed="rId8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3824086" y="5245144"/>
                <a:ext cx="6667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en-GB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4086" y="5245144"/>
                <a:ext cx="666750" cy="369332"/>
              </a:xfrm>
              <a:prstGeom prst="rect">
                <a:avLst/>
              </a:prstGeom>
              <a:blipFill>
                <a:blip r:embed="rId9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7322993" y="4899668"/>
                <a:ext cx="666750" cy="395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fr-F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𝒓𝒇</m:t>
                          </m:r>
                        </m:sub>
                      </m:sSub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2993" y="4899668"/>
                <a:ext cx="666750" cy="395558"/>
              </a:xfrm>
              <a:prstGeom prst="rect">
                <a:avLst/>
              </a:prstGeom>
              <a:blipFill>
                <a:blip r:embed="rId10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/>
          <p:cNvSpPr/>
          <p:nvPr/>
        </p:nvSpPr>
        <p:spPr>
          <a:xfrm>
            <a:off x="6875318" y="4433957"/>
            <a:ext cx="1562100" cy="2864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4530495" y="4461510"/>
                <a:ext cx="6667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0495" y="4461510"/>
                <a:ext cx="666750" cy="369332"/>
              </a:xfrm>
              <a:prstGeom prst="rect">
                <a:avLst/>
              </a:prstGeom>
              <a:blipFill>
                <a:blip r:embed="rId11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5499792" y="5714169"/>
                <a:ext cx="6667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9792" y="5714169"/>
                <a:ext cx="666750" cy="369332"/>
              </a:xfrm>
              <a:prstGeom prst="rect">
                <a:avLst/>
              </a:prstGeom>
              <a:blipFill>
                <a:blip r:embed="rId12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ight Arrow 39"/>
          <p:cNvSpPr/>
          <p:nvPr/>
        </p:nvSpPr>
        <p:spPr>
          <a:xfrm>
            <a:off x="5877492" y="5429810"/>
            <a:ext cx="488701" cy="2647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Left-Right Arrow 40"/>
          <p:cNvSpPr/>
          <p:nvPr/>
        </p:nvSpPr>
        <p:spPr>
          <a:xfrm>
            <a:off x="2693091" y="5393170"/>
            <a:ext cx="500837" cy="26932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033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59511" y="173920"/>
            <a:ext cx="8505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 smtClean="0">
                <a:latin typeface="+mj-lt"/>
                <a:ea typeface="+mj-ea"/>
                <a:cs typeface="+mj-cs"/>
              </a:rPr>
              <a:t> Slip-</a:t>
            </a:r>
            <a:r>
              <a:rPr lang="fr-FR" sz="4400" dirty="0" err="1" smtClean="0">
                <a:latin typeface="+mj-lt"/>
                <a:ea typeface="+mj-ea"/>
                <a:cs typeface="+mj-cs"/>
              </a:rPr>
              <a:t>stacking</a:t>
            </a:r>
            <a:r>
              <a:rPr lang="fr-FR" sz="4400" dirty="0" smtClean="0">
                <a:latin typeface="+mj-lt"/>
                <a:ea typeface="+mj-ea"/>
                <a:cs typeface="+mj-cs"/>
              </a:rPr>
              <a:t> programs (2/2)</a:t>
            </a:r>
            <a:endParaRPr lang="en-GB" sz="4400" dirty="0">
              <a:latin typeface="+mj-lt"/>
              <a:ea typeface="+mj-ea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46815" y="1096475"/>
                <a:ext cx="8733487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b="1" dirty="0" err="1" smtClean="0">
                    <a:solidFill>
                      <a:srgbClr val="FF0000"/>
                    </a:solidFill>
                  </a:rPr>
                  <a:t>Iterative</a:t>
                </a:r>
                <a:r>
                  <a:rPr lang="fr-FR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fr-FR" b="1" dirty="0" err="1" smtClean="0">
                    <a:solidFill>
                      <a:srgbClr val="FF0000"/>
                    </a:solidFill>
                  </a:rPr>
                  <a:t>algorithm</a:t>
                </a:r>
                <a:r>
                  <a:rPr lang="fr-FR" b="1" dirty="0" smtClean="0">
                    <a:solidFill>
                      <a:srgbClr val="FF0000"/>
                    </a:solidFill>
                  </a:rPr>
                  <a:t> 1 </a:t>
                </a:r>
                <a:r>
                  <a:rPr lang="fr-FR" dirty="0" smtClean="0"/>
                  <a:t>in </a:t>
                </a:r>
                <a:r>
                  <a:rPr lang="fr-FR" dirty="0" err="1" smtClean="0"/>
                  <a:t>BLonD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which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takes</a:t>
                </a:r>
                <a:r>
                  <a:rPr lang="fr-FR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𝑒𝑛𝑑</m:t>
                        </m:r>
                      </m:sub>
                    </m:sSub>
                  </m:oMath>
                </a14:m>
                <a:r>
                  <a:rPr lang="fr-FR" dirty="0" smtClean="0"/>
                  <a:t> and </a:t>
                </a:r>
                <a:r>
                  <a:rPr lang="fr-FR" dirty="0" err="1" smtClean="0"/>
                  <a:t>gives</a:t>
                </a:r>
                <a:r>
                  <a:rPr lang="fr-FR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</m:oMath>
                </a14:m>
                <a:r>
                  <a:rPr lang="fr-FR" dirty="0" smtClean="0"/>
                  <a:t> </a:t>
                </a:r>
                <a:r>
                  <a:rPr lang="fr-FR" dirty="0" err="1" smtClean="0"/>
                  <a:t>assuming</a:t>
                </a:r>
                <a:r>
                  <a:rPr lang="fr-FR" dirty="0" smtClean="0"/>
                  <a:t> a voltage </a:t>
                </a:r>
                <a:r>
                  <a:rPr lang="fr-FR" dirty="0" err="1" smtClean="0"/>
                  <a:t>with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given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filling</a:t>
                </a:r>
                <a:r>
                  <a:rPr lang="fr-FR" dirty="0" smtClean="0"/>
                  <a:t> factor in </a:t>
                </a:r>
                <a:r>
                  <a:rPr lang="fr-FR" dirty="0" err="1" smtClean="0"/>
                  <a:t>energy</a:t>
                </a:r>
                <a:r>
                  <a:rPr lang="fr-FR" dirty="0" smtClean="0"/>
                  <a:t> (</a:t>
                </a:r>
                <a:r>
                  <a:rPr lang="fr-FR" dirty="0" err="1" smtClean="0"/>
                  <a:t>iteration</a:t>
                </a:r>
                <a:r>
                  <a:rPr lang="fr-FR" dirty="0" smtClean="0"/>
                  <a:t>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</m:oMath>
                </a14:m>
                <a:r>
                  <a:rPr lang="fr-FR" dirty="0" smtClean="0"/>
                  <a:t> -&gt;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𝑒𝑛𝑑</m:t>
                        </m:r>
                      </m:sub>
                    </m:sSub>
                  </m:oMath>
                </a14:m>
                <a:r>
                  <a:rPr lang="fr-FR" dirty="0" smtClean="0"/>
                  <a:t>-&gt;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𝑒𝑛𝑑</m:t>
                        </m:r>
                      </m:sub>
                    </m:sSub>
                  </m:oMath>
                </a14:m>
                <a:r>
                  <a:rPr lang="fr-FR" dirty="0" smtClean="0"/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/>
                  <a:t>T</a:t>
                </a:r>
                <a:r>
                  <a:rPr lang="fr-FR" dirty="0" smtClean="0"/>
                  <a:t>he </a:t>
                </a:r>
                <a:r>
                  <a:rPr lang="fr-FR" dirty="0"/>
                  <a:t>final </a:t>
                </a:r>
                <a:r>
                  <a:rPr lang="fr-FR" dirty="0" smtClean="0"/>
                  <a:t>phase </a:t>
                </a:r>
                <a:r>
                  <a:rPr lang="fr-FR" dirty="0" err="1" smtClean="0"/>
                  <a:t>displacement</a:t>
                </a:r>
                <a:r>
                  <a:rPr lang="fr-FR" dirty="0" smtClean="0"/>
                  <a:t> </a:t>
                </a:r>
                <a:r>
                  <a:rPr lang="fr-FR" dirty="0"/>
                  <a:t>of the </a:t>
                </a:r>
                <a:r>
                  <a:rPr lang="fr-FR" dirty="0" err="1" smtClean="0"/>
                  <a:t>two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batches</a:t>
                </a:r>
                <a:r>
                  <a:rPr lang="fr-FR" dirty="0" smtClean="0"/>
                  <a:t> </a:t>
                </a:r>
                <a:r>
                  <a:rPr lang="fr-FR" dirty="0"/>
                  <a:t>relative to </a:t>
                </a:r>
                <a:r>
                  <a:rPr lang="fr-FR" dirty="0" smtClean="0"/>
                  <a:t>the </a:t>
                </a:r>
                <a:r>
                  <a:rPr lang="fr-FR" dirty="0" err="1" smtClean="0"/>
                  <a:t>reference</a:t>
                </a:r>
                <a:r>
                  <a:rPr lang="fr-FR" dirty="0" smtClean="0"/>
                  <a:t> </a:t>
                </a:r>
                <a:r>
                  <a:rPr lang="fr-FR" dirty="0"/>
                  <a:t>frame </a:t>
                </a:r>
                <a:r>
                  <a:rPr lang="fr-FR" dirty="0" err="1"/>
                  <a:t>can</a:t>
                </a:r>
                <a:r>
                  <a:rPr lang="fr-FR" dirty="0"/>
                  <a:t> </a:t>
                </a:r>
                <a:r>
                  <a:rPr lang="fr-FR" dirty="0" err="1"/>
                  <a:t>be</a:t>
                </a:r>
                <a:r>
                  <a:rPr lang="fr-FR" dirty="0"/>
                  <a:t> </a:t>
                </a:r>
                <a:r>
                  <a:rPr lang="fr-FR" dirty="0" err="1"/>
                  <a:t>precalculated</a:t>
                </a:r>
                <a:endParaRPr lang="fr-FR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fr-FR" dirty="0"/>
                  <a:t> 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However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small</a:t>
                </a:r>
                <a:r>
                  <a:rPr lang="fr-FR" dirty="0" smtClean="0"/>
                  <a:t> </a:t>
                </a:r>
                <a:r>
                  <a:rPr lang="fr-FR" dirty="0"/>
                  <a:t>variations of p leads to </a:t>
                </a:r>
                <a:r>
                  <a:rPr lang="fr-FR" dirty="0" err="1"/>
                  <a:t>significant</a:t>
                </a:r>
                <a:r>
                  <a:rPr lang="fr-FR" dirty="0"/>
                  <a:t> </a:t>
                </a:r>
                <a:r>
                  <a:rPr lang="fr-FR" dirty="0" err="1" smtClean="0"/>
                  <a:t>misalignment</a:t>
                </a:r>
                <a:r>
                  <a:rPr lang="fr-FR" dirty="0" smtClean="0"/>
                  <a:t> of the </a:t>
                </a:r>
                <a:r>
                  <a:rPr lang="fr-FR" dirty="0" err="1" smtClean="0"/>
                  <a:t>two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batches</a:t>
                </a:r>
                <a:endParaRPr lang="fr-FR" dirty="0"/>
              </a:p>
              <a:p>
                <a:pPr lvl="1"/>
                <a:endParaRPr lang="fr-FR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815" y="1096475"/>
                <a:ext cx="8733487" cy="2031325"/>
              </a:xfrm>
              <a:prstGeom prst="rect">
                <a:avLst/>
              </a:prstGeom>
              <a:blipFill>
                <a:blip r:embed="rId2"/>
                <a:stretch>
                  <a:fillRect l="-419" t="-180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46815" y="5687743"/>
                <a:ext cx="8997185" cy="13392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b="1" dirty="0" smtClean="0">
                    <a:solidFill>
                      <a:srgbClr val="FF0000"/>
                    </a:solidFill>
                  </a:rPr>
                  <a:t>Iterative </a:t>
                </a:r>
                <a:r>
                  <a:rPr lang="fr-FR" b="1" dirty="0" err="1" smtClean="0">
                    <a:solidFill>
                      <a:srgbClr val="FF0000"/>
                    </a:solidFill>
                  </a:rPr>
                  <a:t>algorithm</a:t>
                </a:r>
                <a:r>
                  <a:rPr lang="fr-FR" b="1" dirty="0" smtClean="0">
                    <a:solidFill>
                      <a:srgbClr val="FF0000"/>
                    </a:solidFill>
                  </a:rPr>
                  <a:t> 2</a:t>
                </a:r>
                <a:r>
                  <a:rPr lang="fr-FR" b="1" dirty="0" smtClean="0"/>
                  <a:t> </a:t>
                </a:r>
                <a:r>
                  <a:rPr lang="fr-FR" dirty="0" smtClean="0"/>
                  <a:t>in </a:t>
                </a:r>
                <a:r>
                  <a:rPr lang="fr-FR" dirty="0" err="1" smtClean="0"/>
                  <a:t>BLonD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which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takes</a:t>
                </a:r>
                <a:r>
                  <a:rPr lang="fr-FR" dirty="0" smtClean="0"/>
                  <a:t> as input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</m:oMath>
                </a14:m>
                <a:r>
                  <a:rPr lang="fr-FR" dirty="0" smtClean="0"/>
                  <a:t> from </a:t>
                </a:r>
                <a:r>
                  <a:rPr lang="fr-FR" b="1" dirty="0" err="1" smtClean="0">
                    <a:solidFill>
                      <a:srgbClr val="FF0000"/>
                    </a:solidFill>
                  </a:rPr>
                  <a:t>Iterative</a:t>
                </a:r>
                <a:r>
                  <a:rPr lang="fr-FR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fr-FR" b="1" dirty="0" err="1" smtClean="0">
                    <a:solidFill>
                      <a:srgbClr val="FF0000"/>
                    </a:solidFill>
                  </a:rPr>
                  <a:t>algorithm</a:t>
                </a:r>
                <a:r>
                  <a:rPr lang="fr-FR" b="1" dirty="0" smtClean="0">
                    <a:solidFill>
                      <a:srgbClr val="FF0000"/>
                    </a:solidFill>
                  </a:rPr>
                  <a:t> 1</a:t>
                </a:r>
                <a:r>
                  <a:rPr lang="fr-FR" dirty="0" smtClean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𝑟𝑓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𝑡𝑜𝑡</m:t>
                        </m:r>
                      </m:sub>
                      <m:sup/>
                    </m:sSubSup>
                  </m:oMath>
                </a14:m>
                <a:r>
                  <a:rPr lang="fr-FR" dirty="0" smtClean="0"/>
                  <a:t> and compute a </a:t>
                </a:r>
                <a:r>
                  <a:rPr lang="fr-FR" dirty="0" err="1" smtClean="0"/>
                  <a:t>momentum</a:t>
                </a:r>
                <a:r>
                  <a:rPr lang="fr-FR" dirty="0" smtClean="0"/>
                  <a:t> program </a:t>
                </a:r>
                <a:r>
                  <a:rPr lang="fr-FR" dirty="0" err="1" smtClean="0"/>
                  <a:t>wich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gives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perfect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alignment</a:t>
                </a:r>
                <a:r>
                  <a:rPr lang="fr-FR" dirty="0" smtClean="0"/>
                  <a:t> </a:t>
                </a:r>
                <a:r>
                  <a:rPr lang="fr-FR" dirty="0"/>
                  <a:t>(</a:t>
                </a:r>
                <a:r>
                  <a:rPr lang="fr-FR" dirty="0" err="1"/>
                  <a:t>iteration</a:t>
                </a:r>
                <a:r>
                  <a:rPr lang="fr-FR" dirty="0"/>
                  <a:t>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𝑎𝑥</m:t>
                        </m:r>
                      </m:sub>
                    </m:sSub>
                  </m:oMath>
                </a14:m>
                <a:r>
                  <a:rPr lang="fr-FR" dirty="0"/>
                  <a:t> -&gt;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fr-FR" dirty="0" smtClean="0"/>
                  <a:t> -&gt;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𝑟𝑓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𝑡𝑜𝑡</m:t>
                        </m:r>
                      </m:sub>
                      <m:sup/>
                    </m:sSubSup>
                  </m:oMath>
                </a14:m>
                <a:r>
                  <a:rPr lang="fr-FR" dirty="0" smtClean="0"/>
                  <a:t>)</a:t>
                </a:r>
                <a:endParaRPr lang="fr-F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815" y="5687743"/>
                <a:ext cx="8997185" cy="1339213"/>
              </a:xfrm>
              <a:prstGeom prst="rect">
                <a:avLst/>
              </a:prstGeom>
              <a:blipFill>
                <a:blip r:embed="rId3"/>
                <a:stretch>
                  <a:fillRect l="-407" t="-22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6139"/>
            <a:ext cx="4453551" cy="23337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922" y="3241993"/>
            <a:ext cx="4446194" cy="23579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09048" y="3597764"/>
            <a:ext cx="1886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 smtClean="0"/>
              <a:t>Misalignment</a:t>
            </a:r>
            <a:endParaRPr lang="en-GB" b="1" i="1" dirty="0"/>
          </a:p>
        </p:txBody>
      </p:sp>
      <p:sp>
        <p:nvSpPr>
          <p:cNvPr id="26" name="TextBox 25"/>
          <p:cNvSpPr txBox="1"/>
          <p:nvPr/>
        </p:nvSpPr>
        <p:spPr>
          <a:xfrm>
            <a:off x="6608763" y="3585064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/>
              <a:t>A</a:t>
            </a:r>
            <a:r>
              <a:rPr lang="fr-FR" b="1" i="1" dirty="0" err="1" smtClean="0"/>
              <a:t>lignment</a:t>
            </a:r>
            <a:endParaRPr lang="en-GB" b="1" i="1" dirty="0"/>
          </a:p>
        </p:txBody>
      </p:sp>
      <p:sp>
        <p:nvSpPr>
          <p:cNvPr id="12" name="Rectangle 11"/>
          <p:cNvSpPr/>
          <p:nvPr/>
        </p:nvSpPr>
        <p:spPr>
          <a:xfrm>
            <a:off x="3688880" y="2993625"/>
            <a:ext cx="2014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/>
              <a:t>Just </a:t>
            </a:r>
            <a:r>
              <a:rPr lang="fr-FR" b="1" dirty="0" err="1"/>
              <a:t>before</a:t>
            </a:r>
            <a:r>
              <a:rPr lang="fr-FR" b="1" dirty="0"/>
              <a:t> capture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79643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3162" y="-26118"/>
            <a:ext cx="130440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 smtClean="0">
                <a:latin typeface="+mj-lt"/>
                <a:ea typeface="+mj-ea"/>
                <a:cs typeface="+mj-cs"/>
              </a:rPr>
              <a:t> Voltage programs </a:t>
            </a:r>
            <a:r>
              <a:rPr lang="fr-FR" sz="4400" dirty="0" err="1">
                <a:latin typeface="+mj-lt"/>
                <a:ea typeface="+mj-ea"/>
                <a:cs typeface="+mj-cs"/>
              </a:rPr>
              <a:t>a</a:t>
            </a:r>
            <a:r>
              <a:rPr lang="fr-FR" sz="4400" dirty="0" err="1" smtClean="0">
                <a:latin typeface="+mj-lt"/>
                <a:ea typeface="+mj-ea"/>
                <a:cs typeface="+mj-cs"/>
              </a:rPr>
              <a:t>fter</a:t>
            </a:r>
            <a:r>
              <a:rPr lang="fr-FR" sz="4400" dirty="0" smtClean="0">
                <a:latin typeface="+mj-lt"/>
                <a:ea typeface="+mj-ea"/>
                <a:cs typeface="+mj-cs"/>
              </a:rPr>
              <a:t> slip-</a:t>
            </a:r>
            <a:r>
              <a:rPr lang="fr-FR" sz="4400" dirty="0" err="1" smtClean="0">
                <a:latin typeface="+mj-lt"/>
                <a:ea typeface="+mj-ea"/>
                <a:cs typeface="+mj-cs"/>
              </a:rPr>
              <a:t>stacking</a:t>
            </a:r>
            <a:endParaRPr lang="en-GB" sz="4400" dirty="0">
              <a:latin typeface="+mj-lt"/>
              <a:ea typeface="+mj-ea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-70623" y="2756100"/>
                <a:ext cx="92852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 smtClean="0"/>
                  <a:t>The capture voltage </a:t>
                </a:r>
                <a:r>
                  <a:rPr lang="fr-FR" dirty="0" err="1" smtClean="0"/>
                  <a:t>chosen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after</a:t>
                </a:r>
                <a:r>
                  <a:rPr lang="fr-FR" dirty="0" smtClean="0"/>
                  <a:t> slip-</a:t>
                </a:r>
                <a:r>
                  <a:rPr lang="fr-FR" dirty="0" err="1" smtClean="0"/>
                  <a:t>stacking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is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used</a:t>
                </a:r>
                <a:r>
                  <a:rPr lang="fr-FR" dirty="0" smtClean="0"/>
                  <a:t> in [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dirty="0" smtClean="0"/>
                  <a:t>+0.8 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GB" dirty="0" smtClean="0"/>
                  <a:t>], then the code computes the filling factor in energy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GB" dirty="0" smtClean="0"/>
                  <a:t> and uses it to calculate the voltage program in </a:t>
                </a:r>
                <a:r>
                  <a:rPr lang="fr-FR" dirty="0"/>
                  <a:t>[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GB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GB" dirty="0" smtClean="0"/>
                  <a:t>]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0623" y="2756100"/>
                <a:ext cx="9285248" cy="646331"/>
              </a:xfrm>
              <a:prstGeom prst="rect">
                <a:avLst/>
              </a:prstGeom>
              <a:blipFill>
                <a:blip r:embed="rId2"/>
                <a:stretch>
                  <a:fillRect l="-394" t="-4717" r="-591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449" y="791920"/>
            <a:ext cx="4752723" cy="18538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716" y="3877432"/>
            <a:ext cx="4599571" cy="18987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3198716" y="2003710"/>
                <a:ext cx="5818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8716" y="2003710"/>
                <a:ext cx="58189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410335" y="1022992"/>
                <a:ext cx="5818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0335" y="1022992"/>
                <a:ext cx="58189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5124484" y="1312047"/>
                <a:ext cx="5818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4484" y="1312047"/>
                <a:ext cx="58189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5850170" y="885240"/>
                <a:ext cx="43287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0170" y="885240"/>
                <a:ext cx="432874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Straight Connector 41"/>
          <p:cNvCxnSpPr/>
          <p:nvPr/>
        </p:nvCxnSpPr>
        <p:spPr>
          <a:xfrm>
            <a:off x="5107961" y="1254572"/>
            <a:ext cx="0" cy="35166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4328752" y="1811041"/>
            <a:ext cx="19542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smtClean="0">
                <a:solidFill>
                  <a:srgbClr val="FF0000"/>
                </a:solidFill>
              </a:rPr>
              <a:t>end slip-</a:t>
            </a:r>
            <a:r>
              <a:rPr lang="fr-FR" sz="1600" i="1" dirty="0" err="1" smtClean="0">
                <a:solidFill>
                  <a:srgbClr val="FF0000"/>
                </a:solidFill>
              </a:rPr>
              <a:t>stacking</a:t>
            </a:r>
            <a:endParaRPr lang="en-GB" sz="1600" i="1" dirty="0">
              <a:solidFill>
                <a:srgbClr val="FF0000"/>
              </a:solidFill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 flipV="1">
            <a:off x="4764279" y="1623396"/>
            <a:ext cx="327160" cy="2292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1125371" y="5060122"/>
            <a:ext cx="19542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smtClean="0">
                <a:solidFill>
                  <a:srgbClr val="FF0000"/>
                </a:solidFill>
              </a:rPr>
              <a:t>Capture voltage</a:t>
            </a:r>
            <a:endParaRPr lang="en-GB" sz="1600" i="1" dirty="0">
              <a:solidFill>
                <a:srgbClr val="FF0000"/>
              </a:solidFill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2620077" y="5273996"/>
            <a:ext cx="1041161" cy="516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56" idx="3"/>
          </p:cNvCxnSpPr>
          <p:nvPr/>
        </p:nvCxnSpPr>
        <p:spPr>
          <a:xfrm flipV="1">
            <a:off x="2973279" y="5358920"/>
            <a:ext cx="1428966" cy="27430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1161618" y="5340837"/>
            <a:ext cx="1811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 smtClean="0">
                <a:solidFill>
                  <a:srgbClr val="FF0000"/>
                </a:solidFill>
              </a:rPr>
              <a:t>Here</a:t>
            </a:r>
            <a:r>
              <a:rPr lang="fr-FR" sz="1600" i="1" dirty="0" smtClean="0">
                <a:solidFill>
                  <a:srgbClr val="FF0000"/>
                </a:solidFill>
              </a:rPr>
              <a:t> </a:t>
            </a:r>
            <a:r>
              <a:rPr lang="fr-FR" sz="1600" i="1" dirty="0" err="1">
                <a:solidFill>
                  <a:srgbClr val="FF0000"/>
                </a:solidFill>
              </a:rPr>
              <a:t>f</a:t>
            </a:r>
            <a:r>
              <a:rPr lang="fr-FR" sz="1600" i="1" dirty="0" err="1" smtClean="0">
                <a:solidFill>
                  <a:srgbClr val="FF0000"/>
                </a:solidFill>
              </a:rPr>
              <a:t>illing</a:t>
            </a:r>
            <a:r>
              <a:rPr lang="fr-FR" sz="1600" i="1" dirty="0" smtClean="0">
                <a:solidFill>
                  <a:srgbClr val="FF0000"/>
                </a:solidFill>
              </a:rPr>
              <a:t> factor </a:t>
            </a:r>
            <a:r>
              <a:rPr lang="fr-FR" sz="1600" i="1" dirty="0" err="1" smtClean="0">
                <a:solidFill>
                  <a:srgbClr val="FF0000"/>
                </a:solidFill>
              </a:rPr>
              <a:t>is</a:t>
            </a:r>
            <a:r>
              <a:rPr lang="fr-FR" sz="1600" i="1" dirty="0" smtClean="0">
                <a:solidFill>
                  <a:srgbClr val="FF0000"/>
                </a:solidFill>
              </a:rPr>
              <a:t> </a:t>
            </a:r>
            <a:r>
              <a:rPr lang="fr-FR" sz="1600" i="1" dirty="0" err="1" smtClean="0">
                <a:solidFill>
                  <a:srgbClr val="FF0000"/>
                </a:solidFill>
              </a:rPr>
              <a:t>computed</a:t>
            </a:r>
            <a:endParaRPr lang="en-GB" sz="1600" i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5190831" y="4304239"/>
                <a:ext cx="1530037" cy="6045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fr-FR" sz="16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𝑟𝑓</m:t>
                        </m:r>
                      </m:sub>
                    </m:sSub>
                  </m:oMath>
                </a14:m>
                <a:r>
                  <a:rPr lang="fr-FR" sz="1600" i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fr-FR" sz="1600" i="1" dirty="0" err="1" smtClean="0">
                    <a:solidFill>
                      <a:srgbClr val="FF0000"/>
                    </a:solidFill>
                  </a:rPr>
                  <a:t>with</a:t>
                </a:r>
                <a:r>
                  <a:rPr lang="fr-FR" sz="1600" i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fr-FR" sz="1600" i="1" dirty="0" err="1" smtClean="0">
                    <a:solidFill>
                      <a:srgbClr val="FF0000"/>
                    </a:solidFill>
                  </a:rPr>
                  <a:t>filling</a:t>
                </a:r>
                <a:r>
                  <a:rPr lang="fr-FR" sz="1600" i="1" dirty="0" smtClean="0">
                    <a:solidFill>
                      <a:srgbClr val="FF0000"/>
                    </a:solidFill>
                  </a:rPr>
                  <a:t> factor = 0.92</a:t>
                </a:r>
                <a:endParaRPr lang="en-GB" sz="1600" i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0831" y="4304239"/>
                <a:ext cx="1530037" cy="604524"/>
              </a:xfrm>
              <a:prstGeom prst="rect">
                <a:avLst/>
              </a:prstGeom>
              <a:blipFill>
                <a:blip r:embed="rId9"/>
                <a:stretch>
                  <a:fillRect l="-2390" t="-2020" b="-1212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-70623" y="3423162"/>
                <a:ext cx="10484331" cy="395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 smtClean="0"/>
                  <a:t>Example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dirty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fr-FR" b="0" i="1" dirty="0">
                            <a:latin typeface="Cambria Math" panose="02040503050406030204" pitchFamily="18" charset="0"/>
                          </a:rPr>
                          <m:t>𝑟𝑓</m:t>
                        </m:r>
                      </m:sub>
                    </m:sSub>
                  </m:oMath>
                </a14:m>
                <a:r>
                  <a:rPr lang="fr-FR" dirty="0" smtClean="0"/>
                  <a:t> in </a:t>
                </a:r>
                <a:r>
                  <a:rPr lang="fr-FR" dirty="0"/>
                  <a:t>[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fr-FR" b="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dirty="0"/>
                  <a:t>+0.8 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fr-FR" dirty="0" smtClean="0"/>
                  <a:t>] </a:t>
                </a:r>
                <a:r>
                  <a:rPr lang="fr-FR" dirty="0" err="1" smtClean="0"/>
                  <a:t>encountered</a:t>
                </a:r>
                <a:r>
                  <a:rPr lang="fr-FR" dirty="0" smtClean="0"/>
                  <a:t> in simulations </a:t>
                </a:r>
                <a:endParaRPr lang="en-GB" dirty="0"/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0623" y="3423162"/>
                <a:ext cx="10484331" cy="395558"/>
              </a:xfrm>
              <a:prstGeom prst="rect">
                <a:avLst/>
              </a:prstGeom>
              <a:blipFill>
                <a:blip r:embed="rId10"/>
                <a:stretch>
                  <a:fillRect l="-349" t="-7813" b="-2031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-70623" y="5867772"/>
                <a:ext cx="9144000" cy="9678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/>
                  <a:t>At flat top 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𝑟𝑓</m:t>
                        </m:r>
                      </m:sub>
                    </m:sSub>
                  </m:oMath>
                </a14:m>
                <a:r>
                  <a:rPr lang="fr-FR" dirty="0"/>
                  <a:t> </a:t>
                </a:r>
                <a:r>
                  <a:rPr lang="fr-FR" dirty="0" err="1"/>
                  <a:t>is</a:t>
                </a:r>
                <a:r>
                  <a:rPr lang="fr-FR" dirty="0"/>
                  <a:t> </a:t>
                </a:r>
                <a:r>
                  <a:rPr lang="fr-FR" dirty="0" err="1"/>
                  <a:t>increased</a:t>
                </a:r>
                <a:r>
                  <a:rPr lang="fr-FR" dirty="0"/>
                  <a:t> </a:t>
                </a:r>
                <a:r>
                  <a:rPr lang="fr-FR" dirty="0" err="1"/>
                  <a:t>linearly</a:t>
                </a:r>
                <a:r>
                  <a:rPr lang="fr-FR" dirty="0"/>
                  <a:t> to 15 MV in 0.5 s (flat top </a:t>
                </a:r>
                <a:r>
                  <a:rPr lang="fr-FR" dirty="0" err="1"/>
                  <a:t>length</a:t>
                </a:r>
                <a:r>
                  <a:rPr lang="fr-FR" dirty="0"/>
                  <a:t>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GB" dirty="0"/>
                  <a:t> 1 s) (bunch compression)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𝑟𝑓</m:t>
                        </m:r>
                      </m:sub>
                    </m:sSub>
                  </m:oMath>
                </a14:m>
                <a:r>
                  <a:rPr lang="en-GB" dirty="0"/>
                  <a:t> is increased to 15 MV </a:t>
                </a:r>
                <a:r>
                  <a:rPr lang="en-GB" dirty="0" smtClean="0"/>
                  <a:t>non adiabatically for bunch rotation</a:t>
                </a:r>
                <a:endParaRPr lang="en-GB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0623" y="5867772"/>
                <a:ext cx="9144000" cy="967829"/>
              </a:xfrm>
              <a:prstGeom prst="rect">
                <a:avLst/>
              </a:prstGeom>
              <a:blipFill>
                <a:blip r:embed="rId11"/>
                <a:stretch>
                  <a:fillRect l="-400" t="-3797" b="-75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400835" y="3734992"/>
                <a:ext cx="97536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1400" dirty="0" smtClean="0"/>
                  <a:t>+0.8s</a:t>
                </a:r>
                <a:endParaRPr lang="en-GB" sz="14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0835" y="3734992"/>
                <a:ext cx="975361" cy="307777"/>
              </a:xfrm>
              <a:prstGeom prst="rect">
                <a:avLst/>
              </a:prstGeom>
              <a:blipFill>
                <a:blip r:embed="rId12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931734" y="3736312"/>
                <a:ext cx="97536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1734" y="3736312"/>
                <a:ext cx="975361" cy="30777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6923658" y="3736312"/>
                <a:ext cx="97536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3658" y="3736312"/>
                <a:ext cx="975361" cy="30777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/>
          <p:cNvCxnSpPr/>
          <p:nvPr/>
        </p:nvCxnSpPr>
        <p:spPr>
          <a:xfrm>
            <a:off x="3679902" y="4029222"/>
            <a:ext cx="0" cy="1296747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435698" y="4029222"/>
            <a:ext cx="0" cy="1296747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419278" y="4026215"/>
            <a:ext cx="6918" cy="142656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702756" y="922592"/>
            <a:ext cx="19542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 smtClean="0">
                <a:solidFill>
                  <a:srgbClr val="FF0000"/>
                </a:solidFill>
              </a:rPr>
              <a:t>start</a:t>
            </a:r>
            <a:r>
              <a:rPr lang="fr-FR" sz="1600" i="1" dirty="0" smtClean="0">
                <a:solidFill>
                  <a:srgbClr val="FF0000"/>
                </a:solidFill>
              </a:rPr>
              <a:t> slip-</a:t>
            </a:r>
            <a:r>
              <a:rPr lang="fr-FR" sz="1600" i="1" dirty="0" err="1" smtClean="0">
                <a:solidFill>
                  <a:srgbClr val="FF0000"/>
                </a:solidFill>
              </a:rPr>
              <a:t>stacking</a:t>
            </a:r>
            <a:endParaRPr lang="en-GB" sz="1600" i="1" dirty="0">
              <a:solidFill>
                <a:srgbClr val="FF0000"/>
              </a:solidFill>
            </a:endParaRPr>
          </a:p>
        </p:txBody>
      </p:sp>
      <p:cxnSp>
        <p:nvCxnSpPr>
          <p:cNvPr id="41" name="Straight Arrow Connector 40"/>
          <p:cNvCxnSpPr>
            <a:stCxn id="40" idx="2"/>
            <a:endCxn id="30" idx="2"/>
          </p:cNvCxnSpPr>
          <p:nvPr/>
        </p:nvCxnSpPr>
        <p:spPr>
          <a:xfrm>
            <a:off x="3679902" y="1261146"/>
            <a:ext cx="1021378" cy="1311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843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Contents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GB" noProof="0" dirty="0" smtClean="0">
                <a:solidFill>
                  <a:srgbClr val="FF0000"/>
                </a:solidFill>
              </a:rPr>
              <a:t>Introduction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 smtClean="0"/>
              <a:t>Slip-stacking principle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 smtClean="0"/>
              <a:t>Slip-stacking simulations in SPS, setting up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 smtClean="0"/>
              <a:t>Slip-stacking simulations in SPS, first results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 smtClean="0"/>
              <a:t>Conclusions and next steps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27783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4656" y="5862"/>
            <a:ext cx="8505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 smtClean="0">
                <a:latin typeface="+mj-lt"/>
                <a:ea typeface="+mj-ea"/>
                <a:cs typeface="+mj-cs"/>
              </a:rPr>
              <a:t>Initial </a:t>
            </a:r>
            <a:r>
              <a:rPr lang="fr-FR" sz="4400" dirty="0" err="1" smtClean="0">
                <a:latin typeface="+mj-lt"/>
                <a:ea typeface="+mj-ea"/>
                <a:cs typeface="+mj-cs"/>
              </a:rPr>
              <a:t>beam</a:t>
            </a:r>
            <a:r>
              <a:rPr lang="fr-FR" sz="4400" dirty="0" smtClean="0">
                <a:latin typeface="+mj-lt"/>
                <a:ea typeface="+mj-ea"/>
                <a:cs typeface="+mj-cs"/>
              </a:rPr>
              <a:t> </a:t>
            </a:r>
            <a:r>
              <a:rPr lang="fr-FR" sz="4400" dirty="0" err="1" smtClean="0">
                <a:latin typeface="+mj-lt"/>
                <a:ea typeface="+mj-ea"/>
                <a:cs typeface="+mj-cs"/>
              </a:rPr>
              <a:t>parameters</a:t>
            </a:r>
            <a:endParaRPr lang="en-GB" sz="4400" dirty="0">
              <a:latin typeface="+mj-lt"/>
              <a:ea typeface="+mj-ea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0" y="974387"/>
                <a:ext cx="9227134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 smtClean="0"/>
                  <a:t>Measurements </a:t>
                </a:r>
                <a:r>
                  <a:rPr lang="fr-FR" dirty="0" err="1" smtClean="0"/>
                  <a:t>done</a:t>
                </a:r>
                <a:r>
                  <a:rPr lang="fr-FR" dirty="0" smtClean="0"/>
                  <a:t> in </a:t>
                </a:r>
                <a:r>
                  <a:rPr lang="fr-FR" dirty="0" err="1" smtClean="0"/>
                  <a:t>December</a:t>
                </a:r>
                <a:r>
                  <a:rPr lang="fr-FR" dirty="0" smtClean="0"/>
                  <a:t> 2015 (</a:t>
                </a:r>
                <a:r>
                  <a:rPr lang="fr-FR" dirty="0" err="1" smtClean="0"/>
                  <a:t>courtesy</a:t>
                </a:r>
                <a:r>
                  <a:rPr lang="fr-FR" dirty="0" smtClean="0"/>
                  <a:t> A. Lasheen) show </a:t>
                </a:r>
                <a:r>
                  <a:rPr lang="fr-FR" dirty="0" err="1" smtClean="0"/>
                  <a:t>significant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bunch</a:t>
                </a:r>
                <a:r>
                  <a:rPr lang="fr-FR" dirty="0" smtClean="0"/>
                  <a:t> to </a:t>
                </a:r>
                <a:r>
                  <a:rPr lang="fr-FR" dirty="0" err="1" smtClean="0"/>
                  <a:t>bunch</a:t>
                </a:r>
                <a:r>
                  <a:rPr lang="fr-FR" dirty="0" smtClean="0"/>
                  <a:t> variation in </a:t>
                </a:r>
                <a:r>
                  <a:rPr lang="fr-FR" dirty="0" err="1" smtClean="0"/>
                  <a:t>intensity</a:t>
                </a:r>
                <a:r>
                  <a:rPr lang="fr-FR" dirty="0" smtClean="0"/>
                  <a:t> and </a:t>
                </a:r>
                <a:r>
                  <a:rPr lang="fr-FR" dirty="0" err="1" smtClean="0"/>
                  <a:t>bunch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length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along</a:t>
                </a:r>
                <a:r>
                  <a:rPr lang="fr-FR" dirty="0" smtClean="0"/>
                  <a:t> the batch at </a:t>
                </a:r>
                <a:r>
                  <a:rPr lang="fr-FR" dirty="0" err="1" smtClean="0"/>
                  <a:t>various</a:t>
                </a:r>
                <a:r>
                  <a:rPr lang="fr-FR" dirty="0" smtClean="0"/>
                  <a:t> point </a:t>
                </a:r>
                <a:r>
                  <a:rPr lang="fr-FR" dirty="0" err="1" smtClean="0"/>
                  <a:t>along</a:t>
                </a:r>
                <a:r>
                  <a:rPr lang="fr-FR" dirty="0" smtClean="0"/>
                  <a:t> the </a:t>
                </a:r>
                <a:r>
                  <a:rPr lang="fr-FR" dirty="0" err="1" smtClean="0"/>
                  <a:t>ramp</a:t>
                </a:r>
                <a:endParaRPr lang="fr-FR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 smtClean="0"/>
                  <a:t>At 300 </a:t>
                </a:r>
                <a:r>
                  <a:rPr lang="fr-FR" dirty="0" err="1" smtClean="0"/>
                  <a:t>GeV</a:t>
                </a:r>
                <a:r>
                  <a:rPr lang="fr-FR" dirty="0" smtClean="0"/>
                  <a:t>/</a:t>
                </a:r>
                <a:r>
                  <a:rPr lang="fr-FR" dirty="0" err="1" smtClean="0"/>
                  <a:t>qc</a:t>
                </a:r>
                <a:r>
                  <a:rPr lang="fr-FR" dirty="0" smtClean="0"/>
                  <a:t> the </a:t>
                </a:r>
                <a:r>
                  <a:rPr lang="fr-FR" dirty="0" err="1" smtClean="0"/>
                  <a:t>largest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emittance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found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is</a:t>
                </a:r>
                <a:r>
                  <a:rPr lang="fr-FR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0.125</m:t>
                    </m:r>
                  </m:oMath>
                </a14:m>
                <a:r>
                  <a:rPr lang="en-GB" dirty="0" smtClean="0"/>
                  <a:t> eVs/A (found also by T. Bohl)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fr-FR" dirty="0" smtClean="0"/>
                  <a:t>This value </a:t>
                </a:r>
                <a:r>
                  <a:rPr lang="fr-FR" dirty="0" err="1" smtClean="0"/>
                  <a:t>is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used</a:t>
                </a:r>
                <a:r>
                  <a:rPr lang="fr-FR" dirty="0" smtClean="0"/>
                  <a:t> in simulation and corresponds to the </a:t>
                </a:r>
                <a:r>
                  <a:rPr lang="fr-FR" dirty="0" err="1" smtClean="0"/>
                  <a:t>worst</a:t>
                </a:r>
                <a:r>
                  <a:rPr lang="fr-FR" dirty="0" smtClean="0"/>
                  <a:t> case scenario for </a:t>
                </a:r>
                <a:r>
                  <a:rPr lang="fr-FR" dirty="0" err="1" smtClean="0"/>
                  <a:t>losses</a:t>
                </a:r>
                <a:endParaRPr lang="fr-FR" dirty="0" smtClean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fr-FR" dirty="0" err="1" smtClean="0"/>
                  <a:t>However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larger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emittances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can</a:t>
                </a:r>
                <a:r>
                  <a:rPr lang="fr-FR" dirty="0" smtClean="0"/>
                  <a:t> help </a:t>
                </a:r>
                <a:r>
                  <a:rPr lang="fr-FR" dirty="0" err="1" smtClean="0"/>
                  <a:t>counteract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intensity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effects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through</a:t>
                </a:r>
                <a:r>
                  <a:rPr lang="fr-FR" dirty="0" smtClean="0"/>
                  <a:t> Landau </a:t>
                </a:r>
                <a:r>
                  <a:rPr lang="fr-FR" dirty="0" err="1" smtClean="0"/>
                  <a:t>damping</a:t>
                </a:r>
                <a:endParaRPr lang="fr-FR" dirty="0" smtClean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fr-FR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fr-FR" dirty="0" smtClean="0"/>
                  <a:t>Binomial </a:t>
                </a:r>
                <a:r>
                  <a:rPr lang="fr-FR" dirty="0" err="1" smtClean="0"/>
                  <a:t>bunch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matched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with</a:t>
                </a:r>
                <a:r>
                  <a:rPr lang="fr-FR" dirty="0" smtClean="0"/>
                  <a:t> RF voltage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dirty="0" smtClean="0"/>
                  <a:t>, emittance computed using FWHM bunch length rescaled to 4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GB" dirty="0"/>
                  <a:t> Gaussian profile 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974387"/>
                <a:ext cx="9227134" cy="2862322"/>
              </a:xfrm>
              <a:prstGeom prst="rect">
                <a:avLst/>
              </a:prstGeom>
              <a:blipFill>
                <a:blip r:embed="rId2"/>
                <a:stretch>
                  <a:fillRect l="-396" t="-1279" b="-25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007" y="4206041"/>
            <a:ext cx="3744143" cy="267427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1" y="4255423"/>
            <a:ext cx="4014834" cy="261850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734077" y="6141648"/>
            <a:ext cx="18010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/>
              <a:t>S</a:t>
            </a:r>
            <a:r>
              <a:rPr lang="fr-FR" sz="1600" b="1" dirty="0" err="1" smtClean="0"/>
              <a:t>eparatrix</a:t>
            </a:r>
            <a:endParaRPr lang="en-GB" sz="1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703167" y="5930729"/>
            <a:ext cx="18010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 smtClean="0"/>
              <a:t>Hamiltonian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defining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emittance</a:t>
            </a:r>
            <a:endParaRPr lang="en-GB" sz="1600" b="1" dirty="0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5479022" y="5836920"/>
            <a:ext cx="716038" cy="938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8139094" y="5923516"/>
            <a:ext cx="221673" cy="2697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836768" y="3853818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P</a:t>
            </a:r>
            <a:r>
              <a:rPr lang="fr-FR" b="1" dirty="0" smtClean="0"/>
              <a:t>rofile</a:t>
            </a:r>
            <a:endParaRPr lang="en-GB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6438677" y="3876678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Phase space</a:t>
            </a:r>
            <a:endParaRPr lang="en-GB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4195479" y="3836709"/>
            <a:ext cx="2757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EXAMPLE</a:t>
            </a:r>
            <a:endParaRPr lang="en-GB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1928567" y="6539482"/>
                <a:ext cx="15447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GB" dirty="0" smtClean="0"/>
                  <a:t> [s]</a:t>
                </a:r>
                <a:endParaRPr lang="en-GB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567" y="6539482"/>
                <a:ext cx="1544781" cy="369332"/>
              </a:xfrm>
              <a:prstGeom prst="rect">
                <a:avLst/>
              </a:prstGeom>
              <a:blipFill>
                <a:blip r:embed="rId5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6738342" y="6547809"/>
                <a:ext cx="15447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GB" dirty="0" smtClean="0"/>
                  <a:t> [s]</a:t>
                </a:r>
                <a:endParaRPr lang="en-GB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8342" y="6547809"/>
                <a:ext cx="1544781" cy="369332"/>
              </a:xfrm>
              <a:prstGeom prst="rect">
                <a:avLst/>
              </a:prstGeom>
              <a:blipFill>
                <a:blip r:embed="rId6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4481487" y="5201725"/>
                <a:ext cx="15447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GB" dirty="0" smtClean="0"/>
                  <a:t> [eV]</a:t>
                </a:r>
                <a:endParaRPr lang="en-GB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1487" y="5201725"/>
                <a:ext cx="1544781" cy="369332"/>
              </a:xfrm>
              <a:prstGeom prst="rect">
                <a:avLst/>
              </a:prstGeom>
              <a:blipFill>
                <a:blip r:embed="rId7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Connector 18"/>
          <p:cNvCxnSpPr/>
          <p:nvPr/>
        </p:nvCxnSpPr>
        <p:spPr>
          <a:xfrm flipH="1">
            <a:off x="1090019" y="4354044"/>
            <a:ext cx="21891" cy="221684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3389380" y="4338343"/>
            <a:ext cx="21891" cy="221684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075748" y="6278718"/>
            <a:ext cx="2321252" cy="11966"/>
          </a:xfrm>
          <a:prstGeom prst="straightConnector1">
            <a:avLst/>
          </a:prstGeom>
          <a:ln w="1905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645005" y="5923516"/>
                <a:ext cx="121995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𝝉</m:t>
                      </m:r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5005" y="5923516"/>
                <a:ext cx="1219953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03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264" y="5086651"/>
            <a:ext cx="2901656" cy="166266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4314" y="3519830"/>
            <a:ext cx="3384123" cy="16144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41120" y="-53596"/>
            <a:ext cx="8505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 smtClean="0">
                <a:latin typeface="+mj-lt"/>
                <a:ea typeface="+mj-ea"/>
                <a:cs typeface="+mj-cs"/>
              </a:rPr>
              <a:t> </a:t>
            </a:r>
            <a:r>
              <a:rPr lang="fr-FR" sz="4400" dirty="0" err="1" smtClean="0">
                <a:latin typeface="+mj-lt"/>
                <a:ea typeface="+mj-ea"/>
                <a:cs typeface="+mj-cs"/>
              </a:rPr>
              <a:t>Losses</a:t>
            </a:r>
            <a:r>
              <a:rPr lang="fr-FR" sz="4400" dirty="0" smtClean="0">
                <a:latin typeface="+mj-lt"/>
                <a:ea typeface="+mj-ea"/>
                <a:cs typeface="+mj-cs"/>
              </a:rPr>
              <a:t> computation</a:t>
            </a:r>
            <a:endParaRPr lang="en-GB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999853"/>
            <a:ext cx="914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</a:t>
            </a:r>
            <a:r>
              <a:rPr lang="en-GB" dirty="0" smtClean="0"/>
              <a:t> particle is lost when its radial displacement is larger than the length of the horizontal aperture.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The smallest horizontal aperture is at the QDs (</a:t>
            </a:r>
            <a:r>
              <a:rPr lang="en-GB" i="1" dirty="0" smtClean="0"/>
              <a:t>V. Kain “Update on SPS aperture studies”, 2017</a:t>
            </a:r>
            <a:r>
              <a:rPr lang="en-GB" dirty="0" smtClean="0"/>
              <a:t>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dirty="0" smtClean="0"/>
              <a:t>Calculations give 41.5 mm of total aperture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dirty="0" smtClean="0"/>
              <a:t>Measurements give roughly 28 mm and 35 mm as minimum aperture towards the inside and outside respectively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20 mm of internal and external apertures are assumed along the entire simulation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dirty="0" smtClean="0"/>
              <a:t>A particle is lost when its </a:t>
            </a:r>
            <a:r>
              <a:rPr lang="en-GB" dirty="0" err="1" smtClean="0"/>
              <a:t>dp</a:t>
            </a:r>
            <a:r>
              <a:rPr lang="en-GB" dirty="0" smtClean="0"/>
              <a:t> satisfies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96742" y="3669571"/>
                <a:ext cx="4916032" cy="6833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𝑑𝑝</m:t>
                          </m:r>
                        </m:num>
                        <m:den>
                          <m:sSub>
                            <m:sSub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𝑡𝑟</m:t>
                          </m:r>
                        </m:sub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𝑑𝑅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𝑎𝑝𝑒𝑟𝑡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742" y="3669571"/>
                <a:ext cx="4916032" cy="68339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3295001" y="674702"/>
            <a:ext cx="3436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Losses inside the SPS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29730" y="4668850"/>
            <a:ext cx="3436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</a:rPr>
              <a:t>Total losses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58964" y="5007964"/>
            <a:ext cx="58665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The total losses comprise the losses in the SPS and all the particles forming satellite bunches at injection in the LHC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dirty="0" smtClean="0"/>
              <a:t>At the end of the simulation the particles which displacement from the bucket centre is more than 1.25 ns (half LHC bucket length) are considered lost</a:t>
            </a:r>
            <a:endParaRPr lang="en-GB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6026394" y="4863002"/>
            <a:ext cx="281178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990761" y="4032714"/>
            <a:ext cx="1177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t</a:t>
            </a:r>
            <a:r>
              <a:rPr lang="en-GB" sz="1200" b="1" dirty="0" smtClean="0"/>
              <a:t>hreshold for losses in SPS</a:t>
            </a:r>
            <a:endParaRPr lang="en-GB" sz="1200" b="1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6717435" y="4452588"/>
            <a:ext cx="667224" cy="410414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447191" y="3288449"/>
            <a:ext cx="2436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Examples of losses</a:t>
            </a:r>
            <a:endParaRPr lang="en-GB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7928717" y="3902854"/>
            <a:ext cx="989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t</a:t>
            </a:r>
            <a:r>
              <a:rPr lang="en-GB" sz="1200" b="1" dirty="0" smtClean="0"/>
              <a:t>he buckets are here</a:t>
            </a:r>
            <a:endParaRPr lang="en-GB" sz="1200" b="1" dirty="0"/>
          </a:p>
        </p:txBody>
      </p:sp>
      <p:cxnSp>
        <p:nvCxnSpPr>
          <p:cNvPr id="24" name="Straight Arrow Connector 23"/>
          <p:cNvCxnSpPr/>
          <p:nvPr/>
        </p:nvCxnSpPr>
        <p:spPr>
          <a:xfrm flipH="1" flipV="1">
            <a:off x="7577127" y="3873277"/>
            <a:ext cx="414216" cy="159438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5818554" y="5603631"/>
            <a:ext cx="172207" cy="50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/>
          <p:cNvSpPr/>
          <p:nvPr/>
        </p:nvSpPr>
        <p:spPr>
          <a:xfrm>
            <a:off x="7149491" y="6641298"/>
            <a:ext cx="470335" cy="1392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0413" y="5762541"/>
            <a:ext cx="210395" cy="46733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9491" y="6623890"/>
            <a:ext cx="606444" cy="180293"/>
          </a:xfrm>
          <a:prstGeom prst="rect">
            <a:avLst/>
          </a:prstGeom>
        </p:spPr>
      </p:pic>
      <p:cxnSp>
        <p:nvCxnSpPr>
          <p:cNvPr id="41" name="Straight Arrow Connector 40"/>
          <p:cNvCxnSpPr/>
          <p:nvPr/>
        </p:nvCxnSpPr>
        <p:spPr>
          <a:xfrm flipV="1">
            <a:off x="7824082" y="5865498"/>
            <a:ext cx="439747" cy="34480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5656776" y="5020840"/>
            <a:ext cx="984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f</a:t>
            </a:r>
            <a:r>
              <a:rPr lang="en-GB" sz="1200" b="1" dirty="0" smtClean="0"/>
              <a:t>uture LHC satellites</a:t>
            </a:r>
            <a:endParaRPr lang="en-GB" sz="1200" b="1" dirty="0"/>
          </a:p>
        </p:txBody>
      </p:sp>
      <p:cxnSp>
        <p:nvCxnSpPr>
          <p:cNvPr id="53" name="Straight Connector 52"/>
          <p:cNvCxnSpPr/>
          <p:nvPr/>
        </p:nvCxnSpPr>
        <p:spPr>
          <a:xfrm>
            <a:off x="6512805" y="5142102"/>
            <a:ext cx="0" cy="1460121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6585342" y="5146013"/>
            <a:ext cx="0" cy="1460121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5972988" y="5442691"/>
            <a:ext cx="392408" cy="50138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 flipV="1">
            <a:off x="6607360" y="5824484"/>
            <a:ext cx="458587" cy="38581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8279877" y="5153821"/>
            <a:ext cx="0" cy="1460121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8344599" y="5149917"/>
            <a:ext cx="0" cy="1460121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5967142" y="5432547"/>
            <a:ext cx="532365" cy="44572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5972988" y="5444093"/>
            <a:ext cx="211501" cy="5646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H="1">
            <a:off x="8510256" y="5451965"/>
            <a:ext cx="38519" cy="58932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8545856" y="5482505"/>
            <a:ext cx="117159" cy="4615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H="1">
            <a:off x="8372774" y="5451965"/>
            <a:ext cx="154433" cy="43014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8282540" y="5049716"/>
            <a:ext cx="901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f</a:t>
            </a:r>
            <a:r>
              <a:rPr lang="en-GB" sz="1200" b="1" dirty="0" smtClean="0"/>
              <a:t>uture LHC satellites</a:t>
            </a:r>
            <a:endParaRPr lang="en-GB" sz="1200" b="1" dirty="0"/>
          </a:p>
        </p:txBody>
      </p:sp>
      <p:sp>
        <p:nvSpPr>
          <p:cNvPr id="79" name="TextBox 78"/>
          <p:cNvSpPr txBox="1"/>
          <p:nvPr/>
        </p:nvSpPr>
        <p:spPr>
          <a:xfrm>
            <a:off x="7022248" y="6083204"/>
            <a:ext cx="984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f</a:t>
            </a:r>
            <a:r>
              <a:rPr lang="en-GB" sz="1200" b="1" dirty="0" smtClean="0"/>
              <a:t>uture LHC satellites</a:t>
            </a:r>
            <a:endParaRPr lang="en-GB" sz="1200" b="1" dirty="0"/>
          </a:p>
        </p:txBody>
      </p:sp>
      <p:sp>
        <p:nvSpPr>
          <p:cNvPr id="85" name="TextBox 84"/>
          <p:cNvSpPr txBox="1"/>
          <p:nvPr/>
        </p:nvSpPr>
        <p:spPr>
          <a:xfrm>
            <a:off x="6957206" y="5205938"/>
            <a:ext cx="1258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f</a:t>
            </a:r>
            <a:r>
              <a:rPr lang="en-GB" sz="1200" b="1" dirty="0" smtClean="0"/>
              <a:t>uture LHC nominal buckets</a:t>
            </a:r>
            <a:endParaRPr lang="en-GB" sz="1200" b="1" dirty="0"/>
          </a:p>
        </p:txBody>
      </p:sp>
      <p:cxnSp>
        <p:nvCxnSpPr>
          <p:cNvPr id="88" name="Straight Arrow Connector 87"/>
          <p:cNvCxnSpPr/>
          <p:nvPr/>
        </p:nvCxnSpPr>
        <p:spPr>
          <a:xfrm flipH="1">
            <a:off x="6527681" y="5448571"/>
            <a:ext cx="500931" cy="218466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>
            <a:off x="8132973" y="5504894"/>
            <a:ext cx="189914" cy="185046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angle 92"/>
          <p:cNvSpPr/>
          <p:nvPr/>
        </p:nvSpPr>
        <p:spPr>
          <a:xfrm>
            <a:off x="5416100" y="3585176"/>
            <a:ext cx="599355" cy="13357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5728677" y="3295805"/>
            <a:ext cx="3342161" cy="3519047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2" name="Picture 9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8382" y="4046582"/>
            <a:ext cx="210395" cy="46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41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Contents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GB" noProof="0" dirty="0" smtClean="0"/>
              <a:t>Introduction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 smtClean="0"/>
              <a:t>Slip-stacking principle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 smtClean="0"/>
              <a:t>Slip-stacking simulations in SPS, setting up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 smtClean="0">
                <a:solidFill>
                  <a:srgbClr val="FF0000"/>
                </a:solidFill>
              </a:rPr>
              <a:t>Slip-stacking simulations in SPS, first results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 smtClean="0"/>
              <a:t>Conclusions and next steps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4666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596839"/>
                  </p:ext>
                </p:extLst>
              </p:nvPr>
            </p:nvGraphicFramePr>
            <p:xfrm>
              <a:off x="66876" y="2662289"/>
              <a:ext cx="9005687" cy="4109339"/>
            </p:xfrm>
            <a:graphic>
              <a:graphicData uri="http://schemas.openxmlformats.org/drawingml/2006/table">
                <a:tbl>
                  <a:tblPr firstRow="1" bandRow="1">
                    <a:tableStyleId>{6E25E649-3F16-4E02-A733-19D2CDBF48F0}</a:tableStyleId>
                  </a:tblPr>
                  <a:tblGrid>
                    <a:gridCol w="499240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46528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26997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278017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dirty="0" smtClean="0"/>
                            <a:t>Parameter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Symbol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Value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Units</a:t>
                          </a:r>
                          <a:endParaRPr lang="el-GR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sz="1600" dirty="0" smtClean="0"/>
                            <a:t>Design</a:t>
                          </a:r>
                          <a:r>
                            <a:rPr lang="fr-FR" sz="1600" baseline="0" dirty="0" smtClean="0"/>
                            <a:t> </a:t>
                          </a:r>
                          <a:r>
                            <a:rPr lang="fr-FR" sz="1600" baseline="0" dirty="0" err="1" smtClean="0"/>
                            <a:t>momentum</a:t>
                          </a:r>
                          <a:r>
                            <a:rPr lang="fr-FR" sz="1600" baseline="0" dirty="0" smtClean="0"/>
                            <a:t> in </a:t>
                          </a:r>
                          <a:r>
                            <a:rPr lang="en-GB" sz="1600" baseline="0" dirty="0" smtClean="0"/>
                            <a:t>[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60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b="0" i="1" baseline="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GB" sz="1600" b="0" i="1" baseline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600" dirty="0" smtClean="0"/>
                            <a:t>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60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b="0" i="1" baseline="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GB" sz="1600" b="0" i="1" baseline="0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600" dirty="0" smtClean="0"/>
                            <a:t>]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 smtClean="0"/>
                            <a:t>300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 err="1" smtClean="0"/>
                            <a:t>GeV</a:t>
                          </a:r>
                          <a:r>
                            <a:rPr lang="fr-FR" sz="1600" dirty="0" smtClean="0"/>
                            <a:t>/</a:t>
                          </a:r>
                          <a:r>
                            <a:rPr lang="fr-FR" sz="1600" dirty="0" err="1" smtClean="0"/>
                            <a:t>qc</a:t>
                          </a:r>
                          <a:endParaRPr lang="el-GR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24249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600" dirty="0" smtClean="0"/>
                            <a:t>Longitudinal emittance at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60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b="0" i="1" baseline="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GB" sz="1600" b="0" i="1" baseline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l-GR" sz="1600" i="1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0.125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eVs/A</a:t>
                          </a:r>
                          <a:endParaRPr lang="el-GR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600" dirty="0" smtClean="0"/>
                            <a:t>Small amplitude synchrotron frequency at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60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b="0" i="1" baseline="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GB" sz="1600" b="0" i="1" baseline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sSub>
                                      <m:sSubPr>
                                        <m:ctrlPr>
                                          <a:rPr lang="en-GB" sz="1600" i="1" baseline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1600" b="0" i="1" baseline="0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en-GB" sz="1600" b="0" i="1" baseline="0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sup>
                                </m:sSubSup>
                              </m:oMath>
                            </m:oMathPara>
                          </a14:m>
                          <a:endParaRPr lang="el-GR" sz="1600" baseline="-25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79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Hz</a:t>
                          </a:r>
                          <a:endParaRPr lang="el-GR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1900200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Max</a:t>
                          </a:r>
                          <a:r>
                            <a:rPr lang="en-US" sz="1600" baseline="0" dirty="0" smtClean="0"/>
                            <a:t> </a:t>
                          </a:r>
                          <a:r>
                            <a:rPr lang="en-US" sz="1600" dirty="0" smtClean="0"/>
                            <a:t>RF voltage amplitude </a:t>
                          </a:r>
                          <a:r>
                            <a:rPr lang="fr-FR" sz="1600" baseline="0" dirty="0" smtClean="0"/>
                            <a:t>in </a:t>
                          </a:r>
                          <a:r>
                            <a:rPr lang="en-GB" sz="1600" baseline="0" dirty="0" smtClean="0"/>
                            <a:t>[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60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b="0" i="1" baseline="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GB" sz="1600" b="0" i="1" baseline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600" dirty="0" smtClean="0"/>
                            <a:t>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60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b="0" i="1" baseline="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GB" sz="1600" b="0" i="1" baseline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600" dirty="0" smtClean="0"/>
                            <a:t>+0.8s]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𝑟𝑓</m:t>
                                    </m:r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𝑚𝑎𝑥</m:t>
                                    </m:r>
                                  </m:sub>
                                  <m:sup>
                                    <m:r>
                                      <a:rPr lang="en-GB" sz="1600" i="1" baseline="0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en-GB" sz="1600" b="0" i="1" baseline="0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l-GR" sz="1600" baseline="-250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0.62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MV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72341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Max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oMath>
                          </a14:m>
                          <a:r>
                            <a:rPr lang="en-US" sz="1600" dirty="0" smtClean="0"/>
                            <a:t> per batch </a:t>
                          </a:r>
                          <a:r>
                            <a:rPr lang="fr-FR" sz="1600" baseline="0" dirty="0" smtClean="0"/>
                            <a:t>in </a:t>
                          </a:r>
                          <a:r>
                            <a:rPr lang="en-GB" sz="1600" baseline="0" dirty="0" smtClean="0"/>
                            <a:t>[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60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b="0" i="1" baseline="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GB" sz="1600" b="0" i="1" baseline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600" dirty="0" smtClean="0"/>
                            <a:t>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60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b="0" i="1" baseline="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GB" sz="1600" b="0" i="1" baseline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600" dirty="0" smtClean="0"/>
                            <a:t>+0.8s]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GB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lang="en-GB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GB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𝑚𝑎𝑥</m:t>
                                  </m:r>
                                </m:sub>
                                <m:sup>
                                  <m:r>
                                    <a:rPr lang="en-GB" sz="1600" b="0" i="1" smtClean="0">
                                      <a:latin typeface="Cambria Math" panose="02040503050406030204" pitchFamily="18" charset="0"/>
                                    </a:rPr>
                                    <m:t>𝑏𝑎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sz="1600" dirty="0" smtClean="0"/>
                            <a:t>/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l-GR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</m:oMath>
                          </a14:m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1.73x10</a:t>
                          </a:r>
                          <a:r>
                            <a:rPr lang="en-US" sz="1600" baseline="30000" dirty="0" smtClean="0"/>
                            <a:t>-3</a:t>
                          </a:r>
                          <a:endParaRPr lang="el-GR" sz="1600" baseline="300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-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218247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Max radial displacement per batch </a:t>
                          </a:r>
                          <a:r>
                            <a:rPr lang="fr-FR" sz="1600" baseline="0" dirty="0" smtClean="0"/>
                            <a:t>in </a:t>
                          </a:r>
                          <a:r>
                            <a:rPr lang="en-GB" sz="1600" baseline="0" dirty="0" smtClean="0"/>
                            <a:t>[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60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b="0" i="1" baseline="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GB" sz="1600" b="0" i="1" baseline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600" dirty="0" smtClean="0"/>
                            <a:t>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60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b="0" i="1" baseline="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GB" sz="1600" b="0" i="1" baseline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600" dirty="0" smtClean="0"/>
                            <a:t>+0.8s]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Δ</m:t>
                                    </m:r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𝑚𝑎𝑥</m:t>
                                    </m:r>
                                  </m:sub>
                                  <m:sup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𝑏𝑎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aseline="0" dirty="0" smtClean="0"/>
                            <a:t>5.9</a:t>
                          </a:r>
                          <a:endParaRPr lang="el-GR" sz="1600" baseline="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mm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964105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Max</a:t>
                          </a:r>
                          <a:r>
                            <a:rPr lang="en-US" sz="1600" baseline="0" dirty="0" smtClean="0"/>
                            <a:t> </a:t>
                          </a:r>
                          <a:r>
                            <a:rPr lang="en-US" sz="1600" dirty="0" smtClean="0"/>
                            <a:t>RF frequency</a:t>
                          </a:r>
                          <a:r>
                            <a:rPr lang="en-US" sz="1600" baseline="0" dirty="0" smtClean="0"/>
                            <a:t> offset per batch </a:t>
                          </a:r>
                          <a:r>
                            <a:rPr lang="fr-FR" sz="1600" baseline="0" dirty="0" smtClean="0"/>
                            <a:t>in </a:t>
                          </a:r>
                          <a:r>
                            <a:rPr lang="en-GB" sz="1600" baseline="0" dirty="0" smtClean="0"/>
                            <a:t>[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60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b="0" i="1" baseline="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GB" sz="1600" b="0" i="1" baseline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600" dirty="0" smtClean="0"/>
                            <a:t>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60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b="0" i="1" baseline="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GB" sz="1600" b="0" i="1" baseline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600" dirty="0" smtClean="0"/>
                            <a:t>+0.8s]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Δ</m:t>
                                    </m:r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𝑟𝑓</m:t>
                                    </m:r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𝑚𝑎𝑥</m:t>
                                    </m:r>
                                  </m:sub>
                                  <m:sup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𝑏𝑎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l-GR" sz="1600" baseline="-250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1054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Hz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8802636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dirty="0" smtClean="0"/>
                            <a:t>Filling</a:t>
                          </a:r>
                          <a:r>
                            <a:rPr lang="en-GB" sz="1600" baseline="0" dirty="0" smtClean="0"/>
                            <a:t> factor in energy in [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60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b="0" i="1" baseline="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GB" sz="1600" b="0" i="1" baseline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600" dirty="0" smtClean="0"/>
                            <a:t>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60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b="0" i="1" baseline="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GB" sz="1600" b="0" i="1" baseline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600" dirty="0" smtClean="0"/>
                            <a:t>+0.8s]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sub>
                                  <m:sup>
                                    <m:r>
                                      <a:rPr lang="en-GB" sz="1600" i="1" baseline="0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en-GB" sz="1600" b="0" i="1" baseline="0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l-GR" sz="1600" baseline="-250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0.85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-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l-GR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oMath>
                          </a14:m>
                          <a:r>
                            <a:rPr lang="en-GB" sz="1600" dirty="0" smtClean="0"/>
                            <a:t> parameter at</a:t>
                          </a:r>
                          <a:r>
                            <a:rPr lang="en-GB" sz="1600" baseline="0" dirty="0" smtClean="0"/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600" dirty="0" smtClean="0"/>
                            <a:t>+0.8s</a:t>
                          </a:r>
                          <a:endParaRPr lang="en-GB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b="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b="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GB" sz="1600" b="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𝑒𝑛𝑑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l-GR" sz="1600" b="0" i="1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4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-</a:t>
                          </a:r>
                          <a:endParaRPr lang="el-GR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656133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dirty="0" smtClean="0"/>
                            <a:t>RF voltage at</a:t>
                          </a:r>
                          <a:r>
                            <a:rPr lang="en-GB" sz="1600" baseline="0" dirty="0" smtClean="0"/>
                            <a:t> extraction</a:t>
                          </a:r>
                          <a:endParaRPr lang="en-GB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𝑟𝑓</m:t>
                                    </m:r>
                                  </m:sub>
                                  <m:sup>
                                    <m:r>
                                      <a:rPr lang="en-GB" sz="1600" i="1" baseline="0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  <m:r>
                                      <a:rPr lang="en-GB" sz="1600" b="0" i="1" baseline="0" smtClean="0">
                                        <a:latin typeface="Cambria Math" panose="02040503050406030204" pitchFamily="18" charset="0"/>
                                      </a:rPr>
                                      <m:t>𝑛𝑑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l-GR" sz="1600" b="0" i="1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15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MV</a:t>
                          </a:r>
                          <a:endParaRPr lang="el-GR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944421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596839"/>
                  </p:ext>
                </p:extLst>
              </p:nvPr>
            </p:nvGraphicFramePr>
            <p:xfrm>
              <a:off x="66876" y="2662289"/>
              <a:ext cx="9005687" cy="4109339"/>
            </p:xfrm>
            <a:graphic>
              <a:graphicData uri="http://schemas.openxmlformats.org/drawingml/2006/table">
                <a:tbl>
                  <a:tblPr firstRow="1" bandRow="1">
                    <a:tableStyleId>{6E25E649-3F16-4E02-A733-19D2CDBF48F0}</a:tableStyleId>
                  </a:tblPr>
                  <a:tblGrid>
                    <a:gridCol w="499240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46528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26997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278017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dirty="0" smtClean="0"/>
                            <a:t>Parameter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Symbol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Value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Units</a:t>
                          </a:r>
                          <a:endParaRPr lang="el-GR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t="-103279" r="-80610" b="-9147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40249" t="-103279" r="-174274" b="-9147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 smtClean="0"/>
                            <a:t>300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 err="1" smtClean="0"/>
                            <a:t>GeV</a:t>
                          </a:r>
                          <a:r>
                            <a:rPr lang="fr-FR" sz="1600" dirty="0" smtClean="0"/>
                            <a:t>/</a:t>
                          </a:r>
                          <a:r>
                            <a:rPr lang="fr-FR" sz="1600" dirty="0" err="1" smtClean="0"/>
                            <a:t>qc</a:t>
                          </a:r>
                          <a:endParaRPr lang="el-GR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24249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t="-203279" r="-80610" b="-8147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40249" t="-203279" r="-174274" b="-8147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0.125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eVs/A</a:t>
                          </a:r>
                          <a:endParaRPr lang="el-GR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8011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t="-298387" r="-80610" b="-7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40249" t="-298387" r="-174274" b="-7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79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Hz</a:t>
                          </a:r>
                          <a:endParaRPr lang="el-GR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1900200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t="-404918" r="-80610" b="-6131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40249" t="-404918" r="-174274" b="-6131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0.62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MV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72341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t="-504918" r="-80610" b="-5131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40249" t="-504918" r="-174274" b="-5131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1.73x10</a:t>
                          </a:r>
                          <a:r>
                            <a:rPr lang="en-US" sz="1600" baseline="30000" dirty="0" smtClean="0"/>
                            <a:t>-3</a:t>
                          </a:r>
                          <a:endParaRPr lang="el-GR" sz="1600" baseline="300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-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218247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t="-604918" r="-80610" b="-4131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40249" t="-604918" r="-174274" b="-4131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aseline="0" dirty="0" smtClean="0"/>
                            <a:t>5.9</a:t>
                          </a:r>
                          <a:endParaRPr lang="el-GR" sz="1600" baseline="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mm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96410542"/>
                      </a:ext>
                    </a:extLst>
                  </a:tr>
                  <a:tr h="38125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t="-682540" r="-80610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40249" t="-682540" r="-174274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1054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Hz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8802636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t="-821667" r="-80610" b="-21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40249" t="-821667" r="-174274" b="-21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0.85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-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t="-906557" r="-80610" b="-1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40249" t="-906557" r="-174274" b="-1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4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-</a:t>
                          </a:r>
                          <a:endParaRPr lang="el-GR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65613342"/>
                      </a:ext>
                    </a:extLst>
                  </a:tr>
                  <a:tr h="381254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dirty="0" smtClean="0"/>
                            <a:t>RF voltage at</a:t>
                          </a:r>
                          <a:r>
                            <a:rPr lang="en-GB" sz="1600" baseline="0" dirty="0" smtClean="0"/>
                            <a:t> extraction</a:t>
                          </a:r>
                          <a:endParaRPr lang="en-GB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40249" t="-974603" r="-174274" b="-79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15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MV</a:t>
                          </a:r>
                          <a:endParaRPr lang="el-GR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944421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005069" y="-93615"/>
            <a:ext cx="8838079" cy="932655"/>
          </a:xfrm>
        </p:spPr>
        <p:txBody>
          <a:bodyPr/>
          <a:lstStyle/>
          <a:p>
            <a:r>
              <a:rPr lang="en-GB" noProof="0" dirty="0" smtClean="0"/>
              <a:t>Simulation parameters</a:t>
            </a:r>
            <a:endParaRPr lang="en-GB" noProof="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12" y="747272"/>
            <a:ext cx="4752723" cy="18538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504153" y="1979559"/>
                <a:ext cx="58189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4153" y="1979559"/>
                <a:ext cx="581890" cy="3385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626708" y="1025258"/>
                <a:ext cx="58189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6708" y="1025258"/>
                <a:ext cx="581890" cy="3385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348947" y="1267399"/>
                <a:ext cx="58189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8947" y="1267399"/>
                <a:ext cx="581890" cy="338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4053270" y="552102"/>
                <a:ext cx="404983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3270" y="552102"/>
                <a:ext cx="404983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2553215" y="1766393"/>
            <a:ext cx="19542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smtClean="0"/>
              <a:t>end slip-</a:t>
            </a:r>
            <a:r>
              <a:rPr lang="fr-FR" sz="1600" i="1" dirty="0" err="1" smtClean="0"/>
              <a:t>stacking</a:t>
            </a:r>
            <a:endParaRPr lang="en-GB" sz="1600" i="1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2996426" y="1428471"/>
            <a:ext cx="315972" cy="3718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41005" y="871370"/>
            <a:ext cx="19542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 smtClean="0"/>
              <a:t>start</a:t>
            </a:r>
            <a:r>
              <a:rPr lang="fr-FR" sz="1600" i="1" dirty="0" smtClean="0"/>
              <a:t> slip-</a:t>
            </a:r>
            <a:r>
              <a:rPr lang="fr-FR" sz="1600" i="1" dirty="0" err="1" smtClean="0"/>
              <a:t>stacking</a:t>
            </a:r>
            <a:endParaRPr lang="en-GB" sz="1600" i="1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239714" y="1140180"/>
            <a:ext cx="677939" cy="2313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005423" y="917305"/>
                <a:ext cx="99859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1600" dirty="0" smtClean="0"/>
                  <a:t>+0.8s</a:t>
                </a:r>
                <a:endParaRPr lang="en-GB" sz="16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5423" y="917305"/>
                <a:ext cx="998594" cy="338554"/>
              </a:xfrm>
              <a:prstGeom prst="rect">
                <a:avLst/>
              </a:prstGeom>
              <a:blipFill>
                <a:blip r:embed="rId8"/>
                <a:stretch>
                  <a:fillRect t="-5357" b="-214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5044635" y="712094"/>
                <a:ext cx="4897276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b="1" dirty="0" smtClean="0"/>
                  <a:t>Optics: </a:t>
                </a:r>
                <a:r>
                  <a:rPr lang="en-GB" sz="1600" dirty="0" smtClean="0">
                    <a:solidFill>
                      <a:srgbClr val="FF0000"/>
                    </a:solidFill>
                  </a:rPr>
                  <a:t>Q20</a:t>
                </a:r>
              </a:p>
              <a:p>
                <a:r>
                  <a:rPr lang="en-GB" sz="1600" b="1" dirty="0" smtClean="0"/>
                  <a:t>Start simulation</a:t>
                </a:r>
                <a:r>
                  <a:rPr lang="en-GB" sz="1600" dirty="0" smtClean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fr-FR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GB" sz="1600" dirty="0" smtClean="0"/>
              </a:p>
              <a:p>
                <a:r>
                  <a:rPr lang="en-GB" sz="1600" b="1" dirty="0" smtClean="0"/>
                  <a:t>End simulation</a:t>
                </a:r>
                <a:r>
                  <a:rPr lang="en-GB" sz="1600" dirty="0" smtClean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GB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GB" sz="1600" dirty="0" smtClean="0">
                    <a:solidFill>
                      <a:srgbClr val="FF0000"/>
                    </a:solidFill>
                  </a:rPr>
                  <a:t> + 0.5 s (bunch compression)</a:t>
                </a:r>
              </a:p>
              <a:p>
                <a:r>
                  <a:rPr lang="en-GB" sz="1600" dirty="0">
                    <a:solidFill>
                      <a:srgbClr val="FF0000"/>
                    </a:solidFill>
                  </a:rPr>
                  <a:t>	</a:t>
                </a:r>
                <a:r>
                  <a:rPr lang="en-GB" sz="1600" dirty="0" smtClean="0">
                    <a:solidFill>
                      <a:srgbClr val="FF0000"/>
                    </a:solidFill>
                  </a:rPr>
                  <a:t>				</a:t>
                </a:r>
                <a:r>
                  <a:rPr lang="en-GB" sz="1600" dirty="0" smtClean="0"/>
                  <a:t>or</a:t>
                </a:r>
              </a:p>
              <a:p>
                <a:r>
                  <a:rPr lang="en-GB" sz="1600" dirty="0">
                    <a:solidFill>
                      <a:srgbClr val="FF0000"/>
                    </a:solidFill>
                  </a:rPr>
                  <a:t>	</a:t>
                </a:r>
                <a:r>
                  <a:rPr lang="en-GB" sz="1600" dirty="0" smtClean="0">
                    <a:solidFill>
                      <a:srgbClr val="FF0000"/>
                    </a:solidFill>
                  </a:rPr>
                  <a:t>	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GB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GB" sz="1600" dirty="0">
                    <a:solidFill>
                      <a:srgbClr val="FF0000"/>
                    </a:solidFill>
                  </a:rPr>
                  <a:t> + </a:t>
                </a:r>
                <a:r>
                  <a:rPr lang="en-GB" sz="1600" dirty="0" smtClean="0">
                    <a:solidFill>
                      <a:srgbClr val="FF0000"/>
                    </a:solidFill>
                  </a:rPr>
                  <a:t>31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GB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𝑟𝑒𝑣</m:t>
                        </m:r>
                      </m:sub>
                    </m:sSub>
                  </m:oMath>
                </a14:m>
                <a:r>
                  <a:rPr lang="en-GB" sz="16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GB" sz="1600" dirty="0">
                    <a:solidFill>
                      <a:srgbClr val="FF0000"/>
                    </a:solidFill>
                  </a:rPr>
                  <a:t>(bunch </a:t>
                </a:r>
                <a:r>
                  <a:rPr lang="en-GB" sz="1600" dirty="0" smtClean="0">
                    <a:solidFill>
                      <a:srgbClr val="FF0000"/>
                    </a:solidFill>
                  </a:rPr>
                  <a:t>rotation)</a:t>
                </a:r>
                <a:endParaRPr lang="en-GB" sz="1600" dirty="0">
                  <a:solidFill>
                    <a:srgbClr val="FF0000"/>
                  </a:solidFill>
                </a:endParaRPr>
              </a:p>
              <a:p>
                <a:r>
                  <a:rPr lang="en-GB" sz="1600" b="1" dirty="0" smtClean="0"/>
                  <a:t>Scan of capture voltage</a:t>
                </a:r>
                <a:r>
                  <a:rPr lang="en-GB" sz="1600" dirty="0" smtClean="0"/>
                  <a:t>: </a:t>
                </a:r>
                <a:r>
                  <a:rPr lang="en-GB" sz="1600" dirty="0" smtClean="0">
                    <a:solidFill>
                      <a:srgbClr val="FF0000"/>
                    </a:solidFill>
                  </a:rPr>
                  <a:t>2.5 MV -&gt; 7.5 MV</a:t>
                </a:r>
                <a:endParaRPr lang="en-GB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4635" y="712094"/>
                <a:ext cx="4897276" cy="1569660"/>
              </a:xfrm>
              <a:prstGeom prst="rect">
                <a:avLst/>
              </a:prstGeom>
              <a:blipFill>
                <a:blip r:embed="rId9"/>
                <a:stretch>
                  <a:fillRect l="-747" t="-1167" b="-428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Connector 22"/>
          <p:cNvCxnSpPr/>
          <p:nvPr/>
        </p:nvCxnSpPr>
        <p:spPr>
          <a:xfrm>
            <a:off x="4504331" y="812237"/>
            <a:ext cx="0" cy="19778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4198121" y="930152"/>
                <a:ext cx="99859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GB" sz="1600" dirty="0" smtClean="0"/>
                  <a:t>+0.5s</a:t>
                </a:r>
                <a:endParaRPr lang="en-GB" sz="16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8121" y="930152"/>
                <a:ext cx="998594" cy="338554"/>
              </a:xfrm>
              <a:prstGeom prst="rect">
                <a:avLst/>
              </a:prstGeom>
              <a:blipFill>
                <a:blip r:embed="rId10"/>
                <a:stretch>
                  <a:fillRect t="-5455" b="-236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Connector 31"/>
          <p:cNvCxnSpPr/>
          <p:nvPr/>
        </p:nvCxnSpPr>
        <p:spPr>
          <a:xfrm>
            <a:off x="3349858" y="1255859"/>
            <a:ext cx="0" cy="19778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939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71742" y="-201821"/>
            <a:ext cx="9938457" cy="1325563"/>
          </a:xfrm>
        </p:spPr>
        <p:txBody>
          <a:bodyPr/>
          <a:lstStyle/>
          <a:p>
            <a:r>
              <a:rPr lang="en-GB" noProof="0" dirty="0" smtClean="0"/>
              <a:t>Programs during slip stacking</a:t>
            </a:r>
            <a:endParaRPr lang="en-GB" noProof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0" y="1162703"/>
            <a:ext cx="4555867" cy="21772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876" y="1153860"/>
            <a:ext cx="4743998" cy="22387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0" y="3706308"/>
            <a:ext cx="4488648" cy="27840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561" y="3714520"/>
            <a:ext cx="4564231" cy="27651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92150" y="1025052"/>
            <a:ext cx="4821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Momentum of batch 1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5266016" y="982970"/>
            <a:ext cx="4641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RF program relative of one batch</a:t>
            </a:r>
            <a:endParaRPr lang="en-GB" dirty="0"/>
          </a:p>
          <a:p>
            <a:endParaRPr lang="en-GB" dirty="0"/>
          </a:p>
        </p:txBody>
      </p:sp>
      <p:sp>
        <p:nvSpPr>
          <p:cNvPr id="23" name="TextBox 22"/>
          <p:cNvSpPr txBox="1"/>
          <p:nvPr/>
        </p:nvSpPr>
        <p:spPr>
          <a:xfrm>
            <a:off x="1241629" y="3568640"/>
            <a:ext cx="4821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Adiabaticity</a:t>
            </a:r>
            <a:r>
              <a:rPr lang="en-GB" dirty="0" smtClean="0"/>
              <a:t> coefficient 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433610" y="4014744"/>
                <a:ext cx="1783679" cy="5716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GB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d>
                        <m:dPr>
                          <m:begChr m:val="|"/>
                          <m:endChr m:val="|"/>
                          <m:ctrlPr>
                            <a:rPr lang="en-GB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GB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GB" sz="14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GB" sz="1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610" y="4014744"/>
                <a:ext cx="1783679" cy="57169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33623" y="6539041"/>
                <a:ext cx="1650452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400" dirty="0" smtClean="0"/>
                  <a:t>However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GB" sz="1400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GB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GB" sz="1400" i="1">
                        <a:latin typeface="Cambria Math" panose="02040503050406030204" pitchFamily="18" charset="0"/>
                      </a:rPr>
                      <m:t>0.05</m:t>
                    </m:r>
                  </m:oMath>
                </a14:m>
                <a:endParaRPr lang="en-GB" sz="14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23" y="6539041"/>
                <a:ext cx="1650452" cy="307777"/>
              </a:xfrm>
              <a:prstGeom prst="rect">
                <a:avLst/>
              </a:prstGeom>
              <a:blipFill>
                <a:blip r:embed="rId7"/>
                <a:stretch>
                  <a:fillRect l="-1111" t="-2000" b="-22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ight Arrow 25"/>
          <p:cNvSpPr/>
          <p:nvPr/>
        </p:nvSpPr>
        <p:spPr>
          <a:xfrm>
            <a:off x="1663036" y="6596390"/>
            <a:ext cx="357431" cy="2203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/>
          <p:cNvSpPr/>
          <p:nvPr/>
        </p:nvSpPr>
        <p:spPr>
          <a:xfrm>
            <a:off x="1976178" y="6539041"/>
            <a:ext cx="36412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Adiabatic </a:t>
            </a:r>
            <a:r>
              <a:rPr lang="en-GB" sz="1400" dirty="0" smtClean="0">
                <a:solidFill>
                  <a:srgbClr val="FF0000"/>
                </a:solidFill>
              </a:rPr>
              <a:t>synchrotron </a:t>
            </a:r>
            <a:r>
              <a:rPr lang="en-GB" sz="1400" dirty="0">
                <a:solidFill>
                  <a:srgbClr val="FF0000"/>
                </a:solidFill>
              </a:rPr>
              <a:t>motion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245095" y="4663212"/>
            <a:ext cx="1367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Discontinuities and noise caused by RF program</a:t>
            </a:r>
            <a:endParaRPr lang="en-GB" sz="1200" dirty="0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1984725" y="5146090"/>
            <a:ext cx="297179" cy="4145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1126433" y="5280140"/>
            <a:ext cx="290619" cy="2710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5266016" y="3573760"/>
                <a:ext cx="64210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/>
                  <a:t>Slip-stacking parameter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𝑏𝑎</m:t>
                        </m:r>
                      </m:sub>
                    </m:sSub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6016" y="3573760"/>
                <a:ext cx="6421019" cy="369332"/>
              </a:xfrm>
              <a:prstGeom prst="rect">
                <a:avLst/>
              </a:prstGeom>
              <a:blipFill>
                <a:blip r:embed="rId8"/>
                <a:stretch>
                  <a:fillRect l="-855"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ectangle 41"/>
          <p:cNvSpPr/>
          <p:nvPr/>
        </p:nvSpPr>
        <p:spPr>
          <a:xfrm>
            <a:off x="6001230" y="1310247"/>
            <a:ext cx="1905641" cy="959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/>
          <p:cNvSpPr/>
          <p:nvPr/>
        </p:nvSpPr>
        <p:spPr>
          <a:xfrm>
            <a:off x="5998154" y="3918858"/>
            <a:ext cx="1716616" cy="986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5050572" y="5551185"/>
                <a:ext cx="557845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=4</m:t>
                      </m:r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0572" y="5551185"/>
                <a:ext cx="557845" cy="246221"/>
              </a:xfrm>
              <a:prstGeom prst="rect">
                <a:avLst/>
              </a:prstGeom>
              <a:blipFill>
                <a:blip r:embed="rId9"/>
                <a:stretch>
                  <a:fillRect l="-5495" r="-7692" b="-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5165519" y="6377587"/>
                <a:ext cx="1603081" cy="4739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 smtClean="0"/>
                  <a:t>Cycle time threshold corresponding to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𝑏𝑎</m:t>
                        </m:r>
                      </m:sub>
                      <m:sup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bSup>
                  </m:oMath>
                </a14:m>
                <a:endParaRPr lang="en-GB" sz="1200" dirty="0"/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5519" y="6377587"/>
                <a:ext cx="1603081" cy="473912"/>
              </a:xfrm>
              <a:prstGeom prst="rect">
                <a:avLst/>
              </a:prstGeom>
              <a:blipFill>
                <a:blip r:embed="rId10"/>
                <a:stretch>
                  <a:fillRect b="-897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7906871" y="4238834"/>
                <a:ext cx="67165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=22</m:t>
                      </m:r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6871" y="4238834"/>
                <a:ext cx="671659" cy="246221"/>
              </a:xfrm>
              <a:prstGeom prst="rect">
                <a:avLst/>
              </a:prstGeom>
              <a:blipFill>
                <a:blip r:embed="rId11"/>
                <a:stretch>
                  <a:fillRect l="-3636" r="-6364" b="-48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7246339" y="6365557"/>
                <a:ext cx="15454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𝑏𝑎</m:t>
                        </m:r>
                      </m:sub>
                    </m:sSub>
                  </m:oMath>
                </a14:m>
                <a:r>
                  <a:rPr lang="en-GB" sz="1200" dirty="0" smtClean="0"/>
                  <a:t> decreases from 1000 to 10 buckets</a:t>
                </a:r>
                <a:endParaRPr lang="en-GB" sz="1200" dirty="0"/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6339" y="6365557"/>
                <a:ext cx="1545445" cy="461665"/>
              </a:xfrm>
              <a:prstGeom prst="rect">
                <a:avLst/>
              </a:prstGeom>
              <a:blipFill>
                <a:blip r:embed="rId12"/>
                <a:stretch>
                  <a:fillRect l="-395" b="-9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9" name="Elbow Connector 58"/>
          <p:cNvCxnSpPr/>
          <p:nvPr/>
        </p:nvCxnSpPr>
        <p:spPr>
          <a:xfrm rot="5400000" flipH="1" flipV="1">
            <a:off x="6391150" y="6356663"/>
            <a:ext cx="426555" cy="84524"/>
          </a:xfrm>
          <a:prstGeom prst="bentConnector3">
            <a:avLst>
              <a:gd name="adj1" fmla="val -44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8242700" y="6085755"/>
            <a:ext cx="155949" cy="3131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399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9047" y="-65179"/>
            <a:ext cx="7886700" cy="990930"/>
          </a:xfrm>
        </p:spPr>
        <p:txBody>
          <a:bodyPr/>
          <a:lstStyle/>
          <a:p>
            <a:r>
              <a:rPr lang="en-GB" noProof="0" dirty="0" smtClean="0"/>
              <a:t>Slip-stacking simulation</a:t>
            </a:r>
            <a:endParaRPr lang="en-GB" noProof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371" y="1210892"/>
            <a:ext cx="4054645" cy="24935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132890"/>
            <a:ext cx="3726179" cy="2609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5949"/>
            <a:ext cx="4333795" cy="24746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726180" y="3791516"/>
                <a:ext cx="5417821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 smtClean="0"/>
                  <a:t>Particles escaping the bucket when switching from</a:t>
                </a:r>
                <a:r>
                  <a:rPr lang="en-GB" sz="1600" dirty="0"/>
                  <a:t> </a:t>
                </a:r>
                <a:r>
                  <a:rPr lang="en-GB" sz="1600" dirty="0" smtClean="0"/>
                  <a:t>acceleration to flat and from flat to deceleration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 smtClean="0"/>
                  <a:t>This effect is due mostly to the large emittance chosen and the distribution tails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GB" sz="1600" dirty="0" smtClean="0"/>
                  <a:t>No losses with a parabolic bunch and lower emittance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 smtClean="0"/>
                  <a:t>Using the estimated energy cut for losses of 144 GeV, the particles are not lost at the end of slip-stacking but continue drifting along the ring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GB" sz="1600" dirty="0" smtClean="0"/>
                  <a:t>Some of them will be lost during acceleration to flat top, others will be captured (satellite bunches)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 smtClean="0"/>
                  <a:t>Perturbation caused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𝑒𝑛𝑑</m:t>
                        </m:r>
                      </m:sub>
                    </m:sSub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r>
                  <a:rPr lang="en-GB" sz="1600" dirty="0" smtClean="0"/>
                  <a:t> implies also some particles which escape from the bucket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6180" y="3791516"/>
                <a:ext cx="5417821" cy="3046988"/>
              </a:xfrm>
              <a:prstGeom prst="rect">
                <a:avLst/>
              </a:prstGeom>
              <a:blipFill>
                <a:blip r:embed="rId5"/>
                <a:stretch>
                  <a:fillRect l="-450" t="-600" r="-1462" b="-16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1521199" y="846339"/>
            <a:ext cx="2627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Global overview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72244" y="876184"/>
            <a:ext cx="3798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First two bunches of first batch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7139" y="3791516"/>
            <a:ext cx="3798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First bunch of first batch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41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7354" y="-13855"/>
            <a:ext cx="7886700" cy="864319"/>
          </a:xfrm>
        </p:spPr>
        <p:txBody>
          <a:bodyPr/>
          <a:lstStyle/>
          <a:p>
            <a:r>
              <a:rPr lang="en-GB" noProof="0" dirty="0" smtClean="0"/>
              <a:t>Summary of results: Q20 (1/2)</a:t>
            </a:r>
            <a:endParaRPr lang="en-GB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81437197"/>
                  </p:ext>
                </p:extLst>
              </p:nvPr>
            </p:nvGraphicFramePr>
            <p:xfrm>
              <a:off x="132547" y="813968"/>
              <a:ext cx="8961506" cy="4169855"/>
            </p:xfrm>
            <a:graphic>
              <a:graphicData uri="http://schemas.openxmlformats.org/drawingml/2006/table">
                <a:tbl>
                  <a:tblPr firstRow="1" bandRow="1">
                    <a:tableStyleId>{6E25E649-3F16-4E02-A733-19D2CDBF48F0}</a:tableStyleId>
                  </a:tblPr>
                  <a:tblGrid>
                    <a:gridCol w="1014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097327">
                      <a:extLst>
                        <a:ext uri="{9D8B030D-6E8A-4147-A177-3AD203B41FA5}">
                          <a16:colId xmlns:a16="http://schemas.microsoft.com/office/drawing/2014/main" val="1058546119"/>
                        </a:ext>
                      </a:extLst>
                    </a:gridCol>
                    <a:gridCol w="905730">
                      <a:extLst>
                        <a:ext uri="{9D8B030D-6E8A-4147-A177-3AD203B41FA5}">
                          <a16:colId xmlns:a16="http://schemas.microsoft.com/office/drawing/2014/main" val="1294561276"/>
                        </a:ext>
                      </a:extLst>
                    </a:gridCol>
                    <a:gridCol w="1002702">
                      <a:extLst>
                        <a:ext uri="{9D8B030D-6E8A-4147-A177-3AD203B41FA5}">
                          <a16:colId xmlns:a16="http://schemas.microsoft.com/office/drawing/2014/main" val="1354135258"/>
                        </a:ext>
                      </a:extLst>
                    </a:gridCol>
                    <a:gridCol w="838200">
                      <a:extLst>
                        <a:ext uri="{9D8B030D-6E8A-4147-A177-3AD203B41FA5}">
                          <a16:colId xmlns:a16="http://schemas.microsoft.com/office/drawing/2014/main" val="1298482836"/>
                        </a:ext>
                      </a:extLst>
                    </a:gridCol>
                    <a:gridCol w="927100">
                      <a:extLst>
                        <a:ext uri="{9D8B030D-6E8A-4147-A177-3AD203B41FA5}">
                          <a16:colId xmlns:a16="http://schemas.microsoft.com/office/drawing/2014/main" val="183531236"/>
                        </a:ext>
                      </a:extLst>
                    </a:gridCol>
                    <a:gridCol w="75375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8240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757678">
                      <a:extLst>
                        <a:ext uri="{9D8B030D-6E8A-4147-A177-3AD203B41FA5}">
                          <a16:colId xmlns:a16="http://schemas.microsoft.com/office/drawing/2014/main" val="2354046459"/>
                        </a:ext>
                      </a:extLst>
                    </a:gridCol>
                    <a:gridCol w="840413">
                      <a:extLst>
                        <a:ext uri="{9D8B030D-6E8A-4147-A177-3AD203B41FA5}">
                          <a16:colId xmlns:a16="http://schemas.microsoft.com/office/drawing/2014/main" val="396927804"/>
                        </a:ext>
                      </a:extLst>
                    </a:gridCol>
                  </a:tblGrid>
                  <a:tr h="73343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700" dirty="0" smtClean="0"/>
                            <a:t>capture</a:t>
                          </a:r>
                          <a:r>
                            <a:rPr lang="en-US" sz="1700" baseline="0" dirty="0" smtClean="0"/>
                            <a:t> voltage</a:t>
                          </a:r>
                        </a:p>
                        <a:p>
                          <a:pPr algn="ctr"/>
                          <a:r>
                            <a:rPr lang="en-US" sz="1700" baseline="0" dirty="0" smtClean="0"/>
                            <a:t>[MV]</a:t>
                          </a:r>
                          <a:endParaRPr lang="el-GR" sz="1700" dirty="0"/>
                        </a:p>
                      </a:txBody>
                      <a:tcPr>
                        <a:solidFill>
                          <a:srgbClr val="FF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GB" sz="1700" b="1" i="1" kern="1200" baseline="0" smtClean="0">
                                      <a:solidFill>
                                        <a:schemeClr val="l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1700" b="1" i="1" kern="1200" baseline="0" smtClean="0">
                                      <a:solidFill>
                                        <a:schemeClr val="l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𝜺</m:t>
                                  </m:r>
                                </m:e>
                                <m:sub>
                                  <m:r>
                                    <a:rPr lang="en-GB" sz="1700" b="1" i="1" kern="1200" baseline="0" smtClean="0">
                                      <a:solidFill>
                                        <a:schemeClr val="l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𝒍</m:t>
                                  </m:r>
                                </m:sub>
                                <m:sup>
                                  <m:r>
                                    <a:rPr lang="en-GB" sz="1700" b="1" i="1" kern="1200" baseline="0" smtClean="0">
                                      <a:solidFill>
                                        <a:schemeClr val="l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𝒂𝒗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GB" sz="1700" b="1" i="0" kern="1200" baseline="0" dirty="0" smtClean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after </a:t>
                          </a:r>
                          <a:r>
                            <a:rPr lang="en-GB" sz="1700" b="1" i="0" kern="1200" baseline="0" dirty="0" err="1" smtClean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filam</a:t>
                          </a:r>
                          <a:r>
                            <a:rPr lang="en-GB" sz="1700" b="1" i="0" kern="1200" baseline="0" dirty="0" smtClean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. [eVs/A]</a:t>
                          </a:r>
                          <a:endParaRPr lang="el-GR" sz="1700" b="1" i="0" kern="1200" baseline="0" dirty="0" smtClean="0">
                            <a:solidFill>
                              <a:schemeClr val="l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7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700" b="1" i="1" smtClean="0">
                                      <a:latin typeface="Cambria Math" panose="02040503050406030204" pitchFamily="18" charset="0"/>
                                    </a:rPr>
                                    <m:t>𝑭</m:t>
                                  </m:r>
                                </m:e>
                                <m:sub>
                                  <m:r>
                                    <a:rPr lang="en-GB" sz="1700" b="1" i="1" smtClean="0">
                                      <a:latin typeface="Cambria Math" panose="02040503050406030204" pitchFamily="18" charset="0"/>
                                    </a:rPr>
                                    <m:t>𝑬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700" dirty="0" smtClean="0"/>
                            <a:t> during ramp</a:t>
                          </a:r>
                        </a:p>
                        <a:p>
                          <a:pPr algn="ctr"/>
                          <a:r>
                            <a:rPr lang="en-GB" sz="1700" dirty="0" smtClean="0"/>
                            <a:t>-</a:t>
                          </a:r>
                          <a:endParaRPr lang="el-GR" sz="17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700" dirty="0" smtClean="0"/>
                            <a:t>max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7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700" b="1" i="1" smtClean="0">
                                      <a:latin typeface="Cambria Math" panose="02040503050406030204" pitchFamily="18" charset="0"/>
                                    </a:rPr>
                                    <m:t>𝑽</m:t>
                                  </m:r>
                                </m:e>
                                <m:sub>
                                  <m:r>
                                    <a:rPr lang="en-GB" sz="1700" b="1" i="1" smtClean="0">
                                      <a:latin typeface="Cambria Math" panose="02040503050406030204" pitchFamily="18" charset="0"/>
                                    </a:rPr>
                                    <m:t>𝒓𝒇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700" dirty="0" smtClean="0"/>
                            <a:t> during ramp</a:t>
                          </a:r>
                        </a:p>
                        <a:p>
                          <a:pPr algn="ctr"/>
                          <a:r>
                            <a:rPr lang="en-GB" sz="1700" dirty="0" smtClean="0"/>
                            <a:t>[MV] </a:t>
                          </a:r>
                          <a:endParaRPr lang="el-GR" sz="17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700" dirty="0" smtClean="0"/>
                            <a:t>losses in SPS</a:t>
                          </a:r>
                        </a:p>
                        <a:p>
                          <a:pPr algn="ctr"/>
                          <a:r>
                            <a:rPr lang="en-US" sz="1700" dirty="0" smtClean="0"/>
                            <a:t>%</a:t>
                          </a:r>
                          <a:endParaRPr lang="el-GR" sz="17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GB" sz="17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17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𝜺</m:t>
                                  </m:r>
                                </m:e>
                                <m:sub>
                                  <m:r>
                                    <a:rPr lang="en-GB" sz="1700" b="1" i="1" smtClean="0">
                                      <a:latin typeface="Cambria Math" panose="02040503050406030204" pitchFamily="18" charset="0"/>
                                    </a:rPr>
                                    <m:t>𝒍</m:t>
                                  </m:r>
                                </m:sub>
                                <m:sup/>
                              </m:sSubSup>
                            </m:oMath>
                          </a14:m>
                          <a:r>
                            <a:rPr lang="en-GB" sz="1700" dirty="0" smtClean="0"/>
                            <a:t>at </a:t>
                          </a:r>
                          <a:r>
                            <a:rPr lang="en-GB" sz="1700" dirty="0" err="1" smtClean="0"/>
                            <a:t>extr</a:t>
                          </a:r>
                          <a:r>
                            <a:rPr lang="en-GB" sz="1700" dirty="0" smtClean="0"/>
                            <a:t> [eVs/A]</a:t>
                          </a:r>
                          <a:endParaRPr lang="el-GR" sz="1700" dirty="0"/>
                        </a:p>
                      </a:txBody>
                      <a:tcPr>
                        <a:solidFill>
                          <a:srgbClr val="7030A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1700" i="1" baseline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𝝉</m:t>
                              </m:r>
                            </m:oMath>
                          </a14:m>
                          <a:r>
                            <a:rPr lang="en-US" sz="1700" baseline="0" dirty="0" smtClean="0"/>
                            <a:t> at </a:t>
                          </a:r>
                          <a:r>
                            <a:rPr lang="en-US" sz="1700" baseline="0" dirty="0" err="1" smtClean="0"/>
                            <a:t>extr</a:t>
                          </a:r>
                          <a:r>
                            <a:rPr lang="en-US" sz="1700" baseline="0" dirty="0" smtClean="0"/>
                            <a:t> [ns]</a:t>
                          </a:r>
                          <a:endParaRPr lang="el-GR" sz="1700" dirty="0"/>
                        </a:p>
                      </a:txBody>
                      <a:tcPr>
                        <a:solidFill>
                          <a:srgbClr val="7030A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700" dirty="0" smtClean="0"/>
                            <a:t>total losses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700" dirty="0" smtClean="0"/>
                            <a:t>%</a:t>
                          </a:r>
                          <a:endParaRPr lang="el-GR" sz="1700" dirty="0" smtClean="0"/>
                        </a:p>
                        <a:p>
                          <a:pPr algn="ctr"/>
                          <a:endParaRPr lang="el-GR" sz="1700" dirty="0"/>
                        </a:p>
                      </a:txBody>
                      <a:tcPr>
                        <a:solidFill>
                          <a:srgbClr val="7030A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1700" i="1" baseline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𝝉</m:t>
                              </m:r>
                            </m:oMath>
                          </a14:m>
                          <a:r>
                            <a:rPr lang="en-US" sz="1700" baseline="0" dirty="0" smtClean="0"/>
                            <a:t> at </a:t>
                          </a:r>
                          <a:r>
                            <a:rPr lang="en-US" sz="1700" baseline="0" dirty="0" err="1" smtClean="0"/>
                            <a:t>extr</a:t>
                          </a:r>
                          <a:r>
                            <a:rPr lang="en-US" sz="1700" baseline="0" dirty="0" smtClean="0"/>
                            <a:t> [ns]</a:t>
                          </a:r>
                          <a:endParaRPr lang="el-GR" sz="1700" dirty="0"/>
                        </a:p>
                        <a:p>
                          <a:pPr algn="ctr"/>
                          <a:endParaRPr lang="el-GR" sz="1700" dirty="0"/>
                        </a:p>
                      </a:txBody>
                      <a:tcPr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700" dirty="0" smtClean="0"/>
                            <a:t>total losses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700" dirty="0" smtClean="0"/>
                            <a:t>%</a:t>
                          </a:r>
                          <a:endParaRPr lang="el-GR" sz="1700" dirty="0" smtClean="0"/>
                        </a:p>
                        <a:p>
                          <a:pPr algn="ctr"/>
                          <a:endParaRPr lang="el-GR" sz="1700" dirty="0"/>
                        </a:p>
                      </a:txBody>
                      <a:tcPr>
                        <a:solidFill>
                          <a:srgbClr val="00B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166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1" dirty="0" smtClean="0">
                              <a:solidFill>
                                <a:schemeClr val="tx1"/>
                              </a:solidFill>
                            </a:rPr>
                            <a:t>2.5</a:t>
                          </a:r>
                          <a:endParaRPr lang="el-GR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0.42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0.97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8.5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 smtClean="0">
                              <a:solidFill>
                                <a:schemeClr val="tx1"/>
                              </a:solidFill>
                            </a:rPr>
                            <a:t>3.4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0.54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GB" sz="16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GB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.38</m:t>
                                </m:r>
                              </m:oMath>
                            </m:oMathPara>
                          </a14:m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 smtClean="0">
                              <a:solidFill>
                                <a:schemeClr val="tx1"/>
                              </a:solidFill>
                            </a:rPr>
                            <a:t>4.7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1.46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5.3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24249824"/>
                      </a:ext>
                    </a:extLst>
                  </a:tr>
                  <a:tr h="3166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1" dirty="0" smtClean="0"/>
                            <a:t>3.5</a:t>
                          </a:r>
                          <a:endParaRPr lang="el-GR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0.42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0.92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9.9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2.3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0.51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2.30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3.7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rgbClr val="FF0000"/>
                              </a:solidFill>
                            </a:rPr>
                            <a:t>1.52</a:t>
                          </a:r>
                          <a:endParaRPr lang="el-GR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rgbClr val="FF0000"/>
                              </a:solidFill>
                            </a:rPr>
                            <a:t>4.0</a:t>
                          </a:r>
                          <a:endParaRPr lang="el-GR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45072081"/>
                      </a:ext>
                    </a:extLst>
                  </a:tr>
                  <a:tr h="3166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1" dirty="0" smtClean="0"/>
                            <a:t>4</a:t>
                          </a:r>
                          <a:endParaRPr lang="el-GR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0.43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0.89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10.2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2.1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0.50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2.29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3.5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rgbClr val="FF0000"/>
                              </a:solidFill>
                            </a:rPr>
                            <a:t>1.52</a:t>
                          </a:r>
                          <a:endParaRPr lang="el-GR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rgbClr val="FF0000"/>
                              </a:solidFill>
                            </a:rPr>
                            <a:t>3.8</a:t>
                          </a:r>
                          <a:endParaRPr lang="el-GR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57003235"/>
                      </a:ext>
                    </a:extLst>
                  </a:tr>
                  <a:tr h="3166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1" dirty="0" smtClean="0"/>
                            <a:t>4.5</a:t>
                          </a:r>
                          <a:endParaRPr lang="el-GR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0.42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0.86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10.9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2.0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0.50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2.27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3.5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rgbClr val="FF0000"/>
                              </a:solidFill>
                            </a:rPr>
                            <a:t>1.54</a:t>
                          </a:r>
                          <a:endParaRPr lang="el-GR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 smtClean="0">
                              <a:solidFill>
                                <a:srgbClr val="FF0000"/>
                              </a:solidFill>
                            </a:rPr>
                            <a:t>3.7</a:t>
                          </a:r>
                          <a:endParaRPr lang="el-GR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95644579"/>
                      </a:ext>
                    </a:extLst>
                  </a:tr>
                  <a:tr h="3166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1" dirty="0" smtClean="0">
                              <a:solidFill>
                                <a:schemeClr val="tx1"/>
                              </a:solidFill>
                            </a:rPr>
                            <a:t>5</a:t>
                          </a:r>
                          <a:endParaRPr lang="el-GR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 smtClean="0">
                              <a:solidFill>
                                <a:schemeClr val="tx1"/>
                              </a:solidFill>
                            </a:rPr>
                            <a:t>0.42</a:t>
                          </a:r>
                          <a:endParaRPr lang="el-GR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 smtClean="0">
                              <a:solidFill>
                                <a:schemeClr val="tx1"/>
                              </a:solidFill>
                            </a:rPr>
                            <a:t>0.85</a:t>
                          </a:r>
                          <a:endParaRPr lang="el-GR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 smtClean="0">
                              <a:solidFill>
                                <a:schemeClr val="tx1"/>
                              </a:solidFill>
                            </a:rPr>
                            <a:t>11.5</a:t>
                          </a:r>
                          <a:endParaRPr lang="el-GR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 smtClean="0">
                              <a:solidFill>
                                <a:schemeClr val="tx1"/>
                              </a:solidFill>
                            </a:rPr>
                            <a:t>1.9</a:t>
                          </a:r>
                          <a:endParaRPr lang="el-GR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 smtClean="0">
                              <a:solidFill>
                                <a:schemeClr val="tx1"/>
                              </a:solidFill>
                            </a:rPr>
                            <a:t>0.48</a:t>
                          </a:r>
                          <a:endParaRPr lang="el-GR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 smtClean="0">
                              <a:solidFill>
                                <a:schemeClr val="tx1"/>
                              </a:solidFill>
                            </a:rPr>
                            <a:t>2.22</a:t>
                          </a:r>
                          <a:endParaRPr lang="el-GR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 smtClean="0">
                              <a:solidFill>
                                <a:schemeClr val="tx1"/>
                              </a:solidFill>
                            </a:rPr>
                            <a:t>3.4</a:t>
                          </a:r>
                          <a:endParaRPr lang="el-GR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b="0" dirty="0" smtClean="0">
                              <a:solidFill>
                                <a:srgbClr val="FF0000"/>
                              </a:solidFill>
                            </a:rPr>
                            <a:t>1.56</a:t>
                          </a:r>
                          <a:endParaRPr lang="el-GR" sz="1600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b="0" dirty="0" smtClean="0">
                              <a:solidFill>
                                <a:srgbClr val="FF0000"/>
                              </a:solidFill>
                            </a:rPr>
                            <a:t>3.6</a:t>
                          </a:r>
                          <a:endParaRPr lang="el-GR" sz="1600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49076909"/>
                      </a:ext>
                    </a:extLst>
                  </a:tr>
                  <a:tr h="3166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1" dirty="0" smtClean="0">
                              <a:solidFill>
                                <a:schemeClr val="tx1"/>
                              </a:solidFill>
                            </a:rPr>
                            <a:t>5.5</a:t>
                          </a:r>
                          <a:endParaRPr lang="el-GR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0.42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0.83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12.0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1.8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0.47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2.19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3.4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 smtClean="0">
                              <a:solidFill>
                                <a:srgbClr val="FF0000"/>
                              </a:solidFill>
                            </a:rPr>
                            <a:t>1.57</a:t>
                          </a:r>
                          <a:endParaRPr lang="el-GR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 smtClean="0">
                              <a:solidFill>
                                <a:srgbClr val="FF0000"/>
                              </a:solidFill>
                            </a:rPr>
                            <a:t>3.5</a:t>
                          </a:r>
                          <a:endParaRPr lang="el-GR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96986415"/>
                      </a:ext>
                    </a:extLst>
                  </a:tr>
                  <a:tr h="3166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1" dirty="0" smtClean="0">
                              <a:solidFill>
                                <a:schemeClr val="tx1"/>
                              </a:solidFill>
                            </a:rPr>
                            <a:t>6</a:t>
                          </a:r>
                          <a:endParaRPr lang="el-GR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0.40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0.80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12.5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1.7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0.45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2.16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3.4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 smtClean="0">
                              <a:solidFill>
                                <a:srgbClr val="FF0000"/>
                              </a:solidFill>
                            </a:rPr>
                            <a:t>1.58</a:t>
                          </a:r>
                          <a:endParaRPr lang="el-GR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 smtClean="0">
                              <a:solidFill>
                                <a:srgbClr val="FF0000"/>
                              </a:solidFill>
                            </a:rPr>
                            <a:t>3.5</a:t>
                          </a:r>
                          <a:endParaRPr lang="el-GR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60535389"/>
                      </a:ext>
                    </a:extLst>
                  </a:tr>
                  <a:tr h="3166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1" dirty="0" smtClean="0">
                              <a:solidFill>
                                <a:schemeClr val="tx1"/>
                              </a:solidFill>
                            </a:rPr>
                            <a:t>6.5</a:t>
                          </a:r>
                          <a:endParaRPr lang="el-GR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0.42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0.80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13.0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1.7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0.45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2.14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3.4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 smtClean="0">
                              <a:solidFill>
                                <a:srgbClr val="FF0000"/>
                              </a:solidFill>
                            </a:rPr>
                            <a:t>1.61</a:t>
                          </a:r>
                          <a:endParaRPr lang="el-GR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 smtClean="0">
                              <a:solidFill>
                                <a:srgbClr val="FF0000"/>
                              </a:solidFill>
                            </a:rPr>
                            <a:t>3.4</a:t>
                          </a:r>
                          <a:endParaRPr lang="el-GR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90777145"/>
                      </a:ext>
                    </a:extLst>
                  </a:tr>
                  <a:tr h="316644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GB" sz="1600" b="1" kern="12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7.5</a:t>
                          </a:r>
                          <a:endParaRPr lang="en-GB" sz="1600" b="1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GB" sz="1600" kern="12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0.39</a:t>
                          </a:r>
                          <a:endParaRPr lang="en-GB" sz="160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GB" sz="1600" kern="12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0.75</a:t>
                          </a:r>
                          <a:endParaRPr lang="en-GB" sz="160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GB" sz="1600" kern="12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14.0</a:t>
                          </a:r>
                          <a:endParaRPr lang="en-GB" sz="160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GB" sz="1600" kern="12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1.6</a:t>
                          </a:r>
                          <a:endParaRPr lang="en-GB" sz="160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GB" sz="1600" kern="12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0.44</a:t>
                          </a:r>
                          <a:endParaRPr lang="en-GB" sz="160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GB" sz="1600" kern="12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2.12</a:t>
                          </a:r>
                          <a:endParaRPr lang="en-GB" sz="160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GB" sz="1600" kern="12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3.5</a:t>
                          </a:r>
                          <a:endParaRPr lang="el-GR" sz="160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fr-FR" sz="1600" kern="1200" dirty="0" smtClean="0">
                              <a:solidFill>
                                <a:srgbClr val="FF000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1.64</a:t>
                          </a:r>
                          <a:endParaRPr lang="el-GR" sz="1600" kern="1200" dirty="0">
                            <a:solidFill>
                              <a:srgbClr val="FF000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fr-FR" sz="1600" kern="1200" dirty="0" smtClean="0">
                              <a:solidFill>
                                <a:srgbClr val="FF000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3.4</a:t>
                          </a:r>
                          <a:endParaRPr lang="el-GR" sz="1600" kern="1200" dirty="0">
                            <a:solidFill>
                              <a:srgbClr val="FF000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7218165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81437197"/>
                  </p:ext>
                </p:extLst>
              </p:nvPr>
            </p:nvGraphicFramePr>
            <p:xfrm>
              <a:off x="132547" y="813968"/>
              <a:ext cx="8961506" cy="4169855"/>
            </p:xfrm>
            <a:graphic>
              <a:graphicData uri="http://schemas.openxmlformats.org/drawingml/2006/table">
                <a:tbl>
                  <a:tblPr firstRow="1" bandRow="1">
                    <a:tableStyleId>{6E25E649-3F16-4E02-A733-19D2CDBF48F0}</a:tableStyleId>
                  </a:tblPr>
                  <a:tblGrid>
                    <a:gridCol w="1014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097327">
                      <a:extLst>
                        <a:ext uri="{9D8B030D-6E8A-4147-A177-3AD203B41FA5}">
                          <a16:colId xmlns:a16="http://schemas.microsoft.com/office/drawing/2014/main" val="1058546119"/>
                        </a:ext>
                      </a:extLst>
                    </a:gridCol>
                    <a:gridCol w="905730">
                      <a:extLst>
                        <a:ext uri="{9D8B030D-6E8A-4147-A177-3AD203B41FA5}">
                          <a16:colId xmlns:a16="http://schemas.microsoft.com/office/drawing/2014/main" val="1294561276"/>
                        </a:ext>
                      </a:extLst>
                    </a:gridCol>
                    <a:gridCol w="1002702">
                      <a:extLst>
                        <a:ext uri="{9D8B030D-6E8A-4147-A177-3AD203B41FA5}">
                          <a16:colId xmlns:a16="http://schemas.microsoft.com/office/drawing/2014/main" val="1354135258"/>
                        </a:ext>
                      </a:extLst>
                    </a:gridCol>
                    <a:gridCol w="838200">
                      <a:extLst>
                        <a:ext uri="{9D8B030D-6E8A-4147-A177-3AD203B41FA5}">
                          <a16:colId xmlns:a16="http://schemas.microsoft.com/office/drawing/2014/main" val="1298482836"/>
                        </a:ext>
                      </a:extLst>
                    </a:gridCol>
                    <a:gridCol w="927100">
                      <a:extLst>
                        <a:ext uri="{9D8B030D-6E8A-4147-A177-3AD203B41FA5}">
                          <a16:colId xmlns:a16="http://schemas.microsoft.com/office/drawing/2014/main" val="183531236"/>
                        </a:ext>
                      </a:extLst>
                    </a:gridCol>
                    <a:gridCol w="75375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8240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757678">
                      <a:extLst>
                        <a:ext uri="{9D8B030D-6E8A-4147-A177-3AD203B41FA5}">
                          <a16:colId xmlns:a16="http://schemas.microsoft.com/office/drawing/2014/main" val="2354046459"/>
                        </a:ext>
                      </a:extLst>
                    </a:gridCol>
                    <a:gridCol w="840413">
                      <a:extLst>
                        <a:ext uri="{9D8B030D-6E8A-4147-A177-3AD203B41FA5}">
                          <a16:colId xmlns:a16="http://schemas.microsoft.com/office/drawing/2014/main" val="396927804"/>
                        </a:ext>
                      </a:extLst>
                    </a:gridCol>
                  </a:tblGrid>
                  <a:tr h="115233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700" dirty="0" smtClean="0"/>
                            <a:t>capture</a:t>
                          </a:r>
                          <a:r>
                            <a:rPr lang="en-US" sz="1700" baseline="0" dirty="0" smtClean="0"/>
                            <a:t> voltage</a:t>
                          </a:r>
                        </a:p>
                        <a:p>
                          <a:pPr algn="ctr"/>
                          <a:r>
                            <a:rPr lang="en-US" sz="1700" baseline="0" dirty="0" smtClean="0"/>
                            <a:t>[MV]</a:t>
                          </a:r>
                          <a:endParaRPr lang="el-GR" sz="1700" dirty="0"/>
                        </a:p>
                      </a:txBody>
                      <a:tcPr>
                        <a:solidFill>
                          <a:srgbClr val="FF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92778" t="-1587" r="-625556" b="-2693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34459" t="-1587" r="-660811" b="-2693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00000" t="-1587" r="-492727" b="-2693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700" dirty="0" smtClean="0"/>
                            <a:t>losses in SPS</a:t>
                          </a:r>
                        </a:p>
                        <a:p>
                          <a:pPr algn="ctr"/>
                          <a:r>
                            <a:rPr lang="en-US" sz="1700" dirty="0" smtClean="0"/>
                            <a:t>%</a:t>
                          </a:r>
                          <a:endParaRPr lang="el-GR" sz="17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25000" t="-1587" r="-344079" b="-2693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772358" t="-1587" r="-325203" b="-2693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700" dirty="0" smtClean="0"/>
                            <a:t>total losses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700" dirty="0" smtClean="0"/>
                            <a:t>%</a:t>
                          </a:r>
                          <a:endParaRPr lang="el-GR" sz="1700" dirty="0" smtClean="0"/>
                        </a:p>
                        <a:p>
                          <a:pPr algn="ctr"/>
                          <a:endParaRPr lang="el-GR" sz="1700" dirty="0"/>
                        </a:p>
                      </a:txBody>
                      <a:tcPr>
                        <a:solidFill>
                          <a:srgbClr val="7030A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975000" t="-1587" r="-112903" b="-2693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700" dirty="0" smtClean="0"/>
                            <a:t>total losses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700" dirty="0" smtClean="0"/>
                            <a:t>%</a:t>
                          </a:r>
                          <a:endParaRPr lang="el-GR" sz="1700" dirty="0" smtClean="0"/>
                        </a:p>
                        <a:p>
                          <a:pPr algn="ctr"/>
                          <a:endParaRPr lang="el-GR" sz="1700" dirty="0"/>
                        </a:p>
                      </a:txBody>
                      <a:tcPr>
                        <a:solidFill>
                          <a:srgbClr val="00B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1" dirty="0" smtClean="0">
                              <a:solidFill>
                                <a:schemeClr val="tx1"/>
                              </a:solidFill>
                            </a:rPr>
                            <a:t>2.5</a:t>
                          </a:r>
                          <a:endParaRPr lang="el-GR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0.42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0.97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8.5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 smtClean="0">
                              <a:solidFill>
                                <a:schemeClr val="tx1"/>
                              </a:solidFill>
                            </a:rPr>
                            <a:t>3.4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0.54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772358" t="-349091" r="-325203" b="-82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 smtClean="0">
                              <a:solidFill>
                                <a:schemeClr val="tx1"/>
                              </a:solidFill>
                            </a:rPr>
                            <a:t>4.7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1.46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5.3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24249824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1" dirty="0" smtClean="0"/>
                            <a:t>3.5</a:t>
                          </a:r>
                          <a:endParaRPr lang="el-GR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0.42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0.92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9.9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2.3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0.51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2.30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3.7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rgbClr val="FF0000"/>
                              </a:solidFill>
                            </a:rPr>
                            <a:t>1.52</a:t>
                          </a:r>
                          <a:endParaRPr lang="el-GR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rgbClr val="FF0000"/>
                              </a:solidFill>
                            </a:rPr>
                            <a:t>4.0</a:t>
                          </a:r>
                          <a:endParaRPr lang="el-GR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45072081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1" dirty="0" smtClean="0"/>
                            <a:t>4</a:t>
                          </a:r>
                          <a:endParaRPr lang="el-GR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0.43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0.89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10.2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2.1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0.50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2.29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3.5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rgbClr val="FF0000"/>
                              </a:solidFill>
                            </a:rPr>
                            <a:t>1.52</a:t>
                          </a:r>
                          <a:endParaRPr lang="el-GR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rgbClr val="FF0000"/>
                              </a:solidFill>
                            </a:rPr>
                            <a:t>3.8</a:t>
                          </a:r>
                          <a:endParaRPr lang="el-GR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57003235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1" dirty="0" smtClean="0"/>
                            <a:t>4.5</a:t>
                          </a:r>
                          <a:endParaRPr lang="el-GR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0.42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0.86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10.9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2.0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0.50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2.27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3.5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rgbClr val="FF0000"/>
                              </a:solidFill>
                            </a:rPr>
                            <a:t>1.54</a:t>
                          </a:r>
                          <a:endParaRPr lang="el-GR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 smtClean="0">
                              <a:solidFill>
                                <a:srgbClr val="FF0000"/>
                              </a:solidFill>
                            </a:rPr>
                            <a:t>3.7</a:t>
                          </a:r>
                          <a:endParaRPr lang="el-GR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95644579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1" dirty="0" smtClean="0">
                              <a:solidFill>
                                <a:schemeClr val="tx1"/>
                              </a:solidFill>
                            </a:rPr>
                            <a:t>5</a:t>
                          </a:r>
                          <a:endParaRPr lang="el-GR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 smtClean="0">
                              <a:solidFill>
                                <a:schemeClr val="tx1"/>
                              </a:solidFill>
                            </a:rPr>
                            <a:t>0.42</a:t>
                          </a:r>
                          <a:endParaRPr lang="el-GR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 smtClean="0">
                              <a:solidFill>
                                <a:schemeClr val="tx1"/>
                              </a:solidFill>
                            </a:rPr>
                            <a:t>0.85</a:t>
                          </a:r>
                          <a:endParaRPr lang="el-GR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 smtClean="0">
                              <a:solidFill>
                                <a:schemeClr val="tx1"/>
                              </a:solidFill>
                            </a:rPr>
                            <a:t>11.5</a:t>
                          </a:r>
                          <a:endParaRPr lang="el-GR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 smtClean="0">
                              <a:solidFill>
                                <a:schemeClr val="tx1"/>
                              </a:solidFill>
                            </a:rPr>
                            <a:t>1.9</a:t>
                          </a:r>
                          <a:endParaRPr lang="el-GR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 smtClean="0">
                              <a:solidFill>
                                <a:schemeClr val="tx1"/>
                              </a:solidFill>
                            </a:rPr>
                            <a:t>0.48</a:t>
                          </a:r>
                          <a:endParaRPr lang="el-GR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 smtClean="0">
                              <a:solidFill>
                                <a:schemeClr val="tx1"/>
                              </a:solidFill>
                            </a:rPr>
                            <a:t>2.22</a:t>
                          </a:r>
                          <a:endParaRPr lang="el-GR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 smtClean="0">
                              <a:solidFill>
                                <a:schemeClr val="tx1"/>
                              </a:solidFill>
                            </a:rPr>
                            <a:t>3.4</a:t>
                          </a:r>
                          <a:endParaRPr lang="el-GR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b="0" dirty="0" smtClean="0">
                              <a:solidFill>
                                <a:srgbClr val="FF0000"/>
                              </a:solidFill>
                            </a:rPr>
                            <a:t>1.56</a:t>
                          </a:r>
                          <a:endParaRPr lang="el-GR" sz="1600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b="0" dirty="0" smtClean="0">
                              <a:solidFill>
                                <a:srgbClr val="FF0000"/>
                              </a:solidFill>
                            </a:rPr>
                            <a:t>3.6</a:t>
                          </a:r>
                          <a:endParaRPr lang="el-GR" sz="1600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49076909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1" dirty="0" smtClean="0">
                              <a:solidFill>
                                <a:schemeClr val="tx1"/>
                              </a:solidFill>
                            </a:rPr>
                            <a:t>5.5</a:t>
                          </a:r>
                          <a:endParaRPr lang="el-GR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0.42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0.83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12.0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1.8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0.47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2.19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3.4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 smtClean="0">
                              <a:solidFill>
                                <a:srgbClr val="FF0000"/>
                              </a:solidFill>
                            </a:rPr>
                            <a:t>1.57</a:t>
                          </a:r>
                          <a:endParaRPr lang="el-GR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 smtClean="0">
                              <a:solidFill>
                                <a:srgbClr val="FF0000"/>
                              </a:solidFill>
                            </a:rPr>
                            <a:t>3.5</a:t>
                          </a:r>
                          <a:endParaRPr lang="el-GR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96986415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1" dirty="0" smtClean="0">
                              <a:solidFill>
                                <a:schemeClr val="tx1"/>
                              </a:solidFill>
                            </a:rPr>
                            <a:t>6</a:t>
                          </a:r>
                          <a:endParaRPr lang="el-GR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0.40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0.80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12.5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1.7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0.45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2.16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3.4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 smtClean="0">
                              <a:solidFill>
                                <a:srgbClr val="FF0000"/>
                              </a:solidFill>
                            </a:rPr>
                            <a:t>1.58</a:t>
                          </a:r>
                          <a:endParaRPr lang="el-GR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 smtClean="0">
                              <a:solidFill>
                                <a:srgbClr val="FF0000"/>
                              </a:solidFill>
                            </a:rPr>
                            <a:t>3.5</a:t>
                          </a:r>
                          <a:endParaRPr lang="el-GR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60535389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1" dirty="0" smtClean="0">
                              <a:solidFill>
                                <a:schemeClr val="tx1"/>
                              </a:solidFill>
                            </a:rPr>
                            <a:t>6.5</a:t>
                          </a:r>
                          <a:endParaRPr lang="el-GR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0.42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0.80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13.0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1.7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0.45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2.14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3.4</a:t>
                          </a:r>
                          <a:endParaRPr lang="el-GR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 smtClean="0">
                              <a:solidFill>
                                <a:srgbClr val="FF0000"/>
                              </a:solidFill>
                            </a:rPr>
                            <a:t>1.61</a:t>
                          </a:r>
                          <a:endParaRPr lang="el-GR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 smtClean="0">
                              <a:solidFill>
                                <a:srgbClr val="FF0000"/>
                              </a:solidFill>
                            </a:rPr>
                            <a:t>3.4</a:t>
                          </a:r>
                          <a:endParaRPr lang="el-GR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90777145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GB" sz="1600" b="1" kern="12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7.5</a:t>
                          </a:r>
                          <a:endParaRPr lang="en-GB" sz="1600" b="1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GB" sz="1600" kern="12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0.39</a:t>
                          </a:r>
                          <a:endParaRPr lang="en-GB" sz="160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GB" sz="1600" kern="12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0.75</a:t>
                          </a:r>
                          <a:endParaRPr lang="en-GB" sz="160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GB" sz="1600" kern="12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14.0</a:t>
                          </a:r>
                          <a:endParaRPr lang="en-GB" sz="160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GB" sz="1600" kern="12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1.6</a:t>
                          </a:r>
                          <a:endParaRPr lang="en-GB" sz="160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GB" sz="1600" kern="12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0.44</a:t>
                          </a:r>
                          <a:endParaRPr lang="en-GB" sz="160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GB" sz="1600" kern="12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2.12</a:t>
                          </a:r>
                          <a:endParaRPr lang="en-GB" sz="160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GB" sz="1600" kern="12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3.5</a:t>
                          </a:r>
                          <a:endParaRPr lang="el-GR" sz="160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fr-FR" sz="1600" kern="1200" dirty="0" smtClean="0">
                              <a:solidFill>
                                <a:srgbClr val="FF000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1.64</a:t>
                          </a:r>
                          <a:endParaRPr lang="el-GR" sz="1600" kern="1200" dirty="0">
                            <a:solidFill>
                              <a:srgbClr val="FF000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fr-FR" sz="1600" kern="1200" dirty="0" smtClean="0">
                              <a:solidFill>
                                <a:srgbClr val="FF000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3.4</a:t>
                          </a:r>
                          <a:endParaRPr lang="el-GR" sz="1600" kern="1200" dirty="0">
                            <a:solidFill>
                              <a:srgbClr val="FF000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7218165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32548" y="5084440"/>
                <a:ext cx="9011452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 smtClean="0"/>
                  <a:t>The scan stops at 7.5 MV since the maximum available voltage will be 15 MV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 smtClean="0"/>
                  <a:t>The emittance after </a:t>
                </a:r>
                <a:r>
                  <a:rPr lang="en-GB" dirty="0" err="1" smtClean="0"/>
                  <a:t>filamentation</a:t>
                </a:r>
                <a:r>
                  <a:rPr lang="en-GB" dirty="0" smtClean="0"/>
                  <a:t> does not depend on the capture voltage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GB" dirty="0" smtClean="0"/>
                  <a:t>Lower capture voltage implies higher filling factor and more losses around the </a:t>
                </a:r>
                <a:r>
                  <a:rPr lang="en-GB" dirty="0" err="1" smtClean="0"/>
                  <a:t>separatrix</a:t>
                </a:r>
                <a:r>
                  <a:rPr lang="en-GB" dirty="0" smtClean="0"/>
                  <a:t> in SPS, but the emittance is roughly preserved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 err="1" smtClean="0"/>
                  <a:t>Only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bunch</a:t>
                </a:r>
                <a:r>
                  <a:rPr lang="fr-FR" dirty="0" smtClean="0"/>
                  <a:t> rotation </a:t>
                </a:r>
                <a:r>
                  <a:rPr lang="fr-FR" dirty="0" err="1" smtClean="0"/>
                  <a:t>allows</a:t>
                </a:r>
                <a:r>
                  <a:rPr lang="fr-FR" dirty="0" smtClean="0"/>
                  <a:t> to have the </a:t>
                </a:r>
                <a:r>
                  <a:rPr lang="fr-FR" dirty="0" err="1" smtClean="0"/>
                  <a:t>required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beam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parameters</a:t>
                </a:r>
                <a:r>
                  <a:rPr lang="fr-FR" dirty="0" smtClean="0"/>
                  <a:t> at extraction for the LHC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fr-FR" dirty="0" smtClean="0"/>
                  <a:t> 1.65 ns, </a:t>
                </a:r>
                <a:r>
                  <a:rPr lang="fr-FR" dirty="0" err="1" smtClean="0"/>
                  <a:t>losses</a:t>
                </a:r>
                <a:r>
                  <a:rPr lang="fr-FR" dirty="0" smtClean="0"/>
                  <a:t> 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dirty="0" smtClean="0"/>
                  <a:t>5 % (acceptable values are in </a:t>
                </a:r>
                <a:r>
                  <a:rPr lang="fr-FR" dirty="0" err="1" smtClean="0">
                    <a:solidFill>
                      <a:srgbClr val="FF0000"/>
                    </a:solidFill>
                  </a:rPr>
                  <a:t>red</a:t>
                </a:r>
                <a:r>
                  <a:rPr lang="fr-FR" dirty="0" smtClean="0"/>
                  <a:t>)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548" y="5084440"/>
                <a:ext cx="9011452" cy="1754326"/>
              </a:xfrm>
              <a:prstGeom prst="rect">
                <a:avLst/>
              </a:prstGeom>
              <a:blipFill>
                <a:blip r:embed="rId3"/>
                <a:stretch>
                  <a:fillRect l="-474" t="-1736" b="-45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5300683" y="1678287"/>
            <a:ext cx="2697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</a:rPr>
              <a:t>BUNCH COMPRESSION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29927" y="1678287"/>
            <a:ext cx="2697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</a:rPr>
              <a:t>BUNCH ROTATION</a:t>
            </a:r>
            <a:endParaRPr lang="en-GB" sz="1400" b="1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733800" y="4892040"/>
            <a:ext cx="0" cy="3886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1836719" y="4876800"/>
            <a:ext cx="40211" cy="6553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8336281" y="3589020"/>
            <a:ext cx="251459" cy="27203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350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-35072"/>
            <a:ext cx="7886700" cy="864319"/>
          </a:xfrm>
        </p:spPr>
        <p:txBody>
          <a:bodyPr/>
          <a:lstStyle/>
          <a:p>
            <a:r>
              <a:rPr lang="en-GB" noProof="0" dirty="0" smtClean="0"/>
              <a:t>Summary of results: Q20 (2/2)</a:t>
            </a:r>
            <a:endParaRPr lang="en-GB" noProof="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536" y="745251"/>
            <a:ext cx="2865956" cy="15280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965964"/>
            <a:ext cx="9144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Increasing the capture voltage more particles are captured inside the RF bucket after slip-stacking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600" dirty="0" smtClean="0"/>
              <a:t>Less losses in SPS but satellites bunches are created (total losses reach equilibrium)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With bunch compression the emittance at extraction is larger than the one after </a:t>
            </a:r>
            <a:r>
              <a:rPr lang="en-GB" sz="1600" dirty="0" err="1" smtClean="0"/>
              <a:t>filamentation</a:t>
            </a:r>
            <a:endParaRPr lang="en-GB" sz="1600" dirty="0" smtClean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600" dirty="0" smtClean="0"/>
              <a:t>After capture the bunch profile changes shape (tails tend to disappear) and the emittance with FWHM rescaled to Gaussian is not preserved anymore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1600" dirty="0" smtClean="0"/>
              <a:t>This </a:t>
            </a:r>
            <a:r>
              <a:rPr lang="fr-FR" sz="1600" dirty="0" err="1" smtClean="0"/>
              <a:t>effect</a:t>
            </a:r>
            <a:r>
              <a:rPr lang="fr-FR" sz="1600" dirty="0" smtClean="0"/>
              <a:t> </a:t>
            </a:r>
            <a:r>
              <a:rPr lang="fr-FR" sz="1600" dirty="0" err="1" smtClean="0"/>
              <a:t>is</a:t>
            </a:r>
            <a:r>
              <a:rPr lang="fr-FR" sz="1600" dirty="0" smtClean="0"/>
              <a:t> more visible </a:t>
            </a:r>
            <a:r>
              <a:rPr lang="fr-FR" sz="1600" dirty="0" err="1" smtClean="0"/>
              <a:t>decreasing</a:t>
            </a:r>
            <a:r>
              <a:rPr lang="fr-FR" sz="1600" dirty="0" smtClean="0"/>
              <a:t> the capture voltage (</a:t>
            </a:r>
            <a:r>
              <a:rPr lang="fr-FR" sz="1600" dirty="0" err="1" smtClean="0"/>
              <a:t>bunch</a:t>
            </a:r>
            <a:r>
              <a:rPr lang="fr-FR" sz="1600" dirty="0" smtClean="0"/>
              <a:t> shaving </a:t>
            </a:r>
            <a:r>
              <a:rPr lang="fr-FR" sz="1600" dirty="0" err="1" smtClean="0"/>
              <a:t>because</a:t>
            </a:r>
            <a:r>
              <a:rPr lang="fr-FR" sz="1600" dirty="0" smtClean="0"/>
              <a:t> of full </a:t>
            </a:r>
            <a:r>
              <a:rPr lang="fr-FR" sz="1600" dirty="0" err="1" smtClean="0"/>
              <a:t>bucket</a:t>
            </a:r>
            <a:r>
              <a:rPr lang="fr-FR" sz="1600" dirty="0" smtClean="0"/>
              <a:t>)</a:t>
            </a: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Even for the best case of bunch compression (7.5 MV) the value of 0.44 eVs/A is too large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600" dirty="0" smtClean="0"/>
              <a:t>Slip-stacking optimization could be performed to try reaching </a:t>
            </a:r>
            <a:r>
              <a:rPr lang="fr-FR" sz="1600" dirty="0" smtClean="0"/>
              <a:t>0.27 </a:t>
            </a:r>
            <a:r>
              <a:rPr lang="fr-FR" sz="1600" dirty="0" err="1" smtClean="0"/>
              <a:t>eVs</a:t>
            </a:r>
            <a:r>
              <a:rPr lang="fr-FR" sz="1600" dirty="0" smtClean="0"/>
              <a:t>/A </a:t>
            </a:r>
            <a:r>
              <a:rPr lang="fr-FR" sz="1600" dirty="0" err="1" smtClean="0"/>
              <a:t>after</a:t>
            </a:r>
            <a:r>
              <a:rPr lang="fr-FR" sz="1600" dirty="0" smtClean="0"/>
              <a:t> </a:t>
            </a:r>
            <a:r>
              <a:rPr lang="fr-FR" sz="1600" dirty="0" err="1" smtClean="0"/>
              <a:t>filamentation</a:t>
            </a:r>
            <a:r>
              <a:rPr lang="fr-FR" sz="1600" dirty="0" smtClean="0"/>
              <a:t>, </a:t>
            </a:r>
            <a:r>
              <a:rPr lang="fr-FR" sz="1600" dirty="0" err="1" smtClean="0"/>
              <a:t>which</a:t>
            </a:r>
            <a:r>
              <a:rPr lang="fr-FR" sz="1600" dirty="0" smtClean="0"/>
              <a:t> corresponds </a:t>
            </a:r>
            <a:r>
              <a:rPr lang="fr-FR" sz="1600" dirty="0"/>
              <a:t>to 1.65 ns at </a:t>
            </a:r>
            <a:r>
              <a:rPr lang="fr-FR" sz="1600" dirty="0" smtClean="0"/>
              <a:t>extraction </a:t>
            </a:r>
            <a:r>
              <a:rPr lang="fr-FR" sz="1600" dirty="0" err="1" smtClean="0"/>
              <a:t>supposing</a:t>
            </a:r>
            <a:r>
              <a:rPr lang="fr-FR" sz="1600" dirty="0" smtClean="0"/>
              <a:t> </a:t>
            </a:r>
            <a:r>
              <a:rPr lang="fr-FR" sz="1600" dirty="0" err="1" smtClean="0"/>
              <a:t>emittance</a:t>
            </a:r>
            <a:r>
              <a:rPr lang="fr-FR" sz="1600" dirty="0" smtClean="0"/>
              <a:t> </a:t>
            </a:r>
            <a:r>
              <a:rPr lang="fr-FR" sz="1600" dirty="0" err="1" smtClean="0"/>
              <a:t>preservation</a:t>
            </a:r>
            <a:r>
              <a:rPr lang="fr-FR" sz="1600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More </a:t>
            </a:r>
            <a:r>
              <a:rPr lang="fr-FR" sz="1600" dirty="0" err="1" smtClean="0"/>
              <a:t>losses</a:t>
            </a:r>
            <a:r>
              <a:rPr lang="fr-FR" sz="1600" dirty="0" smtClean="0"/>
              <a:t> </a:t>
            </a:r>
            <a:r>
              <a:rPr lang="fr-FR" sz="1600" dirty="0" err="1" smtClean="0"/>
              <a:t>with</a:t>
            </a:r>
            <a:r>
              <a:rPr lang="fr-FR" sz="1600" dirty="0" smtClean="0"/>
              <a:t> </a:t>
            </a:r>
            <a:r>
              <a:rPr lang="fr-FR" sz="1600" dirty="0" err="1" smtClean="0"/>
              <a:t>bunch</a:t>
            </a:r>
            <a:r>
              <a:rPr lang="fr-FR" sz="1600" dirty="0" smtClean="0"/>
              <a:t> rotation (</a:t>
            </a:r>
            <a:r>
              <a:rPr lang="fr-FR" sz="1600" dirty="0" err="1" smtClean="0"/>
              <a:t>tails</a:t>
            </a:r>
            <a:r>
              <a:rPr lang="fr-FR" sz="1600" dirty="0" smtClean="0"/>
              <a:t> of the ‘S’ </a:t>
            </a:r>
            <a:r>
              <a:rPr lang="fr-FR" sz="1600" dirty="0" err="1" smtClean="0"/>
              <a:t>shape</a:t>
            </a:r>
            <a:r>
              <a:rPr lang="fr-FR" sz="1600" dirty="0" smtClean="0"/>
              <a:t> distribution are </a:t>
            </a:r>
            <a:r>
              <a:rPr lang="fr-FR" sz="1600" dirty="0" err="1" smtClean="0"/>
              <a:t>generally</a:t>
            </a:r>
            <a:r>
              <a:rPr lang="fr-FR" sz="1600" dirty="0" smtClean="0"/>
              <a:t> </a:t>
            </a:r>
            <a:r>
              <a:rPr lang="fr-FR" sz="1600" dirty="0" err="1" smtClean="0"/>
              <a:t>outside</a:t>
            </a:r>
            <a:r>
              <a:rPr lang="fr-FR" sz="1600" dirty="0" smtClean="0"/>
              <a:t> the </a:t>
            </a:r>
            <a:r>
              <a:rPr lang="fr-FR" sz="1600" dirty="0" err="1" smtClean="0"/>
              <a:t>acceptance</a:t>
            </a:r>
            <a:r>
              <a:rPr lang="fr-FR" sz="1600" dirty="0" smtClean="0"/>
              <a:t>)</a:t>
            </a: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66" y="745251"/>
            <a:ext cx="2948152" cy="15280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412" y="728860"/>
            <a:ext cx="2860704" cy="1544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413" y="2266628"/>
            <a:ext cx="2860704" cy="16703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536" y="2243252"/>
            <a:ext cx="2865956" cy="16937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66" y="2309060"/>
            <a:ext cx="2948152" cy="162794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634740" y="3345180"/>
            <a:ext cx="240792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6584950" y="2550360"/>
            <a:ext cx="1085850" cy="234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031899" y="2266628"/>
            <a:ext cx="3117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5%</a:t>
            </a:r>
            <a:endParaRPr lang="en-GB" sz="16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4914279" y="3071292"/>
            <a:ext cx="3117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1.65</a:t>
            </a:r>
            <a:r>
              <a:rPr lang="fr-FR" sz="1600" b="1" dirty="0"/>
              <a:t> </a:t>
            </a:r>
            <a:r>
              <a:rPr lang="fr-FR" sz="1600" b="1" dirty="0" smtClean="0"/>
              <a:t>ns</a:t>
            </a:r>
            <a:endParaRPr lang="en-GB" sz="1600" b="1" dirty="0"/>
          </a:p>
        </p:txBody>
      </p:sp>
    </p:spTree>
    <p:extLst>
      <p:ext uri="{BB962C8B-B14F-4D97-AF65-F5344CB8AC3E}">
        <p14:creationId xmlns:p14="http://schemas.microsoft.com/office/powerpoint/2010/main" val="177307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82223" y="88501"/>
            <a:ext cx="7886700" cy="771916"/>
          </a:xfrm>
        </p:spPr>
        <p:txBody>
          <a:bodyPr>
            <a:normAutofit fontScale="90000"/>
          </a:bodyPr>
          <a:lstStyle/>
          <a:p>
            <a:r>
              <a:rPr lang="en-GB" noProof="0" dirty="0" smtClean="0"/>
              <a:t>Example 1: capture voltage 2.5 MV</a:t>
            </a:r>
            <a:endParaRPr lang="en-GB" noProof="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9671"/>
            <a:ext cx="2953499" cy="1423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339" y="1249670"/>
            <a:ext cx="2931572" cy="14231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618852" y="791134"/>
                <a:ext cx="46104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 smtClean="0"/>
                  <a:t>From capture to flat top </a:t>
                </a:r>
                <a:r>
                  <a:rPr lang="en-GB" b="1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  <m:sub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GB" b="1" dirty="0"/>
                  <a:t>+0.8s -&gt;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  <m:sub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</m:sSub>
                  </m:oMath>
                </a14:m>
                <a:r>
                  <a:rPr lang="en-GB" b="1" dirty="0"/>
                  <a:t>) 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8852" y="791134"/>
                <a:ext cx="4610420" cy="369332"/>
              </a:xfrm>
              <a:prstGeom prst="rect">
                <a:avLst/>
              </a:prstGeom>
              <a:blipFill>
                <a:blip r:embed="rId5"/>
                <a:stretch>
                  <a:fillRect l="-1190" t="-10000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1856964" y="2813797"/>
            <a:ext cx="3634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Flat top (bunch compression) </a:t>
            </a:r>
            <a:endParaRPr lang="en-GB" b="1" dirty="0"/>
          </a:p>
          <a:p>
            <a:endParaRPr lang="en-GB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223002" y="1340675"/>
                <a:ext cx="337329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 smtClean="0"/>
                  <a:t>Before ramp: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16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  <m:sup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𝑎𝑣</m:t>
                        </m:r>
                      </m:sup>
                    </m:sSubSup>
                  </m:oMath>
                </a14:m>
                <a:r>
                  <a:rPr lang="en-GB" sz="1600" dirty="0" smtClean="0"/>
                  <a:t>= 0.42 eVs/A</a:t>
                </a:r>
                <a:endParaRPr lang="en-GB" sz="16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3002" y="1340675"/>
                <a:ext cx="3373291" cy="338554"/>
              </a:xfrm>
              <a:prstGeom prst="rect">
                <a:avLst/>
              </a:prstGeom>
              <a:blipFill>
                <a:blip r:embed="rId6"/>
                <a:stretch>
                  <a:fillRect l="-1085" t="-5455" b="-236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6223001" y="1592058"/>
                <a:ext cx="337329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 smtClean="0"/>
                  <a:t>After ramp: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16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  <m:sup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𝑎𝑣</m:t>
                        </m:r>
                      </m:sup>
                    </m:sSubSup>
                  </m:oMath>
                </a14:m>
                <a:r>
                  <a:rPr lang="en-GB" sz="1600" dirty="0" smtClean="0"/>
                  <a:t>= 0.43 eVs/A</a:t>
                </a:r>
                <a:endParaRPr lang="en-GB" sz="16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3001" y="1592058"/>
                <a:ext cx="3373291" cy="338554"/>
              </a:xfrm>
              <a:prstGeom prst="rect">
                <a:avLst/>
              </a:prstGeom>
              <a:blipFill>
                <a:blip r:embed="rId7"/>
                <a:stretch>
                  <a:fillRect l="-1085" t="-5357" b="-214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6223001" y="1843441"/>
            <a:ext cx="33732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SPS losses = 3.4 %</a:t>
            </a:r>
            <a:endParaRPr lang="en-GB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223000" y="2088295"/>
                <a:ext cx="337329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en-GB" sz="1600" dirty="0" smtClean="0"/>
                  <a:t>= 0.97</a:t>
                </a:r>
                <a:endParaRPr lang="en-GB" sz="16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3000" y="2088295"/>
                <a:ext cx="3373291" cy="338554"/>
              </a:xfrm>
              <a:prstGeom prst="rect">
                <a:avLst/>
              </a:prstGeom>
              <a:blipFill>
                <a:blip r:embed="rId8"/>
                <a:stretch>
                  <a:fillRect t="-5455" b="-236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/>
          <p:cNvCxnSpPr/>
          <p:nvPr/>
        </p:nvCxnSpPr>
        <p:spPr>
          <a:xfrm flipV="1">
            <a:off x="0" y="2771998"/>
            <a:ext cx="9144000" cy="7684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068"/>
            <a:ext cx="2953499" cy="164282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109" y="3175068"/>
            <a:ext cx="2978802" cy="158135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391" y="3273899"/>
            <a:ext cx="2952717" cy="14825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030969" y="3001534"/>
                <a:ext cx="3709035" cy="3353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GB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GB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  <m:sup/>
                    </m:sSubSup>
                  </m:oMath>
                </a14:m>
                <a:r>
                  <a:rPr lang="en-GB" sz="1400" dirty="0" smtClean="0">
                    <a:solidFill>
                      <a:srgbClr val="FF0000"/>
                    </a:solidFill>
                  </a:rPr>
                  <a:t>= 0.54 eVs/A, </a:t>
                </a:r>
                <a14:m>
                  <m:oMath xmlns:m="http://schemas.openxmlformats.org/officeDocument/2006/math">
                    <m:r>
                      <a:rPr lang="en-GB" sz="1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GB" sz="1400" dirty="0" smtClean="0">
                    <a:solidFill>
                      <a:srgbClr val="FF0000"/>
                    </a:solidFill>
                  </a:rPr>
                  <a:t> = 2.38 ns, losses: 4.7 %</a:t>
                </a:r>
                <a:endParaRPr lang="en-GB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0969" y="3001534"/>
                <a:ext cx="3709035" cy="335348"/>
              </a:xfrm>
              <a:prstGeom prst="rect">
                <a:avLst/>
              </a:prstGeom>
              <a:blipFill>
                <a:blip r:embed="rId12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45" y="5197703"/>
            <a:ext cx="2969144" cy="16524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499" y="5191957"/>
            <a:ext cx="2992767" cy="16458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391" y="5383318"/>
            <a:ext cx="2952717" cy="146164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856964" y="4868793"/>
            <a:ext cx="3634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Flat top (bunch rotation) </a:t>
            </a:r>
            <a:endParaRPr lang="en-GB" b="1" dirty="0"/>
          </a:p>
          <a:p>
            <a:endParaRPr lang="en-GB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6731566" y="5117287"/>
                <a:ext cx="40747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GB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400" dirty="0" smtClean="0">
                    <a:solidFill>
                      <a:srgbClr val="FF0000"/>
                    </a:solidFill>
                  </a:rPr>
                  <a:t>= 1.46 ns, losses: 5.3 %</a:t>
                </a:r>
                <a:endParaRPr lang="en-GB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1566" y="5117287"/>
                <a:ext cx="4074713" cy="307777"/>
              </a:xfrm>
              <a:prstGeom prst="rect">
                <a:avLst/>
              </a:prstGeom>
              <a:blipFill>
                <a:blip r:embed="rId16"/>
                <a:stretch>
                  <a:fillRect t="-1961" b="-196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6942889" y="2753413"/>
            <a:ext cx="1886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At extraction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942889" y="4870203"/>
            <a:ext cx="3372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At extraction</a:t>
            </a:r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0" y="4860876"/>
            <a:ext cx="9144000" cy="7684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96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773" y="2955217"/>
            <a:ext cx="2930895" cy="168594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14086" y="-17475"/>
            <a:ext cx="7886700" cy="771916"/>
          </a:xfrm>
        </p:spPr>
        <p:txBody>
          <a:bodyPr>
            <a:normAutofit/>
          </a:bodyPr>
          <a:lstStyle/>
          <a:p>
            <a:r>
              <a:rPr lang="en-GB" sz="4000" noProof="0" dirty="0" smtClean="0"/>
              <a:t>Example 2: capture voltage 5 MV</a:t>
            </a:r>
            <a:endParaRPr lang="en-GB" sz="4000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224086" y="1211676"/>
                <a:ext cx="337329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 smtClean="0"/>
                  <a:t>Before ramp: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16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  <m:sup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𝑎𝑣</m:t>
                        </m:r>
                      </m:sup>
                    </m:sSubSup>
                  </m:oMath>
                </a14:m>
                <a:r>
                  <a:rPr lang="en-GB" sz="1600" dirty="0" smtClean="0"/>
                  <a:t>= 0.42 eVs/A</a:t>
                </a:r>
                <a:endParaRPr lang="en-GB" sz="16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4086" y="1211676"/>
                <a:ext cx="3373291" cy="338554"/>
              </a:xfrm>
              <a:prstGeom prst="rect">
                <a:avLst/>
              </a:prstGeom>
              <a:blipFill>
                <a:blip r:embed="rId3"/>
                <a:stretch>
                  <a:fillRect l="-904" t="-5455" b="-236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6224086" y="1448216"/>
                <a:ext cx="337329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 smtClean="0"/>
                  <a:t>After ramp: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16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  <m:sup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𝑎𝑣</m:t>
                        </m:r>
                      </m:sup>
                    </m:sSubSup>
                  </m:oMath>
                </a14:m>
                <a:r>
                  <a:rPr lang="en-GB" sz="1600" dirty="0" smtClean="0"/>
                  <a:t>= 0.43 eVs/A</a:t>
                </a:r>
                <a:endParaRPr lang="en-GB" sz="16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4086" y="1448216"/>
                <a:ext cx="3373291" cy="338554"/>
              </a:xfrm>
              <a:prstGeom prst="rect">
                <a:avLst/>
              </a:prstGeom>
              <a:blipFill>
                <a:blip r:embed="rId4"/>
                <a:stretch>
                  <a:fillRect l="-904" t="-5455" b="-236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6224086" y="1696599"/>
            <a:ext cx="33732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Losses = 1.9 %</a:t>
            </a:r>
            <a:endParaRPr lang="en-GB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224086" y="1934649"/>
                <a:ext cx="337329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en-GB" sz="1600" dirty="0" smtClean="0"/>
                  <a:t>= 0.85</a:t>
                </a:r>
                <a:endParaRPr lang="en-GB" sz="16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4086" y="1934649"/>
                <a:ext cx="3373291" cy="338554"/>
              </a:xfrm>
              <a:prstGeom prst="rect">
                <a:avLst/>
              </a:prstGeom>
              <a:blipFill>
                <a:blip r:embed="rId5"/>
                <a:stretch>
                  <a:fillRect t="-5357" b="-214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2557380" y="775754"/>
                <a:ext cx="46104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 smtClean="0"/>
                  <a:t>From capture to flat top </a:t>
                </a:r>
                <a:r>
                  <a:rPr lang="en-GB" b="1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  <m:sub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GB" b="1" dirty="0"/>
                  <a:t>+0.8s -&gt;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  <m:sub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</m:sSub>
                  </m:oMath>
                </a14:m>
                <a:r>
                  <a:rPr lang="en-GB" b="1" dirty="0"/>
                  <a:t>) </a:t>
                </a: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80" y="775754"/>
                <a:ext cx="4610420" cy="369332"/>
              </a:xfrm>
              <a:prstGeom prst="rect">
                <a:avLst/>
              </a:prstGeom>
              <a:blipFill>
                <a:blip r:embed="rId6"/>
                <a:stretch>
                  <a:fillRect l="-1190"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/>
          <p:cNvSpPr txBox="1"/>
          <p:nvPr/>
        </p:nvSpPr>
        <p:spPr>
          <a:xfrm>
            <a:off x="1795492" y="2609984"/>
            <a:ext cx="3634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Flat top (bunch compression) </a:t>
            </a:r>
            <a:endParaRPr lang="en-GB" b="1" dirty="0"/>
          </a:p>
          <a:p>
            <a:endParaRPr lang="en-GB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3" y="1160467"/>
            <a:ext cx="2949801" cy="13479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976" y="1151539"/>
            <a:ext cx="2900692" cy="13569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" y="2955217"/>
            <a:ext cx="2974057" cy="16859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866" y="3086829"/>
            <a:ext cx="2968920" cy="15543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052827" y="2824838"/>
                <a:ext cx="4150661" cy="3353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GB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GB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  <m:sup/>
                    </m:sSubSup>
                  </m:oMath>
                </a14:m>
                <a:r>
                  <a:rPr lang="en-GB" sz="1400" dirty="0" smtClean="0">
                    <a:solidFill>
                      <a:srgbClr val="FF0000"/>
                    </a:solidFill>
                  </a:rPr>
                  <a:t>= 0.48 eVs/A, </a:t>
                </a:r>
                <a14:m>
                  <m:oMath xmlns:m="http://schemas.openxmlformats.org/officeDocument/2006/math">
                    <m:r>
                      <a:rPr lang="en-GB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GB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400" dirty="0" smtClean="0">
                    <a:solidFill>
                      <a:srgbClr val="FF0000"/>
                    </a:solidFill>
                  </a:rPr>
                  <a:t>= 2.22 ns, losses: 3.4 %</a:t>
                </a:r>
                <a:endParaRPr lang="en-GB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2827" y="2824838"/>
                <a:ext cx="4150661" cy="335348"/>
              </a:xfrm>
              <a:prstGeom prst="rect">
                <a:avLst/>
              </a:prstGeom>
              <a:blipFill>
                <a:blip r:embed="rId11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/>
          <p:cNvSpPr txBox="1"/>
          <p:nvPr/>
        </p:nvSpPr>
        <p:spPr>
          <a:xfrm>
            <a:off x="1834628" y="4739146"/>
            <a:ext cx="3634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Flat top (bunch rotation) </a:t>
            </a:r>
            <a:endParaRPr lang="en-GB" b="1" dirty="0"/>
          </a:p>
          <a:p>
            <a:endParaRPr lang="en-GB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" y="5082005"/>
            <a:ext cx="2974057" cy="17759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097" y="5082005"/>
            <a:ext cx="2979571" cy="17759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154" y="5222553"/>
            <a:ext cx="3055632" cy="15313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6766059" y="4964540"/>
                <a:ext cx="415066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GB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400" dirty="0" smtClean="0">
                    <a:solidFill>
                      <a:srgbClr val="FF0000"/>
                    </a:solidFill>
                  </a:rPr>
                  <a:t>= 1.56 ns, losses: 3.6 %</a:t>
                </a:r>
                <a:endParaRPr lang="en-GB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6059" y="4964540"/>
                <a:ext cx="4150661" cy="307777"/>
              </a:xfrm>
              <a:prstGeom prst="rect">
                <a:avLst/>
              </a:prstGeom>
              <a:blipFill>
                <a:blip r:embed="rId15"/>
                <a:stretch>
                  <a:fillRect t="-1961" b="-196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/>
          <p:cNvSpPr txBox="1"/>
          <p:nvPr/>
        </p:nvSpPr>
        <p:spPr>
          <a:xfrm>
            <a:off x="6884878" y="2585884"/>
            <a:ext cx="1886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At extraction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029594" y="4712673"/>
            <a:ext cx="1886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At extraction</a:t>
            </a:r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0" y="2572214"/>
            <a:ext cx="9144000" cy="7684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0" y="4698126"/>
            <a:ext cx="9144000" cy="7684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848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5755" y="0"/>
            <a:ext cx="7886700" cy="928780"/>
          </a:xfrm>
        </p:spPr>
        <p:txBody>
          <a:bodyPr/>
          <a:lstStyle/>
          <a:p>
            <a:r>
              <a:rPr lang="en-GB" noProof="0" dirty="0" smtClean="0"/>
              <a:t>Introduction (1/2)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025" y="928780"/>
            <a:ext cx="8621325" cy="5522159"/>
          </a:xfrm>
        </p:spPr>
        <p:txBody>
          <a:bodyPr>
            <a:normAutofit/>
          </a:bodyPr>
          <a:lstStyle/>
          <a:p>
            <a:r>
              <a:rPr lang="en-GB" sz="2000" noProof="0" dirty="0" smtClean="0"/>
              <a:t>HL-LHC requirement: to double peak luminosity after LS2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GB" noProof="0" dirty="0" smtClean="0"/>
              <a:t>Increase the number of bunches in the LHC</a:t>
            </a:r>
          </a:p>
          <a:p>
            <a:pPr lvl="3"/>
            <a:endParaRPr lang="en-GB" noProof="0" dirty="0" smtClean="0"/>
          </a:p>
          <a:p>
            <a:r>
              <a:rPr lang="en-GB" sz="2000" noProof="0" dirty="0" smtClean="0"/>
              <a:t>LIU baseline to achieve that is to decrease bunch spacing from 100 ns to 50 ns in SPS through slip-stacking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GB" noProof="0" dirty="0" smtClean="0"/>
              <a:t>Basic idea: let two batches move in longitudinal phase space and interleave -&gt; bunch spacing divided by two!</a:t>
            </a:r>
            <a:r>
              <a:rPr lang="en-GB" sz="2000" noProof="0" dirty="0" smtClean="0"/>
              <a:t>	</a:t>
            </a:r>
          </a:p>
          <a:p>
            <a:endParaRPr lang="en-GB" sz="2000" noProof="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85" y="3382499"/>
            <a:ext cx="6739364" cy="27570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6907" y="6250884"/>
            <a:ext cx="91438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/>
              <a:t>Slip-</a:t>
            </a:r>
            <a:r>
              <a:rPr lang="fr-FR" sz="2000" dirty="0" err="1" smtClean="0"/>
              <a:t>stacking</a:t>
            </a:r>
            <a:r>
              <a:rPr lang="fr-FR" sz="2000" dirty="0" smtClean="0"/>
              <a:t> </a:t>
            </a:r>
            <a:r>
              <a:rPr lang="fr-FR" sz="2000" dirty="0" err="1" smtClean="0"/>
              <a:t>already</a:t>
            </a:r>
            <a:r>
              <a:rPr lang="fr-FR" sz="2000" dirty="0" smtClean="0"/>
              <a:t> </a:t>
            </a:r>
            <a:r>
              <a:rPr lang="fr-FR" sz="2000" dirty="0" err="1" smtClean="0"/>
              <a:t>used</a:t>
            </a:r>
            <a:r>
              <a:rPr lang="fr-FR" sz="2000" dirty="0" smtClean="0"/>
              <a:t> </a:t>
            </a:r>
            <a:r>
              <a:rPr lang="fr-FR" sz="2000" dirty="0"/>
              <a:t>in </a:t>
            </a:r>
            <a:r>
              <a:rPr lang="fr-FR" sz="2000" dirty="0" err="1"/>
              <a:t>operation</a:t>
            </a:r>
            <a:r>
              <a:rPr lang="fr-FR" sz="2000" dirty="0"/>
              <a:t> at </a:t>
            </a:r>
            <a:r>
              <a:rPr lang="fr-FR" sz="2000" dirty="0" err="1"/>
              <a:t>Fermilab</a:t>
            </a:r>
            <a:r>
              <a:rPr lang="fr-FR" sz="2000" dirty="0"/>
              <a:t> to double </a:t>
            </a:r>
            <a:r>
              <a:rPr lang="fr-FR" sz="2000" dirty="0" err="1"/>
              <a:t>beam</a:t>
            </a:r>
            <a:r>
              <a:rPr lang="fr-FR" sz="2000" dirty="0"/>
              <a:t> </a:t>
            </a:r>
            <a:r>
              <a:rPr lang="fr-FR" sz="2000" dirty="0" err="1"/>
              <a:t>intensity</a:t>
            </a:r>
            <a:endParaRPr lang="fr-FR" sz="2000" dirty="0"/>
          </a:p>
        </p:txBody>
      </p:sp>
      <p:sp>
        <p:nvSpPr>
          <p:cNvPr id="6" name="Rectangle 5"/>
          <p:cNvSpPr/>
          <p:nvPr/>
        </p:nvSpPr>
        <p:spPr>
          <a:xfrm>
            <a:off x="683879" y="5786077"/>
            <a:ext cx="1290918" cy="4955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46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59279" y="76980"/>
            <a:ext cx="7886700" cy="771916"/>
          </a:xfrm>
        </p:spPr>
        <p:txBody>
          <a:bodyPr>
            <a:normAutofit fontScale="90000"/>
          </a:bodyPr>
          <a:lstStyle/>
          <a:p>
            <a:r>
              <a:rPr lang="en-GB" noProof="0" dirty="0" smtClean="0"/>
              <a:t>Example 3: capture voltage 7.5 MV</a:t>
            </a:r>
            <a:endParaRPr lang="en-GB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236488" y="1268139"/>
                <a:ext cx="337329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 smtClean="0"/>
                  <a:t>Before ramp: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16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  <m:sup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𝑎𝑣</m:t>
                        </m:r>
                      </m:sup>
                    </m:sSubSup>
                  </m:oMath>
                </a14:m>
                <a:r>
                  <a:rPr lang="en-GB" sz="1600" dirty="0" smtClean="0"/>
                  <a:t>= 0.39 eVs/A</a:t>
                </a:r>
                <a:endParaRPr lang="en-GB" sz="16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6488" y="1268139"/>
                <a:ext cx="3373291" cy="338554"/>
              </a:xfrm>
              <a:prstGeom prst="rect">
                <a:avLst/>
              </a:prstGeom>
              <a:blipFill>
                <a:blip r:embed="rId2"/>
                <a:stretch>
                  <a:fillRect l="-904" t="-5357" b="-214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6250980" y="1529617"/>
                <a:ext cx="337329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 smtClean="0"/>
                  <a:t>After ramp: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16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  <m:sup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𝑎𝑣</m:t>
                        </m:r>
                      </m:sup>
                    </m:sSubSup>
                  </m:oMath>
                </a14:m>
                <a:r>
                  <a:rPr lang="en-GB" sz="1600" dirty="0" smtClean="0"/>
                  <a:t>= 0.41 eVs/A</a:t>
                </a:r>
                <a:endParaRPr lang="en-GB" sz="16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0980" y="1529617"/>
                <a:ext cx="3373291" cy="338554"/>
              </a:xfrm>
              <a:prstGeom prst="rect">
                <a:avLst/>
              </a:prstGeom>
              <a:blipFill>
                <a:blip r:embed="rId3"/>
                <a:stretch>
                  <a:fillRect l="-903" t="-5455" b="-236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6250980" y="1786864"/>
            <a:ext cx="33732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Losses = 1.6 %</a:t>
            </a:r>
            <a:endParaRPr lang="en-GB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250980" y="2036104"/>
                <a:ext cx="337329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en-GB" sz="1600" dirty="0" smtClean="0"/>
                  <a:t>= 0.75</a:t>
                </a:r>
                <a:endParaRPr lang="en-GB" sz="16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0980" y="2036104"/>
                <a:ext cx="3373291" cy="338554"/>
              </a:xfrm>
              <a:prstGeom prst="rect">
                <a:avLst/>
              </a:prstGeom>
              <a:blipFill>
                <a:blip r:embed="rId4"/>
                <a:stretch>
                  <a:fillRect t="-5357" b="-214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2618852" y="791134"/>
                <a:ext cx="46104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 smtClean="0"/>
                  <a:t>From capture to flat top </a:t>
                </a:r>
                <a:r>
                  <a:rPr lang="en-GB" b="1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  <m:sub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GB" b="1" dirty="0"/>
                  <a:t>+0.8s -&gt;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  <m:sub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</m:sSub>
                  </m:oMath>
                </a14:m>
                <a:r>
                  <a:rPr lang="en-GB" b="1" dirty="0"/>
                  <a:t>) </a:t>
                </a: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8852" y="791134"/>
                <a:ext cx="4610420" cy="369332"/>
              </a:xfrm>
              <a:prstGeom prst="rect">
                <a:avLst/>
              </a:prstGeom>
              <a:blipFill>
                <a:blip r:embed="rId6"/>
                <a:stretch>
                  <a:fillRect l="-1190" t="-10000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/>
          <p:cNvSpPr txBox="1"/>
          <p:nvPr/>
        </p:nvSpPr>
        <p:spPr>
          <a:xfrm>
            <a:off x="1987593" y="2769328"/>
            <a:ext cx="3634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Flat top (bunch compression) </a:t>
            </a:r>
          </a:p>
          <a:p>
            <a:endParaRPr lang="en-GB" b="1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2" y="1153510"/>
            <a:ext cx="2901662" cy="151929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713" y="1124834"/>
            <a:ext cx="2992781" cy="15479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8" y="3092494"/>
            <a:ext cx="2935076" cy="159462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183" y="3041464"/>
            <a:ext cx="3054311" cy="164565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184" y="3216654"/>
            <a:ext cx="2793012" cy="1432874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 flipV="1">
            <a:off x="0" y="2733578"/>
            <a:ext cx="9144000" cy="7684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899084" y="2695243"/>
            <a:ext cx="1886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At extraction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007736" y="2948684"/>
                <a:ext cx="4150661" cy="3353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GB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GB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  <m:sup/>
                    </m:sSubSup>
                  </m:oMath>
                </a14:m>
                <a:r>
                  <a:rPr lang="en-GB" sz="1400" dirty="0" smtClean="0">
                    <a:solidFill>
                      <a:srgbClr val="FF0000"/>
                    </a:solidFill>
                  </a:rPr>
                  <a:t>= 0.44 eVs/A, </a:t>
                </a:r>
                <a14:m>
                  <m:oMath xmlns:m="http://schemas.openxmlformats.org/officeDocument/2006/math">
                    <m:r>
                      <a:rPr lang="en-GB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GB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400" dirty="0" smtClean="0">
                    <a:solidFill>
                      <a:srgbClr val="FF0000"/>
                    </a:solidFill>
                  </a:rPr>
                  <a:t>= 2.12 ns, losses: 3.5 %</a:t>
                </a:r>
                <a:endParaRPr lang="en-GB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7736" y="2948684"/>
                <a:ext cx="4150661" cy="335348"/>
              </a:xfrm>
              <a:prstGeom prst="rect">
                <a:avLst/>
              </a:prstGeom>
              <a:blipFill>
                <a:blip r:embed="rId12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Connector 25"/>
          <p:cNvCxnSpPr/>
          <p:nvPr/>
        </p:nvCxnSpPr>
        <p:spPr>
          <a:xfrm flipV="1">
            <a:off x="0" y="4740236"/>
            <a:ext cx="9144000" cy="7684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987593" y="4800990"/>
            <a:ext cx="3634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Flat top (bunch </a:t>
            </a:r>
            <a:r>
              <a:rPr lang="en-GB" b="1" dirty="0" smtClean="0"/>
              <a:t>rotation) </a:t>
            </a:r>
            <a:endParaRPr lang="en-GB" b="1" dirty="0"/>
          </a:p>
          <a:p>
            <a:endParaRPr lang="en-GB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6980073" y="4731382"/>
            <a:ext cx="1886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At extraction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463" y="5186627"/>
            <a:ext cx="3014993" cy="15676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456" y="5246400"/>
            <a:ext cx="3061174" cy="1611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6600083" y="5006598"/>
                <a:ext cx="415066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GB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400" dirty="0" smtClean="0">
                    <a:solidFill>
                      <a:srgbClr val="FF0000"/>
                    </a:solidFill>
                  </a:rPr>
                  <a:t>= 1.64 ns, losses: 3.4 %</a:t>
                </a:r>
                <a:endParaRPr lang="en-GB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0083" y="5006598"/>
                <a:ext cx="4150661" cy="307777"/>
              </a:xfrm>
              <a:prstGeom prst="rect">
                <a:avLst/>
              </a:prstGeom>
              <a:blipFill>
                <a:blip r:embed="rId15"/>
                <a:stretch>
                  <a:fillRect t="-1961" b="-196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5238"/>
            <a:ext cx="2916183" cy="156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15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802" y="-203491"/>
            <a:ext cx="7886700" cy="1125512"/>
          </a:xfrm>
        </p:spPr>
        <p:txBody>
          <a:bodyPr/>
          <a:lstStyle/>
          <a:p>
            <a:r>
              <a:rPr lang="en-GB" dirty="0" smtClean="0"/>
              <a:t>Comparison with Q22 and Q26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86196980"/>
                  </p:ext>
                </p:extLst>
              </p:nvPr>
            </p:nvGraphicFramePr>
            <p:xfrm>
              <a:off x="1015387" y="1247984"/>
              <a:ext cx="7435953" cy="4324566"/>
            </p:xfrm>
            <a:graphic>
              <a:graphicData uri="http://schemas.openxmlformats.org/drawingml/2006/table">
                <a:tbl>
                  <a:tblPr firstRow="1" bandRow="1">
                    <a:tableStyleId>{6E25E649-3F16-4E02-A733-19D2CDBF48F0}</a:tableStyleId>
                  </a:tblPr>
                  <a:tblGrid>
                    <a:gridCol w="141023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137237">
                      <a:extLst>
                        <a:ext uri="{9D8B030D-6E8A-4147-A177-3AD203B41FA5}">
                          <a16:colId xmlns:a16="http://schemas.microsoft.com/office/drawing/2014/main" val="1061133043"/>
                        </a:ext>
                      </a:extLst>
                    </a:gridCol>
                    <a:gridCol w="175195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544491">
                      <a:extLst>
                        <a:ext uri="{9D8B030D-6E8A-4147-A177-3AD203B41FA5}">
                          <a16:colId xmlns:a16="http://schemas.microsoft.com/office/drawing/2014/main" val="2820150313"/>
                        </a:ext>
                      </a:extLst>
                    </a:gridCol>
                    <a:gridCol w="1592033">
                      <a:extLst>
                        <a:ext uri="{9D8B030D-6E8A-4147-A177-3AD203B41FA5}">
                          <a16:colId xmlns:a16="http://schemas.microsoft.com/office/drawing/2014/main" val="3859075331"/>
                        </a:ext>
                      </a:extLst>
                    </a:gridCol>
                  </a:tblGrid>
                  <a:tr h="5860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Symbol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Units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Value</a:t>
                          </a:r>
                        </a:p>
                        <a:p>
                          <a:pPr algn="ctr"/>
                          <a:r>
                            <a:rPr lang="en-US" sz="1600" dirty="0" smtClean="0"/>
                            <a:t>Q20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GB" sz="1600" b="0" i="1" smtClean="0">
                                      <a:latin typeface="Cambria Math" panose="02040503050406030204" pitchFamily="18" charset="0"/>
                                    </a:rPr>
                                    <m:t>𝑡𝑟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600" dirty="0" smtClean="0"/>
                            <a:t>=18)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Value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Q22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GB" sz="1600" b="0" i="1" smtClean="0">
                                      <a:latin typeface="Cambria Math" panose="02040503050406030204" pitchFamily="18" charset="0"/>
                                    </a:rPr>
                                    <m:t>𝑡𝑟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600" dirty="0" smtClean="0"/>
                            <a:t>=20)</a:t>
                          </a:r>
                          <a:endParaRPr lang="el-GR" sz="16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Value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Q26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GB" sz="1600" b="0" i="1" smtClean="0">
                                      <a:latin typeface="Cambria Math" panose="02040503050406030204" pitchFamily="18" charset="0"/>
                                    </a:rPr>
                                    <m:t>𝑡𝑟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600" dirty="0" smtClean="0"/>
                            <a:t>=22.8)</a:t>
                          </a:r>
                          <a:endParaRPr lang="el-GR" sz="1600" dirty="0" smtClean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 err="1" smtClean="0"/>
                            <a:t>GeV</a:t>
                          </a:r>
                          <a:r>
                            <a:rPr lang="fr-FR" sz="1600" dirty="0" smtClean="0"/>
                            <a:t>/</a:t>
                          </a:r>
                          <a:r>
                            <a:rPr lang="fr-FR" sz="1600" dirty="0" err="1" smtClean="0"/>
                            <a:t>qc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 smtClean="0"/>
                            <a:t>300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 smtClean="0"/>
                            <a:t>300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 smtClean="0"/>
                            <a:t>300</a:t>
                          </a:r>
                          <a:endParaRPr lang="el-GR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24249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l-GR" sz="1600" i="1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eVs/A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0.125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0.125</a:t>
                          </a:r>
                          <a:endParaRPr lang="el-GR" sz="16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0.125</a:t>
                          </a:r>
                          <a:endParaRPr lang="el-GR" sz="1600" dirty="0" smtClean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sSub>
                                      <m:sSubPr>
                                        <m:ctrlPr>
                                          <a:rPr lang="en-GB" sz="1600" i="1" baseline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1600" b="0" i="1" baseline="0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en-GB" sz="1600" b="0" i="1" baseline="0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sup>
                                </m:sSubSup>
                              </m:oMath>
                            </m:oMathPara>
                          </a14:m>
                          <a:endParaRPr lang="el-GR" sz="1600" baseline="-25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Hz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79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63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48</a:t>
                          </a:r>
                          <a:endParaRPr lang="el-GR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1900200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𝑟𝑓</m:t>
                                    </m:r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𝑚𝑎𝑥</m:t>
                                    </m:r>
                                  </m:sub>
                                  <m:sup>
                                    <m:r>
                                      <a:rPr lang="en-GB" sz="1600" i="1" baseline="0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en-GB" sz="1600" b="0" i="1" baseline="0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l-GR" sz="1600" baseline="-250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MV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0.62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0.58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0.55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72341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GB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lang="en-GB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GB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𝑚𝑎𝑥</m:t>
                                  </m:r>
                                </m:sub>
                                <m:sup>
                                  <m:r>
                                    <a:rPr lang="en-GB" sz="1600" b="0" i="1" smtClean="0">
                                      <a:latin typeface="Cambria Math" panose="02040503050406030204" pitchFamily="18" charset="0"/>
                                    </a:rPr>
                                    <m:t>𝑏𝑎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sz="1600" dirty="0" smtClean="0"/>
                            <a:t>/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l-GR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</m:oMath>
                          </a14:m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-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1.73x10</a:t>
                          </a:r>
                          <a:r>
                            <a:rPr lang="en-US" sz="1600" baseline="30000" dirty="0" smtClean="0"/>
                            <a:t>-3</a:t>
                          </a:r>
                          <a:endParaRPr lang="el-GR" sz="1600" baseline="300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dirty="0" smtClean="0"/>
                            <a:t>2.18</a:t>
                          </a:r>
                          <a:r>
                            <a:rPr lang="en-US" sz="1600" dirty="0" smtClean="0"/>
                            <a:t>x10</a:t>
                          </a:r>
                          <a:r>
                            <a:rPr lang="en-US" sz="1600" baseline="30000" dirty="0" smtClean="0"/>
                            <a:t>-3</a:t>
                          </a:r>
                          <a:endParaRPr lang="el-GR" sz="1600" baseline="30000" dirty="0" smtClean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dirty="0" smtClean="0"/>
                            <a:t>2.87</a:t>
                          </a:r>
                          <a:r>
                            <a:rPr lang="en-US" sz="1600" dirty="0" smtClean="0"/>
                            <a:t>x10</a:t>
                          </a:r>
                          <a:r>
                            <a:rPr lang="en-US" sz="1600" baseline="30000" dirty="0" smtClean="0"/>
                            <a:t>-3</a:t>
                          </a:r>
                          <a:endParaRPr lang="el-GR" sz="1600" baseline="30000" dirty="0" smtClean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218247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Δ</m:t>
                                    </m:r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𝑚𝑎𝑥</m:t>
                                    </m:r>
                                  </m:sub>
                                  <m:sup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𝑏𝑎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mm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aseline="0" dirty="0" smtClean="0"/>
                            <a:t>5.90</a:t>
                          </a:r>
                          <a:endParaRPr lang="el-GR" sz="1600" baseline="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5.99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6.08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964105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Δ</m:t>
                                    </m:r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𝑟𝑓</m:t>
                                    </m:r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𝑚𝑎𝑥</m:t>
                                    </m:r>
                                  </m:sub>
                                  <m:sup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𝑏𝑎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l-GR" sz="1600" baseline="-250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Hz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1054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1063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1072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8802636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sub>
                                  <m:sup>
                                    <m:r>
                                      <a:rPr lang="en-GB" sz="1600" i="1" baseline="0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en-GB" sz="1600" b="0" i="1" baseline="0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l-GR" sz="1600" baseline="-250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-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0.85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0.85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0.85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b="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b="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GB" sz="1600" b="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𝑒𝑛𝑑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l-GR" sz="1600" b="0" i="1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-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4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4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4</a:t>
                          </a:r>
                          <a:endParaRPr lang="el-GR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656133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𝑟𝑓</m:t>
                                    </m:r>
                                  </m:sub>
                                  <m:sup>
                                    <m:r>
                                      <a:rPr lang="en-GB" sz="1600" i="1" baseline="0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  <m:r>
                                      <a:rPr lang="en-GB" sz="1600" b="0" i="1" baseline="0" smtClean="0">
                                        <a:latin typeface="Cambria Math" panose="02040503050406030204" pitchFamily="18" charset="0"/>
                                      </a:rPr>
                                      <m:t>𝑛𝑑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l-GR" sz="1600" b="0" i="1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MV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15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15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15</a:t>
                          </a:r>
                          <a:endParaRPr lang="el-GR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944421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86196980"/>
                  </p:ext>
                </p:extLst>
              </p:nvPr>
            </p:nvGraphicFramePr>
            <p:xfrm>
              <a:off x="1015387" y="1247984"/>
              <a:ext cx="7435953" cy="4324566"/>
            </p:xfrm>
            <a:graphic>
              <a:graphicData uri="http://schemas.openxmlformats.org/drawingml/2006/table">
                <a:tbl>
                  <a:tblPr firstRow="1" bandRow="1">
                    <a:tableStyleId>{6E25E649-3F16-4E02-A733-19D2CDBF48F0}</a:tableStyleId>
                  </a:tblPr>
                  <a:tblGrid>
                    <a:gridCol w="141023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137237">
                      <a:extLst>
                        <a:ext uri="{9D8B030D-6E8A-4147-A177-3AD203B41FA5}">
                          <a16:colId xmlns:a16="http://schemas.microsoft.com/office/drawing/2014/main" val="1061133043"/>
                        </a:ext>
                      </a:extLst>
                    </a:gridCol>
                    <a:gridCol w="175195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544491">
                      <a:extLst>
                        <a:ext uri="{9D8B030D-6E8A-4147-A177-3AD203B41FA5}">
                          <a16:colId xmlns:a16="http://schemas.microsoft.com/office/drawing/2014/main" val="2820150313"/>
                        </a:ext>
                      </a:extLst>
                    </a:gridCol>
                    <a:gridCol w="1592033">
                      <a:extLst>
                        <a:ext uri="{9D8B030D-6E8A-4147-A177-3AD203B41FA5}">
                          <a16:colId xmlns:a16="http://schemas.microsoft.com/office/drawing/2014/main" val="3859075331"/>
                        </a:ext>
                      </a:extLst>
                    </a:gridCol>
                  </a:tblGrid>
                  <a:tr h="5860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Symbol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Units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45139" t="-2083" r="-179514" b="-6458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77953" t="-2083" r="-103543" b="-6458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67816" t="-2083" r="-766" b="-6458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t="-160656" r="-427155" b="-9163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 err="1" smtClean="0"/>
                            <a:t>GeV</a:t>
                          </a:r>
                          <a:r>
                            <a:rPr lang="fr-FR" sz="1600" dirty="0" smtClean="0"/>
                            <a:t>/</a:t>
                          </a:r>
                          <a:r>
                            <a:rPr lang="fr-FR" sz="1600" dirty="0" err="1" smtClean="0"/>
                            <a:t>qc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 smtClean="0"/>
                            <a:t>300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 smtClean="0"/>
                            <a:t>300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 smtClean="0"/>
                            <a:t>300</a:t>
                          </a:r>
                          <a:endParaRPr lang="el-GR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24249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t="-260656" r="-427155" b="-8163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eVs/A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0.125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0.125</a:t>
                          </a:r>
                          <a:endParaRPr lang="el-GR" sz="16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0.125</a:t>
                          </a:r>
                          <a:endParaRPr lang="el-GR" sz="1600" dirty="0" smtClean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8011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t="-349206" r="-427155" b="-6904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Hz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79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63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48</a:t>
                          </a:r>
                          <a:endParaRPr lang="el-GR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1900200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t="-463934" r="-427155" b="-6131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MV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0.62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0.58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0.55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72341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t="-563934" r="-427155" b="-5131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-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1.73x10</a:t>
                          </a:r>
                          <a:r>
                            <a:rPr lang="en-US" sz="1600" baseline="30000" dirty="0" smtClean="0"/>
                            <a:t>-3</a:t>
                          </a:r>
                          <a:endParaRPr lang="el-GR" sz="1600" baseline="300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dirty="0" smtClean="0"/>
                            <a:t>2.18</a:t>
                          </a:r>
                          <a:r>
                            <a:rPr lang="en-US" sz="1600" dirty="0" smtClean="0"/>
                            <a:t>x10</a:t>
                          </a:r>
                          <a:r>
                            <a:rPr lang="en-US" sz="1600" baseline="30000" dirty="0" smtClean="0"/>
                            <a:t>-3</a:t>
                          </a:r>
                          <a:endParaRPr lang="el-GR" sz="1600" baseline="30000" dirty="0" smtClean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dirty="0" smtClean="0"/>
                            <a:t>2.87</a:t>
                          </a:r>
                          <a:r>
                            <a:rPr lang="en-US" sz="1600" dirty="0" smtClean="0"/>
                            <a:t>x10</a:t>
                          </a:r>
                          <a:r>
                            <a:rPr lang="en-US" sz="1600" baseline="30000" dirty="0" smtClean="0"/>
                            <a:t>-3</a:t>
                          </a:r>
                          <a:endParaRPr lang="el-GR" sz="1600" baseline="30000" dirty="0" smtClean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218247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t="-663934" r="-427155" b="-4131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mm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aseline="0" dirty="0" smtClean="0"/>
                            <a:t>5.90</a:t>
                          </a:r>
                          <a:endParaRPr lang="el-GR" sz="1600" baseline="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5.99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6.08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96410542"/>
                      </a:ext>
                    </a:extLst>
                  </a:tr>
                  <a:tr h="38125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t="-751613" r="-427155" b="-3064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Hz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1054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1063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1072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8802636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t="-865574" r="-427155" b="-2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-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0.85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0.85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0.85</a:t>
                          </a:r>
                          <a:endParaRPr lang="el-GR" sz="16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t="-965574" r="-427155" b="-1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-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4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4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4</a:t>
                          </a:r>
                          <a:endParaRPr lang="el-GR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65613342"/>
                      </a:ext>
                    </a:extLst>
                  </a:tr>
                  <a:tr h="38125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t="-1031746" r="-427155" b="-79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MV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15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15</a:t>
                          </a:r>
                          <a:endParaRPr lang="el-G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15</a:t>
                          </a:r>
                          <a:endParaRPr lang="el-GR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944421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18891" y="777276"/>
                <a:ext cx="848317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 smtClean="0"/>
                  <a:t>All the studies done before were repeated changing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𝑡𝑟</m:t>
                        </m:r>
                      </m:sub>
                    </m:sSub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91" y="777276"/>
                <a:ext cx="8483173" cy="369332"/>
              </a:xfrm>
              <a:prstGeom prst="rect">
                <a:avLst/>
              </a:prstGeom>
              <a:blipFill>
                <a:blip r:embed="rId3"/>
                <a:stretch>
                  <a:fillRect l="-503" t="-10000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118891" y="5621623"/>
                <a:ext cx="9797143" cy="1533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 smtClean="0"/>
                  <a:t>Larger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𝑡𝑟</m:t>
                        </m:r>
                      </m:sub>
                    </m:sSub>
                  </m:oMath>
                </a14:m>
                <a:r>
                  <a:rPr lang="en-GB" dirty="0" smtClean="0"/>
                  <a:t> implies lower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  <m:sup/>
                    </m:sSubSup>
                  </m:oMath>
                </a14:m>
                <a:r>
                  <a:rPr lang="en-GB" dirty="0" smtClean="0"/>
                  <a:t> and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GB" dirty="0" smtClean="0"/>
                  <a:t> 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GB" dirty="0" smtClean="0"/>
                  <a:t>The slipping speed is slower</a:t>
                </a:r>
              </a:p>
              <a:p>
                <a:pPr marL="1200150" lvl="2" indent="-285750">
                  <a:buFont typeface="Wingdings" panose="05000000000000000000" pitchFamily="2" charset="2"/>
                  <a:buChar char="v"/>
                </a:pPr>
                <a:r>
                  <a:rPr lang="en-GB" dirty="0" smtClean="0"/>
                  <a:t>The algorithm for batch alignment in </a:t>
                </a:r>
                <a:r>
                  <a:rPr lang="en-GB" dirty="0" err="1" smtClean="0"/>
                  <a:t>BLonD</a:t>
                </a:r>
                <a:r>
                  <a:rPr lang="en-GB" dirty="0" smtClean="0"/>
                  <a:t> increases automatically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𝑚𝑎𝑥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𝑏𝑎</m:t>
                        </m:r>
                      </m:sup>
                    </m:sSubSup>
                  </m:oMath>
                </a14:m>
                <a:endParaRPr lang="en-GB" dirty="0" smtClean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GB" dirty="0" smtClean="0"/>
                  <a:t>Lower voltage is needed to have the same filling factor in energy</a:t>
                </a:r>
              </a:p>
              <a:p>
                <a:pPr marL="1200150" lvl="2" indent="-285750">
                  <a:buFont typeface="Wingdings" panose="05000000000000000000" pitchFamily="2" charset="2"/>
                  <a:buChar char="Ø"/>
                </a:pPr>
                <a:endParaRPr lang="en-GB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91" y="5621623"/>
                <a:ext cx="9797143" cy="1533177"/>
              </a:xfrm>
              <a:prstGeom prst="rect">
                <a:avLst/>
              </a:prstGeom>
              <a:blipFill>
                <a:blip r:embed="rId4"/>
                <a:stretch>
                  <a:fillRect l="-4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52930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340"/>
            <a:ext cx="9581029" cy="864319"/>
          </a:xfrm>
        </p:spPr>
        <p:txBody>
          <a:bodyPr>
            <a:normAutofit fontScale="90000"/>
          </a:bodyPr>
          <a:lstStyle/>
          <a:p>
            <a:r>
              <a:rPr lang="en-GB" noProof="0" dirty="0" smtClean="0"/>
              <a:t>Summary of results for Q20, Q22, Q26</a:t>
            </a:r>
            <a:r>
              <a:rPr lang="en-GB" dirty="0" smtClean="0"/>
              <a:t> </a:t>
            </a:r>
            <a:r>
              <a:rPr lang="en-GB" noProof="0" dirty="0" smtClean="0"/>
              <a:t>(1/2)</a:t>
            </a:r>
            <a:endParaRPr lang="en-GB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41468151"/>
                  </p:ext>
                </p:extLst>
              </p:nvPr>
            </p:nvGraphicFramePr>
            <p:xfrm>
              <a:off x="127708" y="1404434"/>
              <a:ext cx="9016292" cy="3583229"/>
            </p:xfrm>
            <a:graphic>
              <a:graphicData uri="http://schemas.openxmlformats.org/drawingml/2006/table">
                <a:tbl>
                  <a:tblPr firstRow="1" bandRow="1">
                    <a:tableStyleId>{6E25E649-3F16-4E02-A733-19D2CDBF48F0}</a:tableStyleId>
                  </a:tblPr>
                  <a:tblGrid>
                    <a:gridCol w="68571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092214">
                      <a:extLst>
                        <a:ext uri="{9D8B030D-6E8A-4147-A177-3AD203B41FA5}">
                          <a16:colId xmlns:a16="http://schemas.microsoft.com/office/drawing/2014/main" val="1294561276"/>
                        </a:ext>
                      </a:extLst>
                    </a:gridCol>
                    <a:gridCol w="1152869">
                      <a:extLst>
                        <a:ext uri="{9D8B030D-6E8A-4147-A177-3AD203B41FA5}">
                          <a16:colId xmlns:a16="http://schemas.microsoft.com/office/drawing/2014/main" val="1354135258"/>
                        </a:ext>
                      </a:extLst>
                    </a:gridCol>
                    <a:gridCol w="914400">
                      <a:extLst>
                        <a:ext uri="{9D8B030D-6E8A-4147-A177-3AD203B41FA5}">
                          <a16:colId xmlns:a16="http://schemas.microsoft.com/office/drawing/2014/main" val="1298482836"/>
                        </a:ext>
                      </a:extLst>
                    </a:gridCol>
                    <a:gridCol w="111409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114096">
                      <a:extLst>
                        <a:ext uri="{9D8B030D-6E8A-4147-A177-3AD203B41FA5}">
                          <a16:colId xmlns:a16="http://schemas.microsoft.com/office/drawing/2014/main" val="3881865433"/>
                        </a:ext>
                      </a:extLst>
                    </a:gridCol>
                    <a:gridCol w="924911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082565">
                      <a:extLst>
                        <a:ext uri="{9D8B030D-6E8A-4147-A177-3AD203B41FA5}">
                          <a16:colId xmlns:a16="http://schemas.microsoft.com/office/drawing/2014/main" val="2354046459"/>
                        </a:ext>
                      </a:extLst>
                    </a:gridCol>
                    <a:gridCol w="935421">
                      <a:extLst>
                        <a:ext uri="{9D8B030D-6E8A-4147-A177-3AD203B41FA5}">
                          <a16:colId xmlns:a16="http://schemas.microsoft.com/office/drawing/2014/main" val="396927804"/>
                        </a:ext>
                      </a:extLst>
                    </a:gridCol>
                  </a:tblGrid>
                  <a:tr h="73343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capture</a:t>
                          </a:r>
                          <a:r>
                            <a:rPr lang="en-US" sz="1200" baseline="0" dirty="0" smtClean="0"/>
                            <a:t> voltage</a:t>
                          </a:r>
                        </a:p>
                        <a:p>
                          <a:pPr algn="ctr"/>
                          <a:r>
                            <a:rPr lang="en-US" sz="1200" baseline="0" dirty="0" smtClean="0"/>
                            <a:t>[MV]</a:t>
                          </a:r>
                          <a:endParaRPr lang="el-GR" sz="1200" dirty="0"/>
                        </a:p>
                      </a:txBody>
                      <a:tcPr>
                        <a:solidFill>
                          <a:srgbClr val="FF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2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200" b="1" i="1" smtClean="0">
                                      <a:latin typeface="Cambria Math" panose="02040503050406030204" pitchFamily="18" charset="0"/>
                                    </a:rPr>
                                    <m:t>𝑭</m:t>
                                  </m:r>
                                </m:e>
                                <m:sub>
                                  <m:r>
                                    <a:rPr lang="en-GB" sz="1200" b="1" i="1" smtClean="0">
                                      <a:latin typeface="Cambria Math" panose="02040503050406030204" pitchFamily="18" charset="0"/>
                                    </a:rPr>
                                    <m:t>𝑬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200" dirty="0" smtClean="0"/>
                            <a:t>  just before ramp</a:t>
                          </a:r>
                        </a:p>
                        <a:p>
                          <a:pPr algn="ctr"/>
                          <a:r>
                            <a:rPr lang="en-GB" sz="1200" dirty="0" smtClean="0"/>
                            <a:t>-</a:t>
                          </a:r>
                          <a:endParaRPr lang="el-G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/>
                            <a:t>max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200" b="1" i="1" smtClean="0">
                                      <a:latin typeface="Cambria Math" panose="02040503050406030204" pitchFamily="18" charset="0"/>
                                    </a:rPr>
                                    <m:t>𝑽</m:t>
                                  </m:r>
                                </m:e>
                                <m:sub>
                                  <m:r>
                                    <a:rPr lang="en-GB" sz="1200" b="1" i="1" smtClean="0">
                                      <a:latin typeface="Cambria Math" panose="02040503050406030204" pitchFamily="18" charset="0"/>
                                    </a:rPr>
                                    <m:t>𝒓𝒇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200" dirty="0" smtClean="0"/>
                            <a:t> during ramp</a:t>
                          </a:r>
                        </a:p>
                        <a:p>
                          <a:pPr algn="ctr"/>
                          <a:r>
                            <a:rPr lang="en-GB" sz="1200" dirty="0" smtClean="0"/>
                            <a:t>[MV] </a:t>
                          </a:r>
                          <a:endParaRPr lang="el-G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losses in SPS</a:t>
                          </a:r>
                        </a:p>
                        <a:p>
                          <a:pPr algn="ctr"/>
                          <a:r>
                            <a:rPr lang="en-US" sz="1200" dirty="0" smtClean="0"/>
                            <a:t>%</a:t>
                          </a:r>
                          <a:endParaRPr lang="el-G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1200" i="1" baseline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𝝉</m:t>
                              </m:r>
                            </m:oMath>
                          </a14:m>
                          <a:r>
                            <a:rPr lang="en-US" sz="1200" baseline="0" dirty="0" smtClean="0"/>
                            <a:t> at </a:t>
                          </a:r>
                          <a:r>
                            <a:rPr lang="en-US" sz="1200" baseline="0" dirty="0" err="1" smtClean="0"/>
                            <a:t>extr</a:t>
                          </a:r>
                          <a:r>
                            <a:rPr lang="en-US" sz="1200" baseline="0" dirty="0" smtClean="0"/>
                            <a:t> [ns]</a:t>
                          </a:r>
                          <a:endParaRPr lang="el-GR" sz="1200" dirty="0"/>
                        </a:p>
                      </a:txBody>
                      <a:tcPr>
                        <a:solidFill>
                          <a:srgbClr val="7030A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GB" sz="12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12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𝜺</m:t>
                                  </m:r>
                                </m:e>
                                <m:sub>
                                  <m:r>
                                    <a:rPr lang="en-GB" sz="1200" b="1" i="1" smtClean="0">
                                      <a:latin typeface="Cambria Math" panose="02040503050406030204" pitchFamily="18" charset="0"/>
                                    </a:rPr>
                                    <m:t>𝒍</m:t>
                                  </m:r>
                                </m:sub>
                                <m:sup/>
                              </m:sSubSup>
                            </m:oMath>
                          </a14:m>
                          <a:r>
                            <a:rPr lang="en-GB" sz="1200" dirty="0" smtClean="0"/>
                            <a:t>at </a:t>
                          </a:r>
                          <a:r>
                            <a:rPr lang="en-GB" sz="1200" dirty="0" err="1" smtClean="0"/>
                            <a:t>extr</a:t>
                          </a:r>
                          <a:r>
                            <a:rPr lang="en-GB" sz="1200" dirty="0" smtClean="0"/>
                            <a:t> [eVs/A]</a:t>
                          </a:r>
                          <a:endParaRPr lang="el-GR" sz="1200" dirty="0"/>
                        </a:p>
                      </a:txBody>
                      <a:tcPr>
                        <a:solidFill>
                          <a:srgbClr val="7030A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total losses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smtClean="0"/>
                            <a:t>%</a:t>
                          </a:r>
                          <a:endParaRPr lang="el-GR" sz="1200" dirty="0" smtClean="0"/>
                        </a:p>
                        <a:p>
                          <a:pPr algn="ctr"/>
                          <a:endParaRPr lang="el-GR" sz="1200" dirty="0"/>
                        </a:p>
                      </a:txBody>
                      <a:tcPr>
                        <a:solidFill>
                          <a:srgbClr val="7030A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1200" i="1" baseline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𝝉</m:t>
                              </m:r>
                            </m:oMath>
                          </a14:m>
                          <a:r>
                            <a:rPr lang="en-US" sz="1200" baseline="0" dirty="0" smtClean="0"/>
                            <a:t> at </a:t>
                          </a:r>
                          <a:r>
                            <a:rPr lang="en-US" sz="1200" baseline="0" dirty="0" err="1" smtClean="0"/>
                            <a:t>extr</a:t>
                          </a:r>
                          <a:r>
                            <a:rPr lang="en-US" sz="1200" baseline="0" dirty="0" smtClean="0"/>
                            <a:t> [ns]</a:t>
                          </a:r>
                          <a:endParaRPr lang="el-GR" sz="1200" dirty="0"/>
                        </a:p>
                        <a:p>
                          <a:pPr algn="ctr"/>
                          <a:endParaRPr lang="el-GR" sz="1200" dirty="0"/>
                        </a:p>
                      </a:txBody>
                      <a:tcPr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total losses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smtClean="0"/>
                            <a:t>%</a:t>
                          </a:r>
                          <a:endParaRPr lang="el-GR" sz="1200" dirty="0" smtClean="0"/>
                        </a:p>
                        <a:p>
                          <a:pPr algn="ctr"/>
                          <a:endParaRPr lang="el-GR" sz="1200" dirty="0"/>
                        </a:p>
                      </a:txBody>
                      <a:tcPr>
                        <a:solidFill>
                          <a:srgbClr val="00B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166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b="1" dirty="0" smtClean="0">
                              <a:solidFill>
                                <a:schemeClr val="tx1"/>
                              </a:solidFill>
                            </a:rPr>
                            <a:t>2.5</a:t>
                          </a:r>
                          <a:endParaRPr lang="el-GR" sz="12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0.97 0.93 0.87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8.5, 8.4, 8.3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 smtClean="0">
                              <a:solidFill>
                                <a:schemeClr val="tx1"/>
                              </a:solidFill>
                            </a:rPr>
                            <a:t>3.4 2.3 1.8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GB" sz="1200" kern="1200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2.38</m:t>
                              </m:r>
                            </m:oMath>
                          </a14:m>
                          <a:r>
                            <a:rPr lang="en-GB" sz="12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2.20 1.96</a:t>
                          </a:r>
                          <a:endParaRPr lang="el-GR" sz="12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0.54 0.53 0.49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 smtClean="0">
                              <a:solidFill>
                                <a:schemeClr val="tx1"/>
                              </a:solidFill>
                            </a:rPr>
                            <a:t>4.7 3.2 2.3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1.46 </a:t>
                          </a:r>
                          <a:r>
                            <a:rPr lang="en-GB" sz="1200" dirty="0" smtClean="0">
                              <a:solidFill>
                                <a:srgbClr val="FF0000"/>
                              </a:solidFill>
                            </a:rPr>
                            <a:t>1.37 1.21</a:t>
                          </a:r>
                          <a:endParaRPr lang="el-GR" sz="12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5.3 </a:t>
                          </a:r>
                          <a:r>
                            <a:rPr lang="en-GB" sz="1200" dirty="0" smtClean="0">
                              <a:solidFill>
                                <a:srgbClr val="FF0000"/>
                              </a:solidFill>
                            </a:rPr>
                            <a:t>3.6 2.5</a:t>
                          </a:r>
                          <a:endParaRPr lang="el-GR" sz="12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24249824"/>
                      </a:ext>
                    </a:extLst>
                  </a:tr>
                  <a:tr h="3166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b="1" dirty="0" smtClean="0"/>
                            <a:t>3.5</a:t>
                          </a:r>
                          <a:endParaRPr lang="el-GR" sz="12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/>
                            <a:t>0.92 0.86 0.78</a:t>
                          </a:r>
                          <a:endParaRPr lang="el-G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/>
                            <a:t>9.9, 9.8, 9.7</a:t>
                          </a:r>
                          <a:endParaRPr lang="el-G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/>
                            <a:t>2.3 1.8 1.4</a:t>
                          </a:r>
                          <a:endParaRPr lang="el-G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/>
                            <a:t>2.30 2.14 1.94</a:t>
                          </a:r>
                          <a:endParaRPr lang="el-G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/>
                            <a:t>0.51 0.50 0.48</a:t>
                          </a:r>
                          <a:endParaRPr lang="el-G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/>
                            <a:t>3.7 2.7 1.9</a:t>
                          </a:r>
                          <a:endParaRPr lang="el-G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rgbClr val="FF0000"/>
                              </a:solidFill>
                            </a:rPr>
                            <a:t>1.52 1.40 1.28</a:t>
                          </a:r>
                          <a:endParaRPr lang="el-GR" sz="12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rgbClr val="FF0000"/>
                              </a:solidFill>
                            </a:rPr>
                            <a:t>4.0 3.0 2.1</a:t>
                          </a:r>
                          <a:endParaRPr lang="el-GR" sz="12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45072081"/>
                      </a:ext>
                    </a:extLst>
                  </a:tr>
                  <a:tr h="3166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b="1" dirty="0" smtClean="0"/>
                            <a:t>4</a:t>
                          </a:r>
                          <a:endParaRPr lang="el-GR" sz="12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/>
                            <a:t>0.89 0.83 0.74</a:t>
                          </a:r>
                          <a:endParaRPr lang="el-G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/>
                            <a:t>10.2, 10.2, 10.1</a:t>
                          </a:r>
                          <a:endParaRPr lang="el-G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/>
                            <a:t>2.1 1.7 1.3</a:t>
                          </a:r>
                          <a:endParaRPr lang="el-G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/>
                            <a:t>2.29 2.10 1.92</a:t>
                          </a:r>
                          <a:endParaRPr lang="el-G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/>
                            <a:t>0.50 0.48 0.47</a:t>
                          </a:r>
                          <a:endParaRPr lang="el-G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/>
                            <a:t>3.5 2.6 1.9</a:t>
                          </a:r>
                          <a:endParaRPr lang="el-G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rgbClr val="FF0000"/>
                              </a:solidFill>
                            </a:rPr>
                            <a:t>1.52 1.41 1.30</a:t>
                          </a:r>
                          <a:endParaRPr lang="el-GR" sz="12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rgbClr val="FF0000"/>
                              </a:solidFill>
                            </a:rPr>
                            <a:t>3.8 2.8 2.0</a:t>
                          </a:r>
                          <a:endParaRPr lang="el-GR" sz="12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57003235"/>
                      </a:ext>
                    </a:extLst>
                  </a:tr>
                  <a:tr h="3166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b="1" dirty="0" smtClean="0"/>
                            <a:t>4.5</a:t>
                          </a:r>
                          <a:endParaRPr lang="el-GR" sz="12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/>
                            <a:t>0.86 0.80 0.74</a:t>
                          </a:r>
                          <a:endParaRPr lang="el-G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/>
                            <a:t>10.9, 10.9, 10.8</a:t>
                          </a:r>
                          <a:endParaRPr lang="el-G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/>
                            <a:t>2.0 1.6 1.2</a:t>
                          </a:r>
                          <a:endParaRPr lang="el-G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/>
                            <a:t>2.27 2.11 1.87</a:t>
                          </a:r>
                          <a:endParaRPr lang="el-G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/>
                            <a:t>0.50 0.48 0.44</a:t>
                          </a:r>
                          <a:endParaRPr lang="el-G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/>
                            <a:t>3.5 2.6 1.8</a:t>
                          </a:r>
                          <a:endParaRPr lang="el-G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rgbClr val="FF0000"/>
                              </a:solidFill>
                            </a:rPr>
                            <a:t>1.54 1.43 1.32</a:t>
                          </a:r>
                          <a:endParaRPr lang="el-GR" sz="12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 smtClean="0">
                              <a:solidFill>
                                <a:srgbClr val="FF0000"/>
                              </a:solidFill>
                            </a:rPr>
                            <a:t>3.7 2.8 1.9</a:t>
                          </a:r>
                          <a:endParaRPr lang="el-GR" sz="12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95644579"/>
                      </a:ext>
                    </a:extLst>
                  </a:tr>
                  <a:tr h="3166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b="1" dirty="0" smtClean="0">
                              <a:solidFill>
                                <a:schemeClr val="tx1"/>
                              </a:solidFill>
                            </a:rPr>
                            <a:t>5</a:t>
                          </a:r>
                          <a:endParaRPr lang="el-GR" sz="12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b="0" dirty="0" smtClean="0">
                              <a:solidFill>
                                <a:schemeClr val="tx1"/>
                              </a:solidFill>
                            </a:rPr>
                            <a:t>0.85 0.80 0.72</a:t>
                          </a:r>
                          <a:endParaRPr lang="el-GR" sz="1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b="0" dirty="0" smtClean="0">
                              <a:solidFill>
                                <a:schemeClr val="tx1"/>
                              </a:solidFill>
                            </a:rPr>
                            <a:t>11.5, 11.4, 11.3</a:t>
                          </a:r>
                          <a:endParaRPr lang="el-GR" sz="1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b="0" dirty="0" smtClean="0">
                              <a:solidFill>
                                <a:schemeClr val="tx1"/>
                              </a:solidFill>
                            </a:rPr>
                            <a:t>1.9 1.4 1.2</a:t>
                          </a:r>
                          <a:endParaRPr lang="el-GR" sz="1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b="0" dirty="0" smtClean="0">
                              <a:solidFill>
                                <a:schemeClr val="tx1"/>
                              </a:solidFill>
                            </a:rPr>
                            <a:t>2.22 2.07 1.90</a:t>
                          </a:r>
                          <a:endParaRPr lang="el-GR" sz="1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b="0" dirty="0" smtClean="0">
                              <a:solidFill>
                                <a:schemeClr val="tx1"/>
                              </a:solidFill>
                            </a:rPr>
                            <a:t>0.48 0.47 0.46</a:t>
                          </a:r>
                          <a:endParaRPr lang="el-GR" sz="1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b="0" dirty="0" smtClean="0">
                              <a:solidFill>
                                <a:schemeClr val="tx1"/>
                              </a:solidFill>
                            </a:rPr>
                            <a:t>3.4 2.5 1.8</a:t>
                          </a:r>
                          <a:endParaRPr lang="el-GR" sz="1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b="0" dirty="0" smtClean="0">
                              <a:solidFill>
                                <a:srgbClr val="FF0000"/>
                              </a:solidFill>
                            </a:rPr>
                            <a:t>1.56 1.45 1.35</a:t>
                          </a:r>
                          <a:endParaRPr lang="el-GR" sz="1200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b="0" dirty="0" smtClean="0">
                              <a:solidFill>
                                <a:srgbClr val="FF0000"/>
                              </a:solidFill>
                            </a:rPr>
                            <a:t>3.6 2.7 1.9</a:t>
                          </a:r>
                          <a:endParaRPr lang="el-GR" sz="1200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49076909"/>
                      </a:ext>
                    </a:extLst>
                  </a:tr>
                  <a:tr h="3166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b="1" dirty="0" smtClean="0">
                              <a:solidFill>
                                <a:schemeClr val="tx1"/>
                              </a:solidFill>
                            </a:rPr>
                            <a:t>5.5</a:t>
                          </a:r>
                          <a:endParaRPr lang="el-GR" sz="12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0.83 0.77 0.70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12.0, 12.0, 11.9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1.8 1.4 1.2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2.19 2.03 1.85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0.47 0.45 0.44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3.4 2.5 1.8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 smtClean="0">
                              <a:solidFill>
                                <a:srgbClr val="FF0000"/>
                              </a:solidFill>
                            </a:rPr>
                            <a:t>1.57 1.47 1.37</a:t>
                          </a:r>
                          <a:endParaRPr lang="el-GR" sz="12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 smtClean="0">
                              <a:solidFill>
                                <a:srgbClr val="FF0000"/>
                              </a:solidFill>
                            </a:rPr>
                            <a:t>3.5 2.7 1.9</a:t>
                          </a:r>
                          <a:endParaRPr lang="el-GR" sz="12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96986415"/>
                      </a:ext>
                    </a:extLst>
                  </a:tr>
                  <a:tr h="3166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b="1" dirty="0" smtClean="0">
                              <a:solidFill>
                                <a:schemeClr val="tx1"/>
                              </a:solidFill>
                            </a:rPr>
                            <a:t>6</a:t>
                          </a:r>
                          <a:endParaRPr lang="el-GR" sz="12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0.80 0.75 0.67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12.5, 12.4, 12.3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1.7 1.4 1.2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2.16 2.03 1.84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0.45 0.45 0.43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3.4 2.6 1.9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 smtClean="0">
                              <a:solidFill>
                                <a:srgbClr val="FF0000"/>
                              </a:solidFill>
                            </a:rPr>
                            <a:t>1.58 1.47 1.37</a:t>
                          </a:r>
                          <a:endParaRPr lang="el-GR" sz="12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 smtClean="0">
                              <a:solidFill>
                                <a:srgbClr val="FF0000"/>
                              </a:solidFill>
                            </a:rPr>
                            <a:t>3.5 2.6 1.8</a:t>
                          </a:r>
                          <a:endParaRPr lang="el-GR" sz="12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60535389"/>
                      </a:ext>
                    </a:extLst>
                  </a:tr>
                  <a:tr h="3166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b="1" dirty="0" smtClean="0">
                              <a:solidFill>
                                <a:schemeClr val="tx1"/>
                              </a:solidFill>
                            </a:rPr>
                            <a:t>6.5</a:t>
                          </a:r>
                          <a:endParaRPr lang="el-GR" sz="12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0.80 0.73 0.66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13.0, 12.9, 12.9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1.7 1.4 1.1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2.14 2.02 1.85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0.45 0.45 0.44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3.4 2.6 1.9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 smtClean="0">
                              <a:solidFill>
                                <a:srgbClr val="FF0000"/>
                              </a:solidFill>
                            </a:rPr>
                            <a:t>1.61 1.49 1.38</a:t>
                          </a:r>
                          <a:endParaRPr lang="el-GR" sz="12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 smtClean="0">
                              <a:solidFill>
                                <a:srgbClr val="FF0000"/>
                              </a:solidFill>
                            </a:rPr>
                            <a:t>3.4 2.6 1.8</a:t>
                          </a:r>
                          <a:endParaRPr lang="el-GR" sz="12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90777145"/>
                      </a:ext>
                    </a:extLst>
                  </a:tr>
                  <a:tr h="316644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GB" sz="1200" b="1" kern="12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7.5</a:t>
                          </a:r>
                          <a:endParaRPr lang="en-GB" sz="1200" b="1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GB" sz="1200" kern="12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0.75 0.71 0.65</a:t>
                          </a:r>
                          <a:endParaRPr lang="en-GB" sz="120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GB" sz="1200" kern="12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14.0, 14.0,</a:t>
                          </a:r>
                          <a:r>
                            <a:rPr lang="en-GB" sz="1200" kern="1200" baseline="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13.9</a:t>
                          </a:r>
                          <a:endParaRPr lang="en-GB" sz="120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GB" sz="1200" kern="12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1.6 1.3 1.1</a:t>
                          </a:r>
                          <a:endParaRPr lang="en-GB" sz="120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GB" sz="1200" kern="12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2.12 1.93 1.77</a:t>
                          </a:r>
                          <a:endParaRPr lang="en-GB" sz="120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GB" sz="1200" kern="12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0.44 0.41 0.40</a:t>
                          </a:r>
                          <a:endParaRPr lang="en-GB" sz="120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GB" sz="1200" kern="12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3.5 2.7 2.1</a:t>
                          </a:r>
                          <a:endParaRPr lang="el-GR" sz="120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fr-FR" sz="1200" kern="1200" dirty="0" smtClean="0">
                              <a:solidFill>
                                <a:srgbClr val="FF000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1.64 1.52 1.43</a:t>
                          </a:r>
                          <a:endParaRPr lang="el-GR" sz="1200" kern="1200" dirty="0">
                            <a:solidFill>
                              <a:srgbClr val="FF000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fr-FR" sz="1200" kern="1200" dirty="0" smtClean="0">
                              <a:solidFill>
                                <a:srgbClr val="FF000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3.4 2.6 1.8</a:t>
                          </a:r>
                          <a:endParaRPr lang="el-GR" sz="1200" kern="1200" dirty="0">
                            <a:solidFill>
                              <a:srgbClr val="FF000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7218165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41468151"/>
                  </p:ext>
                </p:extLst>
              </p:nvPr>
            </p:nvGraphicFramePr>
            <p:xfrm>
              <a:off x="127708" y="1404434"/>
              <a:ext cx="9016292" cy="3583229"/>
            </p:xfrm>
            <a:graphic>
              <a:graphicData uri="http://schemas.openxmlformats.org/drawingml/2006/table">
                <a:tbl>
                  <a:tblPr firstRow="1" bandRow="1">
                    <a:tableStyleId>{6E25E649-3F16-4E02-A733-19D2CDBF48F0}</a:tableStyleId>
                  </a:tblPr>
                  <a:tblGrid>
                    <a:gridCol w="68571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092214">
                      <a:extLst>
                        <a:ext uri="{9D8B030D-6E8A-4147-A177-3AD203B41FA5}">
                          <a16:colId xmlns:a16="http://schemas.microsoft.com/office/drawing/2014/main" val="1294561276"/>
                        </a:ext>
                      </a:extLst>
                    </a:gridCol>
                    <a:gridCol w="1152869">
                      <a:extLst>
                        <a:ext uri="{9D8B030D-6E8A-4147-A177-3AD203B41FA5}">
                          <a16:colId xmlns:a16="http://schemas.microsoft.com/office/drawing/2014/main" val="1354135258"/>
                        </a:ext>
                      </a:extLst>
                    </a:gridCol>
                    <a:gridCol w="914400">
                      <a:extLst>
                        <a:ext uri="{9D8B030D-6E8A-4147-A177-3AD203B41FA5}">
                          <a16:colId xmlns:a16="http://schemas.microsoft.com/office/drawing/2014/main" val="1298482836"/>
                        </a:ext>
                      </a:extLst>
                    </a:gridCol>
                    <a:gridCol w="111409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114096">
                      <a:extLst>
                        <a:ext uri="{9D8B030D-6E8A-4147-A177-3AD203B41FA5}">
                          <a16:colId xmlns:a16="http://schemas.microsoft.com/office/drawing/2014/main" val="3881865433"/>
                        </a:ext>
                      </a:extLst>
                    </a:gridCol>
                    <a:gridCol w="924911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082565">
                      <a:extLst>
                        <a:ext uri="{9D8B030D-6E8A-4147-A177-3AD203B41FA5}">
                          <a16:colId xmlns:a16="http://schemas.microsoft.com/office/drawing/2014/main" val="2354046459"/>
                        </a:ext>
                      </a:extLst>
                    </a:gridCol>
                    <a:gridCol w="935421">
                      <a:extLst>
                        <a:ext uri="{9D8B030D-6E8A-4147-A177-3AD203B41FA5}">
                          <a16:colId xmlns:a16="http://schemas.microsoft.com/office/drawing/2014/main" val="396927804"/>
                        </a:ext>
                      </a:extLst>
                    </a:gridCol>
                  </a:tblGrid>
                  <a:tr h="73343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capture</a:t>
                          </a:r>
                          <a:r>
                            <a:rPr lang="en-US" sz="1200" baseline="0" dirty="0" smtClean="0"/>
                            <a:t> voltage</a:t>
                          </a:r>
                        </a:p>
                        <a:p>
                          <a:pPr algn="ctr"/>
                          <a:r>
                            <a:rPr lang="en-US" sz="1200" baseline="0" dirty="0" smtClean="0"/>
                            <a:t>[MV]</a:t>
                          </a:r>
                          <a:endParaRPr lang="el-GR" sz="1200" dirty="0"/>
                        </a:p>
                      </a:txBody>
                      <a:tcPr>
                        <a:solidFill>
                          <a:srgbClr val="FF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63128" t="-1653" r="-665363" b="-3884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54497" t="-1653" r="-530159" b="-3884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losses in SPS</a:t>
                          </a:r>
                        </a:p>
                        <a:p>
                          <a:pPr algn="ctr"/>
                          <a:r>
                            <a:rPr lang="en-US" sz="1200" dirty="0" smtClean="0"/>
                            <a:t>%</a:t>
                          </a:r>
                          <a:endParaRPr lang="el-G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44809" t="-1653" r="-365574" b="-3884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44809" t="-1653" r="-265574" b="-3884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total losses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smtClean="0"/>
                            <a:t>%</a:t>
                          </a:r>
                          <a:endParaRPr lang="el-GR" sz="1200" dirty="0" smtClean="0"/>
                        </a:p>
                        <a:p>
                          <a:pPr algn="ctr"/>
                          <a:endParaRPr lang="el-GR" sz="1200" dirty="0"/>
                        </a:p>
                      </a:txBody>
                      <a:tcPr>
                        <a:solidFill>
                          <a:srgbClr val="7030A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649153" t="-1653" r="-88701" b="-3884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total losses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smtClean="0"/>
                            <a:t>%</a:t>
                          </a:r>
                          <a:endParaRPr lang="el-GR" sz="1200" dirty="0" smtClean="0"/>
                        </a:p>
                        <a:p>
                          <a:pPr algn="ctr"/>
                          <a:endParaRPr lang="el-GR" sz="1200" dirty="0"/>
                        </a:p>
                      </a:txBody>
                      <a:tcPr>
                        <a:solidFill>
                          <a:srgbClr val="00B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166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b="1" dirty="0" smtClean="0">
                              <a:solidFill>
                                <a:schemeClr val="tx1"/>
                              </a:solidFill>
                            </a:rPr>
                            <a:t>2.5</a:t>
                          </a:r>
                          <a:endParaRPr lang="el-GR" sz="12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0.97 0.93 0.87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8.5, 8.4, 8.3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 smtClean="0">
                              <a:solidFill>
                                <a:schemeClr val="tx1"/>
                              </a:solidFill>
                            </a:rPr>
                            <a:t>3.4 2.3 1.8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44809" t="-236538" r="-365574" b="-8038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0.54 0.53 0.49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 smtClean="0">
                              <a:solidFill>
                                <a:schemeClr val="tx1"/>
                              </a:solidFill>
                            </a:rPr>
                            <a:t>4.7 3.2 2.3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1.46 </a:t>
                          </a:r>
                          <a:r>
                            <a:rPr lang="en-GB" sz="1200" dirty="0" smtClean="0">
                              <a:solidFill>
                                <a:srgbClr val="FF0000"/>
                              </a:solidFill>
                            </a:rPr>
                            <a:t>1.37 1.21</a:t>
                          </a:r>
                          <a:endParaRPr lang="el-GR" sz="12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5.3 </a:t>
                          </a:r>
                          <a:r>
                            <a:rPr lang="en-GB" sz="1200" dirty="0" smtClean="0">
                              <a:solidFill>
                                <a:srgbClr val="FF0000"/>
                              </a:solidFill>
                            </a:rPr>
                            <a:t>3.6 2.5</a:t>
                          </a:r>
                          <a:endParaRPr lang="el-GR" sz="12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24249824"/>
                      </a:ext>
                    </a:extLst>
                  </a:tr>
                  <a:tr h="3166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b="1" dirty="0" smtClean="0"/>
                            <a:t>3.5</a:t>
                          </a:r>
                          <a:endParaRPr lang="el-GR" sz="12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/>
                            <a:t>0.92 0.86 0.78</a:t>
                          </a:r>
                          <a:endParaRPr lang="el-G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/>
                            <a:t>9.9, 9.8, 9.7</a:t>
                          </a:r>
                          <a:endParaRPr lang="el-G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/>
                            <a:t>2.3 1.8 1.4</a:t>
                          </a:r>
                          <a:endParaRPr lang="el-G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/>
                            <a:t>2.30 2.14 1.94</a:t>
                          </a:r>
                          <a:endParaRPr lang="el-G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/>
                            <a:t>0.51 0.50 0.48</a:t>
                          </a:r>
                          <a:endParaRPr lang="el-G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/>
                            <a:t>3.7 2.7 1.9</a:t>
                          </a:r>
                          <a:endParaRPr lang="el-G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rgbClr val="FF0000"/>
                              </a:solidFill>
                            </a:rPr>
                            <a:t>1.52 1.40 1.28</a:t>
                          </a:r>
                          <a:endParaRPr lang="el-GR" sz="12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rgbClr val="FF0000"/>
                              </a:solidFill>
                            </a:rPr>
                            <a:t>4.0 3.0 2.1</a:t>
                          </a:r>
                          <a:endParaRPr lang="el-GR" sz="12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45072081"/>
                      </a:ext>
                    </a:extLst>
                  </a:tr>
                  <a:tr h="3166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b="1" dirty="0" smtClean="0"/>
                            <a:t>4</a:t>
                          </a:r>
                          <a:endParaRPr lang="el-GR" sz="12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/>
                            <a:t>0.89 0.83 0.74</a:t>
                          </a:r>
                          <a:endParaRPr lang="el-G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/>
                            <a:t>10.2, 10.2, 10.1</a:t>
                          </a:r>
                          <a:endParaRPr lang="el-G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/>
                            <a:t>2.1 1.7 1.3</a:t>
                          </a:r>
                          <a:endParaRPr lang="el-G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/>
                            <a:t>2.29 2.10 1.92</a:t>
                          </a:r>
                          <a:endParaRPr lang="el-G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/>
                            <a:t>0.50 0.48 0.47</a:t>
                          </a:r>
                          <a:endParaRPr lang="el-G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/>
                            <a:t>3.5 2.6 1.9</a:t>
                          </a:r>
                          <a:endParaRPr lang="el-G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rgbClr val="FF0000"/>
                              </a:solidFill>
                            </a:rPr>
                            <a:t>1.52 1.41 1.30</a:t>
                          </a:r>
                          <a:endParaRPr lang="el-GR" sz="12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rgbClr val="FF0000"/>
                              </a:solidFill>
                            </a:rPr>
                            <a:t>3.8 2.8 2.0</a:t>
                          </a:r>
                          <a:endParaRPr lang="el-GR" sz="12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57003235"/>
                      </a:ext>
                    </a:extLst>
                  </a:tr>
                  <a:tr h="3166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b="1" dirty="0" smtClean="0"/>
                            <a:t>4.5</a:t>
                          </a:r>
                          <a:endParaRPr lang="el-GR" sz="12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/>
                            <a:t>0.86 0.80 0.74</a:t>
                          </a:r>
                          <a:endParaRPr lang="el-G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/>
                            <a:t>10.9, 10.9, 10.8</a:t>
                          </a:r>
                          <a:endParaRPr lang="el-G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/>
                            <a:t>2.0 1.6 1.2</a:t>
                          </a:r>
                          <a:endParaRPr lang="el-G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/>
                            <a:t>2.27 2.11 1.87</a:t>
                          </a:r>
                          <a:endParaRPr lang="el-G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/>
                            <a:t>0.50 0.48 0.44</a:t>
                          </a:r>
                          <a:endParaRPr lang="el-G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/>
                            <a:t>3.5 2.6 1.8</a:t>
                          </a:r>
                          <a:endParaRPr lang="el-G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rgbClr val="FF0000"/>
                              </a:solidFill>
                            </a:rPr>
                            <a:t>1.54 1.43 1.32</a:t>
                          </a:r>
                          <a:endParaRPr lang="el-GR" sz="12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 smtClean="0">
                              <a:solidFill>
                                <a:srgbClr val="FF0000"/>
                              </a:solidFill>
                            </a:rPr>
                            <a:t>3.7 2.8 1.9</a:t>
                          </a:r>
                          <a:endParaRPr lang="el-GR" sz="12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95644579"/>
                      </a:ext>
                    </a:extLst>
                  </a:tr>
                  <a:tr h="3166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b="1" dirty="0" smtClean="0">
                              <a:solidFill>
                                <a:schemeClr val="tx1"/>
                              </a:solidFill>
                            </a:rPr>
                            <a:t>5</a:t>
                          </a:r>
                          <a:endParaRPr lang="el-GR" sz="12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b="0" dirty="0" smtClean="0">
                              <a:solidFill>
                                <a:schemeClr val="tx1"/>
                              </a:solidFill>
                            </a:rPr>
                            <a:t>0.85 0.80 0.72</a:t>
                          </a:r>
                          <a:endParaRPr lang="el-GR" sz="1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b="0" dirty="0" smtClean="0">
                              <a:solidFill>
                                <a:schemeClr val="tx1"/>
                              </a:solidFill>
                            </a:rPr>
                            <a:t>11.5, 11.4, 11.3</a:t>
                          </a:r>
                          <a:endParaRPr lang="el-GR" sz="1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b="0" dirty="0" smtClean="0">
                              <a:solidFill>
                                <a:schemeClr val="tx1"/>
                              </a:solidFill>
                            </a:rPr>
                            <a:t>1.9 1.4 1.2</a:t>
                          </a:r>
                          <a:endParaRPr lang="el-GR" sz="1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b="0" dirty="0" smtClean="0">
                              <a:solidFill>
                                <a:schemeClr val="tx1"/>
                              </a:solidFill>
                            </a:rPr>
                            <a:t>2.22 2.07 1.90</a:t>
                          </a:r>
                          <a:endParaRPr lang="el-GR" sz="1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b="0" dirty="0" smtClean="0">
                              <a:solidFill>
                                <a:schemeClr val="tx1"/>
                              </a:solidFill>
                            </a:rPr>
                            <a:t>0.48 0.47 0.46</a:t>
                          </a:r>
                          <a:endParaRPr lang="el-GR" sz="1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b="0" dirty="0" smtClean="0">
                              <a:solidFill>
                                <a:schemeClr val="tx1"/>
                              </a:solidFill>
                            </a:rPr>
                            <a:t>3.4 2.5 1.8</a:t>
                          </a:r>
                          <a:endParaRPr lang="el-GR" sz="1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b="0" dirty="0" smtClean="0">
                              <a:solidFill>
                                <a:srgbClr val="FF0000"/>
                              </a:solidFill>
                            </a:rPr>
                            <a:t>1.56 1.45 1.35</a:t>
                          </a:r>
                          <a:endParaRPr lang="el-GR" sz="1200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b="0" dirty="0" smtClean="0">
                              <a:solidFill>
                                <a:srgbClr val="FF0000"/>
                              </a:solidFill>
                            </a:rPr>
                            <a:t>3.6 2.7 1.9</a:t>
                          </a:r>
                          <a:endParaRPr lang="el-GR" sz="1200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49076909"/>
                      </a:ext>
                    </a:extLst>
                  </a:tr>
                  <a:tr h="3166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b="1" dirty="0" smtClean="0">
                              <a:solidFill>
                                <a:schemeClr val="tx1"/>
                              </a:solidFill>
                            </a:rPr>
                            <a:t>5.5</a:t>
                          </a:r>
                          <a:endParaRPr lang="el-GR" sz="12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0.83 0.77 0.70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12.0, 12.0, 11.9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1.8 1.4 1.2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2.19 2.03 1.85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0.47 0.45 0.44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3.4 2.5 1.8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 smtClean="0">
                              <a:solidFill>
                                <a:srgbClr val="FF0000"/>
                              </a:solidFill>
                            </a:rPr>
                            <a:t>1.57 1.47 1.37</a:t>
                          </a:r>
                          <a:endParaRPr lang="el-GR" sz="12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 smtClean="0">
                              <a:solidFill>
                                <a:srgbClr val="FF0000"/>
                              </a:solidFill>
                            </a:rPr>
                            <a:t>3.5 2.7 1.9</a:t>
                          </a:r>
                          <a:endParaRPr lang="el-GR" sz="12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96986415"/>
                      </a:ext>
                    </a:extLst>
                  </a:tr>
                  <a:tr h="3166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b="1" dirty="0" smtClean="0">
                              <a:solidFill>
                                <a:schemeClr val="tx1"/>
                              </a:solidFill>
                            </a:rPr>
                            <a:t>6</a:t>
                          </a:r>
                          <a:endParaRPr lang="el-GR" sz="12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0.80 0.75 0.67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12.5, 12.4, 12.3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1.7 1.4 1.2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2.16 2.03 1.84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0.45 0.45 0.43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3.4 2.6 1.9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 smtClean="0">
                              <a:solidFill>
                                <a:srgbClr val="FF0000"/>
                              </a:solidFill>
                            </a:rPr>
                            <a:t>1.58 1.47 1.37</a:t>
                          </a:r>
                          <a:endParaRPr lang="el-GR" sz="12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 smtClean="0">
                              <a:solidFill>
                                <a:srgbClr val="FF0000"/>
                              </a:solidFill>
                            </a:rPr>
                            <a:t>3.5 2.6 1.8</a:t>
                          </a:r>
                          <a:endParaRPr lang="el-GR" sz="12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60535389"/>
                      </a:ext>
                    </a:extLst>
                  </a:tr>
                  <a:tr h="3166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b="1" dirty="0" smtClean="0">
                              <a:solidFill>
                                <a:schemeClr val="tx1"/>
                              </a:solidFill>
                            </a:rPr>
                            <a:t>6.5</a:t>
                          </a:r>
                          <a:endParaRPr lang="el-GR" sz="12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0.80 0.73 0.66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13.0, 12.9, 12.9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1.7 1.4 1.1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2.14 2.02 1.85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0.45 0.45 0.44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>
                              <a:solidFill>
                                <a:schemeClr val="tx1"/>
                              </a:solidFill>
                            </a:rPr>
                            <a:t>3.4 2.6 1.9</a:t>
                          </a:r>
                          <a:endParaRPr lang="el-GR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 smtClean="0">
                              <a:solidFill>
                                <a:srgbClr val="FF0000"/>
                              </a:solidFill>
                            </a:rPr>
                            <a:t>1.61 1.49 1.38</a:t>
                          </a:r>
                          <a:endParaRPr lang="el-GR" sz="12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 smtClean="0">
                              <a:solidFill>
                                <a:srgbClr val="FF0000"/>
                              </a:solidFill>
                            </a:rPr>
                            <a:t>3.4 2.6 1.8</a:t>
                          </a:r>
                          <a:endParaRPr lang="el-GR" sz="12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90777145"/>
                      </a:ext>
                    </a:extLst>
                  </a:tr>
                  <a:tr h="316644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GB" sz="1200" b="1" kern="12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7.5</a:t>
                          </a:r>
                          <a:endParaRPr lang="en-GB" sz="1200" b="1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GB" sz="1200" kern="12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0.75 0.71 0.65</a:t>
                          </a:r>
                          <a:endParaRPr lang="en-GB" sz="120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GB" sz="1200" kern="12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14.0, 14.0,</a:t>
                          </a:r>
                          <a:r>
                            <a:rPr lang="en-GB" sz="1200" kern="1200" baseline="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13.9</a:t>
                          </a:r>
                          <a:endParaRPr lang="en-GB" sz="120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GB" sz="1200" kern="12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1.6 1.3 1.1</a:t>
                          </a:r>
                          <a:endParaRPr lang="en-GB" sz="120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GB" sz="1200" kern="12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2.12 1.93 1.77</a:t>
                          </a:r>
                          <a:endParaRPr lang="en-GB" sz="120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GB" sz="1200" kern="12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0.44 0.41 0.40</a:t>
                          </a:r>
                          <a:endParaRPr lang="en-GB" sz="120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GB" sz="1200" kern="12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3.5 2.7 2.1</a:t>
                          </a:r>
                          <a:endParaRPr lang="el-GR" sz="120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fr-FR" sz="1200" kern="1200" dirty="0" smtClean="0">
                              <a:solidFill>
                                <a:srgbClr val="FF000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1.64 1.52 1.43</a:t>
                          </a:r>
                          <a:endParaRPr lang="el-GR" sz="1200" kern="1200" dirty="0">
                            <a:solidFill>
                              <a:srgbClr val="FF000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fr-FR" sz="1200" kern="1200" dirty="0" smtClean="0">
                              <a:solidFill>
                                <a:srgbClr val="FF000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3.4 2.6 1.8</a:t>
                          </a:r>
                          <a:endParaRPr lang="el-GR" sz="1200" kern="1200" dirty="0">
                            <a:solidFill>
                              <a:srgbClr val="FF000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7218165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TextBox 2"/>
          <p:cNvSpPr txBox="1"/>
          <p:nvPr/>
        </p:nvSpPr>
        <p:spPr>
          <a:xfrm>
            <a:off x="4513859" y="1868498"/>
            <a:ext cx="2978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</a:rPr>
              <a:t>BUNCH COMPRESSION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76460" y="1837575"/>
            <a:ext cx="2697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</a:rPr>
              <a:t>BUNCH ROTATION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6982" y="971279"/>
            <a:ext cx="10034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First value -</a:t>
            </a:r>
            <a:r>
              <a:rPr lang="fr-FR" b="1" dirty="0" smtClean="0"/>
              <a:t>&gt; Q20, </a:t>
            </a:r>
            <a:r>
              <a:rPr lang="en-GB" b="1" dirty="0" smtClean="0"/>
              <a:t>Second </a:t>
            </a:r>
            <a:r>
              <a:rPr lang="en-GB" b="1" dirty="0"/>
              <a:t>value -</a:t>
            </a:r>
            <a:r>
              <a:rPr lang="fr-FR" b="1" dirty="0"/>
              <a:t>&gt; </a:t>
            </a:r>
            <a:r>
              <a:rPr lang="fr-FR" b="1" dirty="0" smtClean="0"/>
              <a:t>Q22, </a:t>
            </a:r>
            <a:r>
              <a:rPr lang="en-GB" b="1" dirty="0" smtClean="0"/>
              <a:t>Third </a:t>
            </a:r>
            <a:r>
              <a:rPr lang="en-GB" b="1" dirty="0"/>
              <a:t>value -</a:t>
            </a:r>
            <a:r>
              <a:rPr lang="fr-FR" b="1" dirty="0"/>
              <a:t>&gt; </a:t>
            </a:r>
            <a:r>
              <a:rPr lang="fr-FR" b="1" dirty="0" smtClean="0"/>
              <a:t>Q26 </a:t>
            </a:r>
            <a:r>
              <a:rPr lang="fr-FR" dirty="0" smtClean="0"/>
              <a:t>(acceptable </a:t>
            </a:r>
            <a:r>
              <a:rPr lang="fr-FR" dirty="0"/>
              <a:t>values are in </a:t>
            </a:r>
            <a:r>
              <a:rPr lang="fr-FR" dirty="0" err="1" smtClean="0">
                <a:solidFill>
                  <a:srgbClr val="FF0000"/>
                </a:solidFill>
              </a:rPr>
              <a:t>red</a:t>
            </a:r>
            <a:r>
              <a:rPr lang="fr-FR" dirty="0" smtClean="0"/>
              <a:t>)</a:t>
            </a:r>
            <a:endParaRPr lang="fr-FR" dirty="0"/>
          </a:p>
          <a:p>
            <a:r>
              <a:rPr lang="fr-FR" dirty="0" smtClean="0"/>
              <a:t> 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27708" y="5157588"/>
                <a:ext cx="9016292" cy="16830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700" dirty="0" smtClean="0"/>
                  <a:t>Fixed the capture voltage and </a:t>
                </a:r>
                <a:r>
                  <a:rPr lang="fr-FR" sz="1700" dirty="0" err="1"/>
                  <a:t>i</a:t>
                </a:r>
                <a:r>
                  <a:rPr lang="fr-FR" sz="1700" dirty="0" err="1" smtClean="0"/>
                  <a:t>ncreasing</a:t>
                </a:r>
                <a:r>
                  <a:rPr lang="fr-FR" sz="17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7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GB" sz="1700" i="1">
                            <a:latin typeface="Cambria Math" panose="02040503050406030204" pitchFamily="18" charset="0"/>
                          </a:rPr>
                          <m:t>𝑡𝑟</m:t>
                        </m:r>
                      </m:sub>
                    </m:sSub>
                  </m:oMath>
                </a14:m>
                <a:r>
                  <a:rPr lang="en-GB" sz="1700" dirty="0" smtClean="0"/>
                  <a:t>, the bucket area increases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7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7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GB" sz="17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en-GB" sz="1700" dirty="0" smtClean="0"/>
                  <a:t> decreases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GB" sz="1700" dirty="0" smtClean="0"/>
                  <a:t> However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7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7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GB" sz="1700" b="0" i="1" smtClean="0">
                            <a:latin typeface="Cambria Math" panose="02040503050406030204" pitchFamily="18" charset="0"/>
                          </a:rPr>
                          <m:t>𝑟𝑓</m:t>
                        </m:r>
                      </m:sub>
                    </m:sSub>
                  </m:oMath>
                </a14:m>
                <a:r>
                  <a:rPr lang="en-GB" sz="1700" dirty="0" smtClean="0"/>
                  <a:t> during ramp decreases only slightly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7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7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GB" sz="1700" i="1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en-GB" sz="1700" dirty="0" smtClean="0"/>
                  <a:t> is kept constant during ramp)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700" dirty="0" smtClean="0"/>
                  <a:t>Increasing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7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GB" sz="1700" i="1">
                            <a:latin typeface="Cambria Math" panose="02040503050406030204" pitchFamily="18" charset="0"/>
                          </a:rPr>
                          <m:t>𝑡𝑟</m:t>
                        </m:r>
                      </m:sub>
                    </m:sSub>
                  </m:oMath>
                </a14:m>
                <a:r>
                  <a:rPr lang="en-GB" sz="1700" dirty="0" smtClean="0"/>
                  <a:t> the synchrotron frequency decreases strongly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GB" sz="1700" dirty="0" err="1" smtClean="0"/>
                  <a:t>Filamentation</a:t>
                </a:r>
                <a:r>
                  <a:rPr lang="en-GB" sz="1700" dirty="0" smtClean="0"/>
                  <a:t> continues during the acceleration to flat top (increase of emittance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7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7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GB" sz="1700" i="1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en-GB" sz="1700" dirty="0" smtClean="0"/>
                  <a:t>). 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GB" sz="1700" dirty="0" smtClean="0"/>
                  <a:t>However small error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7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7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GB" sz="1700" i="1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en-GB" sz="1700" dirty="0" smtClean="0"/>
                  <a:t> (</a:t>
                </a:r>
                <a14:m>
                  <m:oMath xmlns:m="http://schemas.openxmlformats.org/officeDocument/2006/math">
                    <m:r>
                      <a:rPr lang="en-GB" sz="17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GB" sz="1700" dirty="0" smtClean="0"/>
                  <a:t> 3%) comparing the values just before ramp and at flat top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700" dirty="0" smtClean="0"/>
                  <a:t>However the obtained results at extraction with Q22 and Q26 are better than the ones with Q20</a:t>
                </a:r>
                <a:endParaRPr lang="en-GB" sz="17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08" y="5157588"/>
                <a:ext cx="9016292" cy="1683025"/>
              </a:xfrm>
              <a:prstGeom prst="rect">
                <a:avLst/>
              </a:prstGeom>
              <a:blipFill>
                <a:blip r:embed="rId3"/>
                <a:stretch>
                  <a:fillRect l="-338" t="-1087" b="-39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/>
          <p:cNvCxnSpPr/>
          <p:nvPr/>
        </p:nvCxnSpPr>
        <p:spPr>
          <a:xfrm flipH="1" flipV="1">
            <a:off x="1417320" y="4925109"/>
            <a:ext cx="609558" cy="3860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2026878" y="4870352"/>
            <a:ext cx="449622" cy="4407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552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2282"/>
            <a:ext cx="9581029" cy="864319"/>
          </a:xfrm>
        </p:spPr>
        <p:txBody>
          <a:bodyPr>
            <a:normAutofit fontScale="90000"/>
          </a:bodyPr>
          <a:lstStyle/>
          <a:p>
            <a:r>
              <a:rPr lang="en-GB" noProof="0" dirty="0" smtClean="0"/>
              <a:t>Summary of results for Q20, Q22, Q26</a:t>
            </a:r>
            <a:r>
              <a:rPr lang="en-GB" dirty="0" smtClean="0"/>
              <a:t> </a:t>
            </a:r>
            <a:r>
              <a:rPr lang="en-GB" noProof="0" dirty="0" smtClean="0"/>
              <a:t>(2/2)</a:t>
            </a:r>
            <a:endParaRPr lang="en-GB" noProof="0" dirty="0"/>
          </a:p>
        </p:txBody>
      </p:sp>
      <p:sp>
        <p:nvSpPr>
          <p:cNvPr id="7" name="TextBox 6"/>
          <p:cNvSpPr txBox="1"/>
          <p:nvPr/>
        </p:nvSpPr>
        <p:spPr>
          <a:xfrm>
            <a:off x="7376460" y="1842027"/>
            <a:ext cx="2697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</a:rPr>
              <a:t>BUNCH ROTATION</a:t>
            </a:r>
            <a:endParaRPr lang="en-GB" sz="1400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261" y="938964"/>
            <a:ext cx="4715739" cy="17623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260" y="3034254"/>
            <a:ext cx="4715740" cy="17753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37621"/>
            <a:ext cx="4428261" cy="177196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143000" y="2716484"/>
            <a:ext cx="3931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/>
              <a:t>compression ---- rotation</a:t>
            </a:r>
            <a:endParaRPr lang="en-GB" i="1" dirty="0"/>
          </a:p>
        </p:txBody>
      </p:sp>
      <p:sp>
        <p:nvSpPr>
          <p:cNvPr id="21" name="TextBox 20"/>
          <p:cNvSpPr txBox="1"/>
          <p:nvPr/>
        </p:nvSpPr>
        <p:spPr>
          <a:xfrm>
            <a:off x="742950" y="2607583"/>
            <a:ext cx="1108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___</a:t>
            </a:r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5885587" y="2712671"/>
            <a:ext cx="3931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/>
              <a:t>compression ---- rotation</a:t>
            </a:r>
            <a:endParaRPr lang="en-GB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5485537" y="2603770"/>
            <a:ext cx="1108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/>
              <a:t>___</a:t>
            </a:r>
            <a:endParaRPr lang="en-GB" i="1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601980" y="4130040"/>
            <a:ext cx="372237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5051105" y="3267074"/>
            <a:ext cx="2721295" cy="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067155" y="3893689"/>
            <a:ext cx="3117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1.65 ns</a:t>
            </a:r>
            <a:endParaRPr lang="en-GB" sz="14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7376460" y="3245013"/>
            <a:ext cx="3117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5%</a:t>
            </a:r>
            <a:endParaRPr lang="en-GB" sz="1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0" y="4818033"/>
                <a:ext cx="9182100" cy="2375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 smtClean="0"/>
                  <a:t>Bunch compression is insufficient for the HL-LHC requirements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 smtClean="0"/>
                  <a:t>Bunch rotation is sufficient independently of the optics used and for capture voltage &gt;2.5 MV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 smtClean="0"/>
                  <a:t>Losses inside SPS, total losses and bunch length at extraction are lower increasing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𝑡𝑟</m:t>
                        </m:r>
                      </m:sub>
                    </m:sSub>
                  </m:oMath>
                </a14:m>
                <a:endParaRPr lang="en-GB" dirty="0" smtClean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GB" dirty="0" smtClean="0"/>
                  <a:t>However lower filling factor could be detrimental when intensity effects will be introduced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 smtClean="0"/>
                  <a:t>Supposing to keep a filling factor of 0.85 during slip-stacking and along the ramp, the optimal values for capture voltage would be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GB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𝑸</m:t>
                        </m:r>
                        <m:r>
                          <a:rPr lang="en-GB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sub>
                      <m:sup>
                        <m:r>
                          <a:rPr lang="en-GB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𝒄𝒂</m:t>
                        </m:r>
                      </m:sup>
                    </m:sSubSup>
                    <m:r>
                      <a:rPr lang="en-GB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GB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𝟓</m:t>
                    </m:r>
                  </m:oMath>
                </a14:m>
                <a:r>
                  <a:rPr lang="en-GB" b="1" dirty="0" smtClean="0">
                    <a:solidFill>
                      <a:srgbClr val="0070C0"/>
                    </a:solidFill>
                  </a:rPr>
                  <a:t> MV</a:t>
                </a:r>
                <a:r>
                  <a:rPr lang="en-GB" dirty="0" smtClean="0"/>
                  <a:t>,</a:t>
                </a:r>
                <a:r>
                  <a:rPr lang="en-GB" b="1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GB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𝑸</m:t>
                        </m:r>
                        <m:r>
                          <a:rPr lang="en-GB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sub>
                      <m:sup>
                        <m:r>
                          <a:rPr lang="en-GB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𝒄𝒂</m:t>
                        </m:r>
                      </m:sup>
                    </m:sSubSup>
                    <m:r>
                      <a:rPr lang="en-GB" b="1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GB" b="1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</m:oMath>
                </a14:m>
                <a:r>
                  <a:rPr lang="en-GB" b="1" dirty="0">
                    <a:solidFill>
                      <a:schemeClr val="accent2">
                        <a:lumMod val="75000"/>
                      </a:schemeClr>
                    </a:solidFill>
                  </a:rPr>
                  <a:t> </a:t>
                </a:r>
                <a:r>
                  <a:rPr lang="en-GB" b="1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MV</a:t>
                </a:r>
                <a:r>
                  <a:rPr lang="en-GB" dirty="0" smtClean="0"/>
                  <a:t>,</a:t>
                </a:r>
                <a:r>
                  <a:rPr lang="en-GB" b="1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GB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𝑸</m:t>
                        </m:r>
                        <m:r>
                          <a:rPr lang="en-GB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𝟐𝟔</m:t>
                        </m:r>
                      </m:sub>
                      <m:sup>
                        <m:r>
                          <a:rPr lang="en-GB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𝒄𝒂</m:t>
                        </m:r>
                      </m:sup>
                    </m:sSubSup>
                    <m:r>
                      <a:rPr lang="en-GB" b="1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GB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en-GB" b="1" dirty="0">
                    <a:solidFill>
                      <a:srgbClr val="00B050"/>
                    </a:solidFill>
                  </a:rPr>
                  <a:t> MV</a:t>
                </a:r>
                <a:endParaRPr lang="en-GB" b="1" dirty="0" smtClean="0">
                  <a:solidFill>
                    <a:srgbClr val="00B050"/>
                  </a:solidFill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GB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818033"/>
                <a:ext cx="9182100" cy="2375137"/>
              </a:xfrm>
              <a:prstGeom prst="rect">
                <a:avLst/>
              </a:prstGeom>
              <a:blipFill>
                <a:blip r:embed="rId5"/>
                <a:stretch>
                  <a:fillRect l="-398" t="-1282" r="-1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Picture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79" y="795938"/>
            <a:ext cx="4440539" cy="1904802"/>
          </a:xfrm>
          <a:prstGeom prst="rect">
            <a:avLst/>
          </a:prstGeom>
        </p:spPr>
      </p:pic>
      <p:cxnSp>
        <p:nvCxnSpPr>
          <p:cNvPr id="44" name="Straight Connector 43"/>
          <p:cNvCxnSpPr/>
          <p:nvPr/>
        </p:nvCxnSpPr>
        <p:spPr>
          <a:xfrm>
            <a:off x="647700" y="1528683"/>
            <a:ext cx="2476500" cy="1266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1123950" y="969444"/>
            <a:ext cx="0" cy="1446096"/>
          </a:xfrm>
          <a:prstGeom prst="line">
            <a:avLst/>
          </a:prstGeom>
          <a:ln w="19050" cap="flat" cmpd="sng" algn="ctr">
            <a:solidFill>
              <a:srgbClr val="00B050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1794510" y="969444"/>
            <a:ext cx="0" cy="1446096"/>
          </a:xfrm>
          <a:prstGeom prst="line">
            <a:avLst/>
          </a:prstGeom>
          <a:ln w="19050" cap="flat" cmpd="sng" algn="ctr">
            <a:solidFill>
              <a:schemeClr val="accent2">
                <a:lumMod val="75000"/>
              </a:schemeClr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2463165" y="969444"/>
            <a:ext cx="0" cy="1446096"/>
          </a:xfrm>
          <a:prstGeom prst="line">
            <a:avLst/>
          </a:prstGeom>
          <a:ln w="19050" cap="flat" cmpd="sng" algn="ctr">
            <a:solidFill>
              <a:srgbClr val="0070C0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5589270" y="1025291"/>
            <a:ext cx="0" cy="1446096"/>
          </a:xfrm>
          <a:prstGeom prst="line">
            <a:avLst/>
          </a:prstGeom>
          <a:ln w="19050" cap="flat" cmpd="sng" algn="ctr">
            <a:solidFill>
              <a:srgbClr val="00B050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6313170" y="1025291"/>
            <a:ext cx="0" cy="1446096"/>
          </a:xfrm>
          <a:prstGeom prst="line">
            <a:avLst/>
          </a:prstGeom>
          <a:ln w="19050" cap="flat" cmpd="sng" algn="ctr">
            <a:solidFill>
              <a:schemeClr val="accent2">
                <a:lumMod val="75000"/>
              </a:schemeClr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7050405" y="1025291"/>
            <a:ext cx="0" cy="1446096"/>
          </a:xfrm>
          <a:prstGeom prst="line">
            <a:avLst/>
          </a:prstGeom>
          <a:ln w="19050" cap="flat" cmpd="sng" algn="ctr">
            <a:solidFill>
              <a:srgbClr val="0070C0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1101090" y="3122379"/>
            <a:ext cx="0" cy="1446096"/>
          </a:xfrm>
          <a:prstGeom prst="line">
            <a:avLst/>
          </a:prstGeom>
          <a:ln w="19050" cap="flat" cmpd="sng" algn="ctr">
            <a:solidFill>
              <a:srgbClr val="00B050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1771650" y="3122379"/>
            <a:ext cx="0" cy="1446096"/>
          </a:xfrm>
          <a:prstGeom prst="line">
            <a:avLst/>
          </a:prstGeom>
          <a:ln w="19050" cap="flat" cmpd="sng" algn="ctr">
            <a:solidFill>
              <a:schemeClr val="accent2">
                <a:lumMod val="75000"/>
              </a:schemeClr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2455545" y="3122379"/>
            <a:ext cx="0" cy="1446096"/>
          </a:xfrm>
          <a:prstGeom prst="line">
            <a:avLst/>
          </a:prstGeom>
          <a:ln w="19050" cap="flat" cmpd="sng" algn="ctr">
            <a:solidFill>
              <a:srgbClr val="0070C0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5589270" y="3122379"/>
            <a:ext cx="0" cy="1446096"/>
          </a:xfrm>
          <a:prstGeom prst="line">
            <a:avLst/>
          </a:prstGeom>
          <a:ln w="19050" cap="flat" cmpd="sng" algn="ctr">
            <a:solidFill>
              <a:srgbClr val="00B050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6320790" y="3122379"/>
            <a:ext cx="0" cy="1446096"/>
          </a:xfrm>
          <a:prstGeom prst="line">
            <a:avLst/>
          </a:prstGeom>
          <a:ln w="19050" cap="flat" cmpd="sng" algn="ctr">
            <a:solidFill>
              <a:schemeClr val="accent2">
                <a:lumMod val="75000"/>
              </a:schemeClr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7042785" y="3122379"/>
            <a:ext cx="0" cy="1446096"/>
          </a:xfrm>
          <a:prstGeom prst="line">
            <a:avLst/>
          </a:prstGeom>
          <a:ln w="19050" cap="flat" cmpd="sng" algn="ctr">
            <a:solidFill>
              <a:srgbClr val="0070C0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293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Contents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GB" noProof="0" dirty="0" smtClean="0"/>
              <a:t>Introduction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 smtClean="0"/>
              <a:t>Slip-stacking principle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 smtClean="0"/>
              <a:t>Slip-stacking simulations in SPS, setting up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 smtClean="0"/>
              <a:t>Slip-stacking simulations in SPS, first results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 smtClean="0">
                <a:solidFill>
                  <a:srgbClr val="FF0000"/>
                </a:solidFill>
              </a:rPr>
              <a:t>Conclusions and next steps</a:t>
            </a:r>
            <a:endParaRPr lang="en-GB" noProof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12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3753" y="88501"/>
            <a:ext cx="7886700" cy="626114"/>
          </a:xfrm>
        </p:spPr>
        <p:txBody>
          <a:bodyPr>
            <a:normAutofit fontScale="90000"/>
          </a:bodyPr>
          <a:lstStyle/>
          <a:p>
            <a:r>
              <a:rPr lang="en-GB" noProof="0" dirty="0" smtClean="0"/>
              <a:t>Conclusions and next steps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117" y="844155"/>
            <a:ext cx="8994883" cy="6288714"/>
          </a:xfrm>
        </p:spPr>
        <p:txBody>
          <a:bodyPr>
            <a:normAutofit lnSpcReduction="10000"/>
          </a:bodyPr>
          <a:lstStyle/>
          <a:p>
            <a:r>
              <a:rPr lang="en-GB" sz="2000" noProof="0" dirty="0" smtClean="0"/>
              <a:t>The principle behind slip-stacking has been illustrated through different examples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000" noProof="0" dirty="0" smtClean="0"/>
              <a:t>The implementation inside the CERN </a:t>
            </a:r>
            <a:r>
              <a:rPr lang="en-GB" sz="2000" noProof="0" dirty="0" err="1" smtClean="0"/>
              <a:t>BLonD</a:t>
            </a:r>
            <a:r>
              <a:rPr lang="en-GB" sz="2000" noProof="0" dirty="0" smtClean="0"/>
              <a:t> code has been explained</a:t>
            </a:r>
          </a:p>
          <a:p>
            <a:r>
              <a:rPr lang="en-GB" sz="2000" noProof="0" dirty="0" smtClean="0"/>
              <a:t>The slip-stacking procedure has been simulated for the SPS-ion beams to verify its feasibility after LS2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000" noProof="0" dirty="0" smtClean="0"/>
              <a:t>Simulations included acceleration to flat-top but no intensity effects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000" noProof="0" dirty="0" smtClean="0"/>
              <a:t>Many ring parameters were designed (voltage and RF programs during and outside the slip-stacking time, duration of the different cycle phases)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000" noProof="0" dirty="0" smtClean="0"/>
              <a:t>Effort spent to use realistic bunch distributions, however the variability of the emittance along the batch before slip-stacking was not reproduced</a:t>
            </a:r>
            <a:endParaRPr lang="en-GB" sz="2000" noProof="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000" noProof="0" dirty="0" smtClean="0"/>
              <a:t>Realistic losses count mechanisms and machine parameters used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000" dirty="0"/>
              <a:t>The three different optics have been </a:t>
            </a:r>
            <a:r>
              <a:rPr lang="en-GB" sz="2000" dirty="0" smtClean="0"/>
              <a:t>tested</a:t>
            </a:r>
            <a:endParaRPr lang="en-GB" sz="2000" noProof="0" dirty="0" smtClean="0"/>
          </a:p>
          <a:p>
            <a:r>
              <a:rPr lang="en-GB" sz="2000" noProof="0" dirty="0" smtClean="0"/>
              <a:t>Simulation results: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000" noProof="0" dirty="0" smtClean="0"/>
              <a:t>Bunch rotation at flat top is the only mean to satisfy HL-LHC requirements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000" dirty="0" smtClean="0"/>
              <a:t>Suggestions for the </a:t>
            </a:r>
            <a:r>
              <a:rPr lang="en-GB" sz="2000" smtClean="0"/>
              <a:t>RF program </a:t>
            </a:r>
            <a:r>
              <a:rPr lang="en-GB" sz="2000" dirty="0" smtClean="0"/>
              <a:t>have been given for the three optics </a:t>
            </a:r>
            <a:endParaRPr lang="en-GB" sz="2000" noProof="0" dirty="0" smtClean="0"/>
          </a:p>
          <a:p>
            <a:pPr marL="457200" lvl="1" indent="0">
              <a:buNone/>
            </a:pPr>
            <a:endParaRPr lang="en-GB" sz="2000" noProof="0" dirty="0"/>
          </a:p>
          <a:p>
            <a:r>
              <a:rPr lang="en-GB" sz="2400" b="1" noProof="0" dirty="0" smtClean="0"/>
              <a:t>Next steps</a:t>
            </a:r>
            <a:r>
              <a:rPr lang="en-GB" sz="2400" noProof="0" dirty="0" smtClean="0"/>
              <a:t>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000" noProof="0" dirty="0" smtClean="0"/>
              <a:t>Variability of emittances and intensities along the batch before slip-stacking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000" noProof="0" dirty="0"/>
              <a:t>Addition of intensity </a:t>
            </a:r>
            <a:r>
              <a:rPr lang="en-GB" sz="2000" noProof="0" dirty="0" smtClean="0"/>
              <a:t>effects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000" dirty="0"/>
              <a:t>Simulate injection into LHC bucket to count losses in a even more realistic way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GB" sz="2000" noProof="0" dirty="0" smtClean="0"/>
          </a:p>
          <a:p>
            <a:pPr>
              <a:buFont typeface="Wingdings" panose="05000000000000000000" pitchFamily="2" charset="2"/>
              <a:buChar char="Ø"/>
            </a:pPr>
            <a:endParaRPr lang="en-GB" sz="2400" noProof="0" dirty="0" smtClean="0"/>
          </a:p>
          <a:p>
            <a:pPr marL="0" indent="0">
              <a:buNone/>
            </a:pPr>
            <a:endParaRPr lang="en-GB" sz="2400" noProof="0" dirty="0" smtClean="0"/>
          </a:p>
        </p:txBody>
      </p:sp>
    </p:spTree>
    <p:extLst>
      <p:ext uri="{BB962C8B-B14F-4D97-AF65-F5344CB8AC3E}">
        <p14:creationId xmlns:p14="http://schemas.microsoft.com/office/powerpoint/2010/main" val="83903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6384" y="-24040"/>
            <a:ext cx="7886700" cy="928780"/>
          </a:xfrm>
        </p:spPr>
        <p:txBody>
          <a:bodyPr/>
          <a:lstStyle/>
          <a:p>
            <a:r>
              <a:rPr lang="en-GB" noProof="0" dirty="0" smtClean="0"/>
              <a:t>Introduction (2/2)</a:t>
            </a:r>
            <a:endParaRPr lang="en-GB" noProof="0" dirty="0"/>
          </a:p>
        </p:txBody>
      </p:sp>
      <p:sp>
        <p:nvSpPr>
          <p:cNvPr id="5" name="Rectangle 4"/>
          <p:cNvSpPr/>
          <p:nvPr/>
        </p:nvSpPr>
        <p:spPr>
          <a:xfrm>
            <a:off x="155601" y="748635"/>
            <a:ext cx="8817429" cy="6109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700" dirty="0" err="1" smtClean="0"/>
              <a:t>Potential</a:t>
            </a:r>
            <a:r>
              <a:rPr lang="fr-FR" sz="1700" dirty="0" smtClean="0"/>
              <a:t> slip-</a:t>
            </a:r>
            <a:r>
              <a:rPr lang="fr-FR" sz="1700" dirty="0" err="1" smtClean="0"/>
              <a:t>stacking</a:t>
            </a:r>
            <a:r>
              <a:rPr lang="fr-FR" sz="1700" dirty="0" smtClean="0"/>
              <a:t> </a:t>
            </a:r>
            <a:r>
              <a:rPr lang="fr-FR" sz="1700" dirty="0" err="1" smtClean="0"/>
              <a:t>feasibility</a:t>
            </a:r>
            <a:r>
              <a:rPr lang="fr-FR" sz="1700" dirty="0" smtClean="0"/>
              <a:t> </a:t>
            </a:r>
            <a:r>
              <a:rPr lang="fr-FR" sz="1700" dirty="0" err="1" smtClean="0"/>
              <a:t>based</a:t>
            </a:r>
            <a:r>
              <a:rPr lang="fr-FR" sz="1700" dirty="0" smtClean="0"/>
              <a:t> on large </a:t>
            </a:r>
            <a:r>
              <a:rPr lang="fr-FR" sz="1700" dirty="0" err="1" smtClean="0"/>
              <a:t>bandwidth</a:t>
            </a:r>
            <a:r>
              <a:rPr lang="fr-FR" sz="1700" dirty="0" smtClean="0"/>
              <a:t> of the 200 MHz RF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700" dirty="0" smtClean="0"/>
              <a:t>Slip-</a:t>
            </a:r>
            <a:r>
              <a:rPr lang="fr-FR" sz="1700" dirty="0" err="1" smtClean="0"/>
              <a:t>stacking</a:t>
            </a:r>
            <a:r>
              <a:rPr lang="fr-FR" sz="1700" dirty="0" smtClean="0"/>
              <a:t> </a:t>
            </a:r>
            <a:r>
              <a:rPr lang="fr-FR" sz="1700" dirty="0" err="1" smtClean="0"/>
              <a:t>can</a:t>
            </a:r>
            <a:r>
              <a:rPr lang="fr-FR" sz="1700" dirty="0" smtClean="0"/>
              <a:t> </a:t>
            </a:r>
            <a:r>
              <a:rPr lang="fr-FR" sz="1700" dirty="0" err="1" smtClean="0"/>
              <a:t>be</a:t>
            </a:r>
            <a:r>
              <a:rPr lang="fr-FR" sz="1700" dirty="0" smtClean="0"/>
              <a:t> </a:t>
            </a:r>
            <a:r>
              <a:rPr lang="fr-FR" sz="1700" dirty="0" err="1" smtClean="0"/>
              <a:t>tested</a:t>
            </a:r>
            <a:r>
              <a:rPr lang="fr-FR" sz="1700" dirty="0" smtClean="0"/>
              <a:t> </a:t>
            </a:r>
            <a:r>
              <a:rPr lang="fr-FR" sz="1700" dirty="0" err="1" smtClean="0"/>
              <a:t>only</a:t>
            </a:r>
            <a:r>
              <a:rPr lang="fr-FR" sz="1700" dirty="0" smtClean="0"/>
              <a:t> </a:t>
            </a:r>
            <a:r>
              <a:rPr lang="fr-FR" sz="1700" dirty="0" err="1" smtClean="0"/>
              <a:t>after</a:t>
            </a:r>
            <a:r>
              <a:rPr lang="fr-FR" sz="1700" dirty="0" smtClean="0"/>
              <a:t> LS2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1700" dirty="0" smtClean="0"/>
              <a:t>LLRF </a:t>
            </a:r>
            <a:r>
              <a:rPr lang="fr-FR" sz="1700" dirty="0"/>
              <a:t>of 200 </a:t>
            </a:r>
            <a:r>
              <a:rPr lang="fr-FR" sz="1700" dirty="0" smtClean="0"/>
              <a:t>MHz RF </a:t>
            </a:r>
            <a:r>
              <a:rPr lang="fr-FR" sz="1700" dirty="0"/>
              <a:t>system </a:t>
            </a:r>
            <a:r>
              <a:rPr lang="fr-FR" sz="1700" dirty="0" smtClean="0"/>
              <a:t>has to </a:t>
            </a:r>
            <a:r>
              <a:rPr lang="fr-FR" sz="1700" dirty="0" err="1"/>
              <a:t>be</a:t>
            </a:r>
            <a:r>
              <a:rPr lang="fr-FR" sz="1700" dirty="0"/>
              <a:t> </a:t>
            </a:r>
            <a:r>
              <a:rPr lang="fr-FR" sz="1700" dirty="0" err="1" smtClean="0"/>
              <a:t>upgraded</a:t>
            </a:r>
            <a:endParaRPr lang="fr-FR" sz="1700" dirty="0" smtClean="0"/>
          </a:p>
          <a:p>
            <a:pPr lvl="1"/>
            <a:endParaRPr lang="fr-FR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700" dirty="0"/>
              <a:t>Simulations are </a:t>
            </a:r>
            <a:r>
              <a:rPr lang="fr-FR" sz="1700" dirty="0" smtClean="0"/>
              <a:t>the </a:t>
            </a:r>
            <a:r>
              <a:rPr lang="fr-FR" sz="1700" dirty="0" err="1" smtClean="0"/>
              <a:t>only</a:t>
            </a:r>
            <a:r>
              <a:rPr lang="fr-FR" sz="1700" dirty="0" smtClean="0"/>
              <a:t> </a:t>
            </a:r>
            <a:r>
              <a:rPr lang="fr-FR" sz="1700" dirty="0" err="1" smtClean="0"/>
              <a:t>means</a:t>
            </a:r>
            <a:r>
              <a:rPr lang="fr-FR" sz="1700" dirty="0" smtClean="0"/>
              <a:t> to check </a:t>
            </a:r>
            <a:r>
              <a:rPr lang="fr-FR" sz="1700" dirty="0"/>
              <a:t>slip-</a:t>
            </a:r>
            <a:r>
              <a:rPr lang="fr-FR" sz="1700" dirty="0" err="1"/>
              <a:t>stacking</a:t>
            </a:r>
            <a:r>
              <a:rPr lang="fr-FR" sz="1700" dirty="0"/>
              <a:t> </a:t>
            </a:r>
            <a:r>
              <a:rPr lang="fr-FR" sz="1700" dirty="0" err="1" smtClean="0"/>
              <a:t>feasibility</a:t>
            </a:r>
            <a:endParaRPr lang="fr-FR" sz="17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700" dirty="0" smtClean="0"/>
              <a:t>In case of bad outcome alternative scenarios have to be found [1]</a:t>
            </a:r>
            <a:endParaRPr lang="en-GB" sz="17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GB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 smtClean="0"/>
              <a:t>Some preliminary simulations done by T. Argyropoulos in 2014 [2]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700" dirty="0" smtClean="0"/>
              <a:t>Results were promising but simulations were without intensity effects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GB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 smtClean="0"/>
              <a:t>The goal of the present study is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700" dirty="0" smtClean="0"/>
              <a:t>Confirm previous results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700" dirty="0" smtClean="0"/>
              <a:t>Make simulations more realistic (e.g. including intensity effects and using measured beam parameters)</a:t>
            </a:r>
          </a:p>
          <a:p>
            <a:pPr lvl="1"/>
            <a:endParaRPr lang="en-GB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 smtClean="0"/>
              <a:t>The CERN </a:t>
            </a:r>
            <a:r>
              <a:rPr lang="en-GB" sz="1700" dirty="0" err="1" smtClean="0"/>
              <a:t>BLonD</a:t>
            </a:r>
            <a:r>
              <a:rPr lang="en-GB" sz="1700" dirty="0" smtClean="0"/>
              <a:t> code has been used for the first time for slip-stacking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/>
              <a:t>No intensity effects included in this </a:t>
            </a:r>
            <a:r>
              <a:rPr lang="en-GB" sz="1700" dirty="0" smtClean="0"/>
              <a:t>presentation</a:t>
            </a:r>
            <a:endParaRPr lang="en-GB" sz="17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700" dirty="0" smtClean="0"/>
              <a:t>Many parameters have to be decided and a general understanding of the process is needed </a:t>
            </a:r>
            <a:r>
              <a:rPr lang="en-GB" sz="1700" dirty="0"/>
              <a:t>(</a:t>
            </a:r>
            <a:r>
              <a:rPr lang="en-GB" sz="1700" dirty="0" smtClean="0"/>
              <a:t>intensities </a:t>
            </a:r>
            <a:r>
              <a:rPr lang="en-GB" sz="1700" dirty="0"/>
              <a:t>effects heavily </a:t>
            </a:r>
            <a:r>
              <a:rPr lang="en-GB" sz="1700" dirty="0" smtClean="0"/>
              <a:t>slow down the simulations) </a:t>
            </a:r>
            <a:endParaRPr lang="en-GB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700" dirty="0" smtClean="0"/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GB" sz="1700" dirty="0"/>
          </a:p>
        </p:txBody>
      </p:sp>
      <p:sp>
        <p:nvSpPr>
          <p:cNvPr id="6" name="TextBox 5"/>
          <p:cNvSpPr txBox="1"/>
          <p:nvPr/>
        </p:nvSpPr>
        <p:spPr>
          <a:xfrm>
            <a:off x="38419" y="6334780"/>
            <a:ext cx="9051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 smtClean="0"/>
              <a:t>[1] A. </a:t>
            </a:r>
            <a:r>
              <a:rPr lang="en-GB" sz="1400" i="1" dirty="0" err="1" smtClean="0"/>
              <a:t>Saa</a:t>
            </a:r>
            <a:r>
              <a:rPr lang="en-GB" sz="1400" i="1" dirty="0" smtClean="0"/>
              <a:t> Hernandez ‘Results from ion studies in PS &amp; SPS from 2016/2017 and planning for 2018’, Injector MD day, 2018</a:t>
            </a:r>
          </a:p>
          <a:p>
            <a:r>
              <a:rPr lang="en-GB" sz="1400" i="1" dirty="0" smtClean="0"/>
              <a:t>[2] T. Argyropoulos et al ‘Slip stacking in the SPS’, LIU Day, 2014</a:t>
            </a:r>
            <a:endParaRPr lang="en-GB" sz="1400" i="1" dirty="0"/>
          </a:p>
        </p:txBody>
      </p:sp>
    </p:spTree>
    <p:extLst>
      <p:ext uri="{BB962C8B-B14F-4D97-AF65-F5344CB8AC3E}">
        <p14:creationId xmlns:p14="http://schemas.microsoft.com/office/powerpoint/2010/main" val="419049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Contents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GB" noProof="0" dirty="0" smtClean="0"/>
              <a:t>Introduction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 smtClean="0">
                <a:solidFill>
                  <a:srgbClr val="FF0000"/>
                </a:solidFill>
              </a:rPr>
              <a:t>Slip-stacking principle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 smtClean="0"/>
              <a:t>Slip-stacking simulations in SPS, setting up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 smtClean="0"/>
              <a:t>Slip-stacking simulations in SPS, first results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 smtClean="0"/>
              <a:t>Conclusions and next steps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66834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183" y="4882289"/>
            <a:ext cx="4738817" cy="20218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649" y="-145722"/>
            <a:ext cx="7886700" cy="1325563"/>
          </a:xfrm>
        </p:spPr>
        <p:txBody>
          <a:bodyPr/>
          <a:lstStyle/>
          <a:p>
            <a:r>
              <a:rPr lang="en-GB" dirty="0" smtClean="0"/>
              <a:t>Conventions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21078" y="1010003"/>
                <a:ext cx="8811438" cy="48535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 smtClean="0"/>
                  <a:t>d</a:t>
                </a:r>
                <a:r>
                  <a:rPr lang="en-GB" dirty="0" smtClean="0"/>
                  <a:t> -&gt; design (e.g.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GB" dirty="0" smtClean="0"/>
                  <a:t> </a:t>
                </a:r>
                <a:r>
                  <a:rPr lang="en-GB" dirty="0"/>
                  <a:t>=</a:t>
                </a:r>
                <a:r>
                  <a:rPr lang="en-GB" dirty="0" smtClean="0"/>
                  <a:t> design momentum)</a:t>
                </a:r>
              </a:p>
              <a:p>
                <a:endParaRPr lang="en-GB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b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𝒃𝒖</m:t>
                        </m:r>
                      </m:sub>
                    </m:sSub>
                  </m:oMath>
                </a14:m>
                <a:r>
                  <a:rPr lang="en-GB" dirty="0"/>
                  <a:t> -&gt; distance between two bunches in the same </a:t>
                </a:r>
                <a:r>
                  <a:rPr lang="en-GB" dirty="0" smtClean="0"/>
                  <a:t>batch</a:t>
                </a:r>
              </a:p>
              <a:p>
                <a:endParaRPr lang="en-GB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𝒍</m:t>
                        </m:r>
                      </m:e>
                      <m:sub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𝒃𝒂</m:t>
                        </m:r>
                      </m:sub>
                    </m:sSub>
                  </m:oMath>
                </a14:m>
                <a:r>
                  <a:rPr lang="en-GB" dirty="0" smtClean="0"/>
                  <a:t> -&gt; batch length</a:t>
                </a:r>
              </a:p>
              <a:p>
                <a:endParaRPr lang="en-GB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b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𝒃𝒂</m:t>
                        </m:r>
                      </m:sub>
                    </m:sSub>
                  </m:oMath>
                </a14:m>
                <a:r>
                  <a:rPr lang="en-GB" dirty="0" smtClean="0"/>
                  <a:t> -&gt; distance between first bunches of two batches</a:t>
                </a:r>
              </a:p>
              <a:p>
                <a:endParaRPr lang="en-GB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𝒃𝒂</m:t>
                        </m:r>
                      </m:sub>
                    </m:sSub>
                  </m:oMath>
                </a14:m>
                <a:r>
                  <a:rPr lang="en-GB" dirty="0" smtClean="0"/>
                  <a:t>-&gt; distance between tail and head of two batches</a:t>
                </a:r>
              </a:p>
              <a:p>
                <a:endParaRPr lang="en-GB" dirty="0" smtClean="0"/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GB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l-G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𝜟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𝒓𝒇</m:t>
                        </m:r>
                      </m:sub>
                      <m:sup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𝒃𝒂</m:t>
                        </m:r>
                      </m:sup>
                    </m:sSubSup>
                  </m:oMath>
                </a14:m>
                <a:r>
                  <a:rPr lang="en-GB" dirty="0" smtClean="0"/>
                  <a:t>-&gt; difference in RF frequency between two batches</a:t>
                </a:r>
              </a:p>
              <a:p>
                <a:endParaRPr lang="en-GB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GB" dirty="0" smtClean="0"/>
                  <a:t> -&gt; small amplitude synchrotron frequency of one bunch</a:t>
                </a:r>
              </a:p>
              <a:p>
                <a:endParaRPr lang="en-GB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</m:sSub>
                  </m:oMath>
                </a14:m>
                <a:r>
                  <a:rPr lang="en-GB" dirty="0" smtClean="0"/>
                  <a:t> -&gt; bucket half height in energy in single RF</a:t>
                </a:r>
              </a:p>
              <a:p>
                <a:endParaRPr lang="en-GB" dirty="0" smtClean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078" y="1010003"/>
                <a:ext cx="8811438" cy="4853508"/>
              </a:xfrm>
              <a:prstGeom prst="rect">
                <a:avLst/>
              </a:prstGeom>
              <a:blipFill>
                <a:blip r:embed="rId3"/>
                <a:stretch>
                  <a:fillRect l="-623" t="-7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/>
          <p:cNvCxnSpPr/>
          <p:nvPr/>
        </p:nvCxnSpPr>
        <p:spPr>
          <a:xfrm>
            <a:off x="5149850" y="5434432"/>
            <a:ext cx="2566569" cy="633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6321673" y="5861876"/>
            <a:ext cx="1374527" cy="3286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7656129" y="6220119"/>
            <a:ext cx="1221171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354545" y="6220119"/>
            <a:ext cx="984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Batch 1</a:t>
            </a:r>
            <a:endParaRPr lang="en-GB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729119" y="5127490"/>
            <a:ext cx="984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Batch 2</a:t>
            </a:r>
            <a:endParaRPr lang="en-GB" sz="1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8051003" y="5866980"/>
                <a:ext cx="53886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𝒍</m:t>
                          </m:r>
                        </m:e>
                        <m:sub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𝒃𝒂</m:t>
                          </m:r>
                        </m:sub>
                      </m:sSub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1003" y="5866980"/>
                <a:ext cx="538865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6584674" y="5092145"/>
                <a:ext cx="6029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  <m:sub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𝒃𝒂</m:t>
                          </m:r>
                        </m:sub>
                      </m:sSub>
                    </m:oMath>
                  </m:oMathPara>
                </a14:m>
                <a:endParaRPr lang="en-GB" b="1" i="1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4674" y="5092145"/>
                <a:ext cx="602986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6656149" y="5520887"/>
                <a:ext cx="59817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𝒃𝒂</m:t>
                          </m:r>
                        </m:sub>
                      </m:sSub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6149" y="5520887"/>
                <a:ext cx="598177" cy="369332"/>
              </a:xfrm>
              <a:prstGeom prst="rect">
                <a:avLst/>
              </a:prstGeom>
              <a:blipFill>
                <a:blip r:embed="rId6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002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887" y="-27631"/>
            <a:ext cx="9062357" cy="801360"/>
          </a:xfrm>
        </p:spPr>
        <p:txBody>
          <a:bodyPr>
            <a:normAutofit fontScale="90000"/>
          </a:bodyPr>
          <a:lstStyle/>
          <a:p>
            <a:r>
              <a:rPr lang="en-GB" noProof="0" dirty="0" err="1" smtClean="0"/>
              <a:t>BLonD</a:t>
            </a:r>
            <a:r>
              <a:rPr lang="en-GB" noProof="0" dirty="0" smtClean="0"/>
              <a:t> equations of motion: synchronicity</a:t>
            </a:r>
            <a:endParaRPr lang="en-GB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57158" y="2001911"/>
                <a:ext cx="8896101" cy="4145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+1)</m:t>
                          </m:r>
                        </m:sup>
                      </m:sSup>
                      <m:r>
                        <a:rPr lang="en-GB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GB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func>
                        <m:funcPr>
                          <m:ctrlP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𝑟𝑓</m:t>
                                  </m:r>
                                </m:sub>
                                <m:sup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  <m:r>
                                <a:rPr lang="en-GB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GB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𝑟𝑓</m:t>
                                  </m:r>
                                </m:sub>
                                <m:sup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</m:e>
                          </m:d>
                        </m:e>
                      </m:func>
                      <m:r>
                        <a:rPr lang="en-GB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  <m:sup>
                          <m:d>
                            <m:dPr>
                              <m:ctrlP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sup>
                      </m:sSubSup>
                      <m:r>
                        <a:rPr lang="en-GB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GB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e>
                              </m:d>
                            </m:sup>
                          </m:sSubSup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158" y="2001911"/>
                <a:ext cx="8896101" cy="414537"/>
              </a:xfrm>
              <a:prstGeom prst="rect">
                <a:avLst/>
              </a:prstGeom>
              <a:blipFill>
                <a:blip r:embed="rId2"/>
                <a:stretch>
                  <a:fillRect b="-161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776727" y="2803731"/>
                <a:ext cx="3611053" cy="3717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+1)</m:t>
                          </m:r>
                        </m:sup>
                      </m:sSup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GB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𝑟𝑒𝑣</m:t>
                          </m:r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  <m:sup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+1)</m:t>
                          </m:r>
                        </m:sup>
                      </m:sSubSup>
                      <m:sSubSup>
                        <m:sSubSup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b>
                        <m:sup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sSup>
                        <m:sSupPr>
                          <m:ctrlP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+1)</m:t>
                          </m:r>
                        </m:sup>
                      </m:sSup>
                    </m:oMath>
                  </m:oMathPara>
                </a14:m>
                <a:endParaRPr lang="en-GB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6727" y="2803731"/>
                <a:ext cx="3611053" cy="371768"/>
              </a:xfrm>
              <a:prstGeom prst="rect">
                <a:avLst/>
              </a:prstGeom>
              <a:blipFill>
                <a:blip r:embed="rId3"/>
                <a:stretch>
                  <a:fillRect l="-1012" t="-3279" r="-1012" b="-98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847783" y="3403478"/>
                <a:ext cx="2257385" cy="6314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GB" sz="1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≐</m:t>
                      </m:r>
                      <m:f>
                        <m:fPr>
                          <m:ctrlPr>
                            <a:rPr lang="en-GB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sSub>
                            <m:sSubPr>
                              <m:ctrlPr>
                                <a:rPr lang="en-GB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GB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den>
                      </m:f>
                      <m:r>
                        <a:rPr lang="en-GB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sSub>
                            <m:sSubPr>
                              <m:ctrlPr>
                                <a:rPr lang="el-GR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Sup>
                                <m:sSubSupPr>
                                  <m:ctrlPr>
                                    <a:rPr lang="el-GR" sz="16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l-GR" sz="16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GB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  <m:sup>
                                  <m:r>
                                    <a:rPr lang="en-GB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GB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GB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7783" y="3403478"/>
                <a:ext cx="2257385" cy="63145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676067" y="3461492"/>
                <a:ext cx="2257385" cy="4110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GB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≐</m:t>
                      </m:r>
                      <m:sSup>
                        <m:sSupPr>
                          <m:ctrlPr>
                            <a:rPr lang="en-GB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GB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b>
                        <m:sup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GB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6067" y="3461492"/>
                <a:ext cx="2257385" cy="4110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27916" y="3323873"/>
                <a:ext cx="2797520" cy="7645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GB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≐</m:t>
                      </m:r>
                      <m:sSup>
                        <m:sSupPr>
                          <m:ctrlPr>
                            <a:rPr lang="en-GB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GB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ctrlP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Sup>
                            <m:sSubSupPr>
                              <m:ctrlPr>
                                <a:rPr lang="en-GB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GB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𝑟𝑒𝑣</m:t>
                              </m:r>
                              <m:r>
                                <a:rPr lang="en-GB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b>
                            <m:sup>
                              <m:r>
                                <a:rPr lang="en-GB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GB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GB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GB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916" y="3323873"/>
                <a:ext cx="2797520" cy="76450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310760" y="819852"/>
            <a:ext cx="9849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Assumptions</a:t>
            </a:r>
            <a:r>
              <a:rPr lang="fr-FR" dirty="0" smtClean="0"/>
              <a:t>: single RF, no </a:t>
            </a:r>
            <a:r>
              <a:rPr lang="fr-FR" dirty="0" err="1" smtClean="0"/>
              <a:t>intensity</a:t>
            </a:r>
            <a:r>
              <a:rPr lang="fr-FR" dirty="0" smtClean="0"/>
              <a:t> </a:t>
            </a:r>
            <a:r>
              <a:rPr lang="fr-FR" dirty="0" err="1" smtClean="0"/>
              <a:t>effects</a:t>
            </a:r>
            <a:r>
              <a:rPr lang="fr-FR" dirty="0" smtClean="0"/>
              <a:t> and constant design </a:t>
            </a:r>
            <a:r>
              <a:rPr lang="fr-FR" dirty="0" err="1" smtClean="0"/>
              <a:t>magnetic</a:t>
            </a:r>
            <a:r>
              <a:rPr lang="fr-FR" dirty="0" smtClean="0"/>
              <a:t> </a:t>
            </a:r>
            <a:r>
              <a:rPr lang="fr-FR" dirty="0" err="1" smtClean="0"/>
              <a:t>field</a:t>
            </a: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Longitudinal </a:t>
            </a:r>
            <a:r>
              <a:rPr lang="fr-FR" dirty="0" err="1" smtClean="0"/>
              <a:t>equations</a:t>
            </a:r>
            <a:r>
              <a:rPr lang="fr-FR" dirty="0" smtClean="0"/>
              <a:t> of motion:</a:t>
            </a:r>
            <a:endParaRPr lang="en-GB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5804760" y="1783392"/>
            <a:ext cx="2374900" cy="7679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5863518" y="1884659"/>
            <a:ext cx="1971715" cy="6128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418197" y="6012613"/>
                <a:ext cx="8515740" cy="752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 smtClean="0"/>
                  <a:t>If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𝑟𝑓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a:rPr lang="fr-FR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fr-FR" b="0" i="0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𝑟𝑒𝑣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en-GB" dirty="0" smtClean="0"/>
                  <a:t> then the synchronous particle remains on the design orbit turn after turn with all the other particles performing synchrotron oscillations around it</a:t>
                </a:r>
                <a:endParaRPr lang="en-GB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197" y="6012613"/>
                <a:ext cx="8515740" cy="752514"/>
              </a:xfrm>
              <a:prstGeom prst="rect">
                <a:avLst/>
              </a:prstGeom>
              <a:blipFill>
                <a:blip r:embed="rId7"/>
                <a:stretch>
                  <a:fillRect l="-501" b="-112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6387780" y="1179029"/>
                <a:ext cx="1908050" cy="6133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7780" y="1179029"/>
                <a:ext cx="1908050" cy="61337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Left Brace 24"/>
          <p:cNvSpPr/>
          <p:nvPr/>
        </p:nvSpPr>
        <p:spPr>
          <a:xfrm>
            <a:off x="318569" y="1901965"/>
            <a:ext cx="616340" cy="1348559"/>
          </a:xfrm>
          <a:prstGeom prst="leftBrac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6558849" y="3381677"/>
                <a:ext cx="2257385" cy="6270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b>
                        <m:sup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GB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≐</m:t>
                      </m:r>
                      <m:f>
                        <m:fPr>
                          <m:ctrlPr>
                            <a:rPr lang="en-GB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GB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GB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𝑡𝑟</m:t>
                              </m:r>
                            </m:sub>
                            <m:sup>
                              <m:r>
                                <a:rPr lang="en-GB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GB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GB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GB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b>
                            <m:sup>
                              <m:r>
                                <a:rPr lang="en-GB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GB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8849" y="3381677"/>
                <a:ext cx="2257385" cy="62709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47304" y="4348995"/>
            <a:ext cx="3057525" cy="14192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4362914" y="5660520"/>
                <a:ext cx="742254" cy="3808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2914" y="5660520"/>
                <a:ext cx="742254" cy="3808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2452162" y="4822641"/>
                <a:ext cx="791242" cy="3808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2162" y="4822641"/>
                <a:ext cx="791242" cy="3808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3242533" y="5660520"/>
                <a:ext cx="36580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2533" y="5660520"/>
                <a:ext cx="365806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5677816" y="5629583"/>
                <a:ext cx="824008" cy="4641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𝑟𝑒𝑣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b>
                        <m:sup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7816" y="5629583"/>
                <a:ext cx="824008" cy="46410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/>
          <p:cNvSpPr txBox="1"/>
          <p:nvPr/>
        </p:nvSpPr>
        <p:spPr>
          <a:xfrm>
            <a:off x="3542143" y="4103757"/>
            <a:ext cx="2580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Phase space at </a:t>
            </a:r>
            <a:r>
              <a:rPr lang="fr-FR" b="1" dirty="0" err="1" smtClean="0"/>
              <a:t>turn</a:t>
            </a:r>
            <a:r>
              <a:rPr lang="fr-FR" b="1" dirty="0" smtClean="0"/>
              <a:t> n</a:t>
            </a:r>
            <a:endParaRPr lang="en-GB" b="1" dirty="0"/>
          </a:p>
        </p:txBody>
      </p:sp>
      <p:sp>
        <p:nvSpPr>
          <p:cNvPr id="34" name="Down Arrow 33"/>
          <p:cNvSpPr/>
          <p:nvPr/>
        </p:nvSpPr>
        <p:spPr>
          <a:xfrm>
            <a:off x="6731000" y="1202882"/>
            <a:ext cx="118375" cy="6710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387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99949" y="780197"/>
                <a:ext cx="8515740" cy="475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 smtClean="0"/>
                  <a:t>If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𝑟𝑓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a:rPr lang="fr-FR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𝑟𝑒𝑣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en-GB" dirty="0" smtClean="0"/>
                  <a:t> then from the differential relation </a:t>
                </a:r>
                <a:endParaRPr lang="en-GB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949" y="780197"/>
                <a:ext cx="8515740" cy="475515"/>
              </a:xfrm>
              <a:prstGeom prst="rect">
                <a:avLst/>
              </a:prstGeom>
              <a:blipFill>
                <a:blip r:embed="rId2"/>
                <a:stretch>
                  <a:fillRect l="-501" b="-102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156453" y="3117438"/>
                <a:ext cx="4916032" cy="665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𝑑𝑝</m:t>
                          </m:r>
                        </m:num>
                        <m:den>
                          <m:sSub>
                            <m:sSub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𝑡𝑟</m:t>
                          </m:r>
                        </m:sub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𝑑𝑅</m:t>
                          </m:r>
                        </m:num>
                        <m:den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𝑑𝐵</m:t>
                          </m:r>
                        </m:num>
                        <m:den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6453" y="3117438"/>
                <a:ext cx="4916032" cy="6650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/>
          <p:cNvCxnSpPr/>
          <p:nvPr/>
        </p:nvCxnSpPr>
        <p:spPr>
          <a:xfrm>
            <a:off x="1213700" y="1258852"/>
            <a:ext cx="680833" cy="9114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1231807" y="1305858"/>
            <a:ext cx="662726" cy="8174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5390364" y="1405000"/>
                <a:ext cx="2915216" cy="704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𝑑𝑓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𝑑𝑝</m:t>
                          </m:r>
                        </m:num>
                        <m:den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0364" y="1405000"/>
                <a:ext cx="2915216" cy="70487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13249" y="2322409"/>
                <a:ext cx="853741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/>
                  <a:t>we have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𝑑𝑝</m:t>
                    </m:r>
                    <m:r>
                      <a:rPr lang="fr-FR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GB" dirty="0" smtClean="0"/>
                  <a:t>0, this means that the bunch will accelerate or decelerate relative to the design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GB" dirty="0" smtClean="0"/>
                  <a:t>. In transverse plane that implies a change of the trajectory radius:</a:t>
                </a:r>
                <a:endParaRPr lang="en-GB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249" y="2322409"/>
                <a:ext cx="8537417" cy="646331"/>
              </a:xfrm>
              <a:prstGeom prst="rect">
                <a:avLst/>
              </a:prstGeom>
              <a:blipFill>
                <a:blip r:embed="rId5"/>
                <a:stretch>
                  <a:fillRect l="-571" t="-5660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584483" y="1305856"/>
                <a:ext cx="4916032" cy="8174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𝑑𝐵</m:t>
                          </m:r>
                        </m:num>
                        <m:den>
                          <m:sSub>
                            <m:sSub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𝑡𝑟</m:t>
                          </m:r>
                        </m:sub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𝑑𝑓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𝑟𝑒𝑣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𝑟𝑒𝑣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𝛾</m:t>
                                          </m:r>
                                        </m:e>
                                        <m:sub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𝑡𝑟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GB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𝛾</m:t>
                                          </m:r>
                                        </m:e>
                                        <m:sub>
                                          <m:r>
                                            <a:rPr lang="en-GB" b="0" i="1" smtClean="0">
                                              <a:latin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𝑑𝑝</m:t>
                          </m:r>
                        </m:num>
                        <m:den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483" y="1305856"/>
                <a:ext cx="4916032" cy="81740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Connector 19"/>
          <p:cNvCxnSpPr/>
          <p:nvPr/>
        </p:nvCxnSpPr>
        <p:spPr>
          <a:xfrm>
            <a:off x="5113919" y="3117438"/>
            <a:ext cx="484360" cy="665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5170629" y="3117438"/>
            <a:ext cx="373330" cy="665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ight Arrow 30"/>
          <p:cNvSpPr/>
          <p:nvPr/>
        </p:nvSpPr>
        <p:spPr>
          <a:xfrm>
            <a:off x="5001065" y="1576500"/>
            <a:ext cx="778598" cy="3621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513249" y="3808594"/>
                <a:ext cx="8537417" cy="573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𝑟𝑓</m:t>
                        </m:r>
                      </m:sub>
                    </m:sSub>
                    <m:r>
                      <a:rPr lang="fr-FR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GB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GB" dirty="0" smtClean="0"/>
                  <a:t> then a shift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𝑟𝑓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𝑟𝑓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𝑟𝑓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den>
                    </m:f>
                  </m:oMath>
                </a14:m>
                <a:r>
                  <a:rPr lang="en-GB" dirty="0" smtClean="0"/>
                  <a:t> should be added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𝑟𝑓</m:t>
                        </m:r>
                      </m:sub>
                    </m:sSub>
                  </m:oMath>
                </a14:m>
                <a:r>
                  <a:rPr lang="en-GB" dirty="0" smtClean="0"/>
                  <a:t> in </a:t>
                </a:r>
                <a:endParaRPr lang="en-GB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249" y="3808594"/>
                <a:ext cx="8537417" cy="573683"/>
              </a:xfrm>
              <a:prstGeom prst="rect">
                <a:avLst/>
              </a:prstGeom>
              <a:blipFill>
                <a:blip r:embed="rId7"/>
                <a:stretch>
                  <a:fillRect l="-571" b="-31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223755" y="4432421"/>
                <a:ext cx="8896101" cy="4145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+1)</m:t>
                          </m:r>
                        </m:sup>
                      </m:sSup>
                      <m:r>
                        <a:rPr lang="en-GB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GB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func>
                        <m:funcPr>
                          <m:ctrlP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𝑟𝑓</m:t>
                                  </m:r>
                                </m:sub>
                                <m:sup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  <m: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𝑟𝑓</m:t>
                                  </m:r>
                                </m:sub>
                                <m:sup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</m:e>
                          </m:d>
                        </m:e>
                      </m:func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755" y="4432421"/>
                <a:ext cx="8896101" cy="414537"/>
              </a:xfrm>
              <a:prstGeom prst="rect">
                <a:avLst/>
              </a:prstGeom>
              <a:blipFill>
                <a:blip r:embed="rId8"/>
                <a:stretch>
                  <a:fillRect b="-161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489105" y="5056249"/>
                <a:ext cx="8202440" cy="6706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dirty="0" smtClean="0"/>
                  <a:t>to make the sine wave continuous from turn n to turn n+1 in the frame [0,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𝑟𝑒𝑣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GB" dirty="0" smtClean="0"/>
                  <a:t>], where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𝑟𝑒𝑣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GB" dirty="0" smtClean="0"/>
                  <a:t> is constant.  Accumulation from turn to turn gives</a:t>
                </a:r>
                <a:endParaRPr lang="en-GB" dirty="0"/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105" y="5056249"/>
                <a:ext cx="8202440" cy="670696"/>
              </a:xfrm>
              <a:prstGeom prst="rect">
                <a:avLst/>
              </a:prstGeom>
              <a:blipFill>
                <a:blip r:embed="rId9"/>
                <a:stretch>
                  <a:fillRect l="-594" t="-3636" b="-1272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2387910" y="5695663"/>
                <a:ext cx="4567789" cy="8485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𝑟𝑓</m:t>
                          </m:r>
                        </m:sub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Sup>
                            <m:sSubSup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𝑟𝑓</m:t>
                              </m:r>
                            </m:sub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</m:e>
                      </m:nary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𝑒𝑥𝑡</m:t>
                          </m:r>
                        </m:sub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𝑟𝑓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𝑡𝑜𝑡</m:t>
                          </m:r>
                        </m:sub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𝑒𝑥𝑡</m:t>
                          </m:r>
                        </m:sub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7910" y="5695663"/>
                <a:ext cx="4567789" cy="84856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Straight Arrow Connector 41"/>
          <p:cNvCxnSpPr/>
          <p:nvPr/>
        </p:nvCxnSpPr>
        <p:spPr>
          <a:xfrm>
            <a:off x="6539962" y="6296202"/>
            <a:ext cx="181384" cy="1966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779663" y="6472670"/>
            <a:ext cx="34198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o</a:t>
            </a:r>
            <a:r>
              <a:rPr lang="en-GB" sz="1200" dirty="0" smtClean="0"/>
              <a:t>ther contributions (phase noise, feedbacks etc.)</a:t>
            </a:r>
            <a:endParaRPr lang="en-GB" sz="1200" dirty="0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144887" y="-27631"/>
            <a:ext cx="9062357" cy="801360"/>
          </a:xfrm>
        </p:spPr>
        <p:txBody>
          <a:bodyPr>
            <a:normAutofit fontScale="90000"/>
          </a:bodyPr>
          <a:lstStyle/>
          <a:p>
            <a:r>
              <a:rPr lang="en-GB" noProof="0" dirty="0" err="1" smtClean="0"/>
              <a:t>BLonD</a:t>
            </a:r>
            <a:r>
              <a:rPr lang="en-GB" noProof="0" dirty="0" smtClean="0"/>
              <a:t> equations of motion: </a:t>
            </a:r>
            <a:r>
              <a:rPr lang="en-GB" noProof="0" dirty="0" err="1" smtClean="0"/>
              <a:t>asynchronicity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10046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01" y="-214439"/>
            <a:ext cx="9357038" cy="1325563"/>
          </a:xfrm>
        </p:spPr>
        <p:txBody>
          <a:bodyPr/>
          <a:lstStyle/>
          <a:p>
            <a:r>
              <a:rPr lang="en-GB" noProof="0" dirty="0" smtClean="0"/>
              <a:t>Example 1: single bunch </a:t>
            </a:r>
            <a:r>
              <a:rPr lang="en-GB" noProof="0" dirty="0" err="1" smtClean="0"/>
              <a:t>asynchronicity</a:t>
            </a:r>
            <a:endParaRPr lang="en-GB" noProof="0" dirty="0"/>
          </a:p>
        </p:txBody>
      </p:sp>
      <p:sp>
        <p:nvSpPr>
          <p:cNvPr id="21" name="Right Arrow 20"/>
          <p:cNvSpPr/>
          <p:nvPr/>
        </p:nvSpPr>
        <p:spPr>
          <a:xfrm>
            <a:off x="1898360" y="1375621"/>
            <a:ext cx="778598" cy="3621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68357" y="784784"/>
                <a:ext cx="9743625" cy="475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 smtClean="0"/>
                  <a:t>Example above transition (SPS ions at 300 GeV/qc, h=4620) with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𝑟𝑓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a:rPr lang="en-GB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m:rPr>
                        <m:sty m:val="p"/>
                      </m:rPr>
                      <a:rPr lang="fr-FR">
                        <a:latin typeface="Cambria Math" panose="02040503050406030204" pitchFamily="18" charset="0"/>
                      </a:rPr>
                      <m:t>h</m:t>
                    </m:r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𝑟𝑒𝑣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en-GB" dirty="0" smtClean="0"/>
                  <a:t>  for each n: </a:t>
                </a:r>
                <a:endParaRPr lang="en-GB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7" y="784784"/>
                <a:ext cx="9743625" cy="475515"/>
              </a:xfrm>
              <a:prstGeom prst="rect">
                <a:avLst/>
              </a:prstGeom>
              <a:blipFill>
                <a:blip r:embed="rId2"/>
                <a:stretch>
                  <a:fillRect l="-375" b="-102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630723" y="1367474"/>
                <a:ext cx="1095621" cy="3915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𝑑𝑓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𝑟𝑓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&lt;0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723" y="1367474"/>
                <a:ext cx="1095621" cy="391582"/>
              </a:xfrm>
              <a:prstGeom prst="rect">
                <a:avLst/>
              </a:prstGeom>
              <a:blipFill>
                <a:blip r:embed="rId3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2792233" y="1368863"/>
                <a:ext cx="93128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</a:rPr>
                        <m:t>𝑑𝑝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2233" y="1368863"/>
                <a:ext cx="931281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4638145" y="1368863"/>
                <a:ext cx="95442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8145" y="1368863"/>
                <a:ext cx="954427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ight Arrow 35"/>
          <p:cNvSpPr/>
          <p:nvPr/>
        </p:nvSpPr>
        <p:spPr>
          <a:xfrm>
            <a:off x="3772640" y="1382195"/>
            <a:ext cx="778598" cy="3621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1397188" y="1855202"/>
                <a:ext cx="774681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GB" dirty="0" smtClean="0"/>
                  <a:t>the bunch average momentum increases relative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endParaRPr lang="en-GB" dirty="0" smtClean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GB" dirty="0"/>
                  <a:t>the bunch </a:t>
                </a:r>
                <a:r>
                  <a:rPr lang="en-GB" dirty="0" smtClean="0"/>
                  <a:t>moves up in phase space and shifts to the right 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GB" dirty="0"/>
                  <a:t>t</a:t>
                </a:r>
                <a:r>
                  <a:rPr lang="en-GB" dirty="0" smtClean="0"/>
                  <a:t>he bunch displaces outwards relative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7188" y="1855202"/>
                <a:ext cx="7746812" cy="923330"/>
              </a:xfrm>
              <a:prstGeom prst="rect">
                <a:avLst/>
              </a:prstGeom>
              <a:blipFill>
                <a:blip r:embed="rId6"/>
                <a:stretch>
                  <a:fillRect l="-472" t="-3289" b="-9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ight Arrow 42"/>
          <p:cNvSpPr/>
          <p:nvPr/>
        </p:nvSpPr>
        <p:spPr>
          <a:xfrm>
            <a:off x="5602027" y="1367474"/>
            <a:ext cx="778598" cy="3621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6437084" y="1342332"/>
                <a:ext cx="1162113" cy="3915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𝑟𝑓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&lt;0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7084" y="1342332"/>
                <a:ext cx="1162113" cy="391582"/>
              </a:xfrm>
              <a:prstGeom prst="rect">
                <a:avLst/>
              </a:prstGeom>
              <a:blipFill>
                <a:blip r:embed="rId7"/>
                <a:stretch>
                  <a:fillRect b="-109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19" y="3067848"/>
            <a:ext cx="2707638" cy="27492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765" y="3082550"/>
            <a:ext cx="2678206" cy="27345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8883" y="6027822"/>
            <a:ext cx="24578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reference frame = [0, 1500] </a:t>
            </a:r>
            <a:endParaRPr lang="en-GB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3527229" y="5893198"/>
                <a:ext cx="2548818" cy="8118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 smtClean="0"/>
                  <a:t>slipping bucket frame =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GB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GB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14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GB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  <m:sub>
                                  <m:r>
                                    <a:rPr lang="en-GB" sz="1400" b="0" i="1" smtClean="0">
                                      <a:latin typeface="Cambria Math" panose="02040503050406030204" pitchFamily="18" charset="0"/>
                                    </a:rPr>
                                    <m:t>𝑟𝑓</m:t>
                                  </m:r>
                                </m:sub>
                                <m:sup>
                                  <m:r>
                                    <a:rPr lang="en-GB" sz="1400" b="0" i="1" smtClean="0">
                                      <a:latin typeface="Cambria Math" panose="02040503050406030204" pitchFamily="18" charset="0"/>
                                    </a:rPr>
                                    <m:t>𝑡𝑜𝑡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GB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den>
                          </m:f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140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GB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GB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GB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  <m:sub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  <m:t>𝑟𝑓</m:t>
                                  </m:r>
                                </m:sub>
                                <m:sup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  <m:t>𝑡𝑜𝑡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GB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7229" y="5893198"/>
                <a:ext cx="2548818" cy="811889"/>
              </a:xfrm>
              <a:prstGeom prst="rect">
                <a:avLst/>
              </a:prstGeom>
              <a:blipFill>
                <a:blip r:embed="rId10"/>
                <a:stretch>
                  <a:fillRect l="-718" t="-15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769" y="2816732"/>
            <a:ext cx="2779499" cy="20313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325" y="4824009"/>
            <a:ext cx="2696943" cy="1986263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6580894" y="6488770"/>
            <a:ext cx="2052638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6715534" y="6125526"/>
                <a:ext cx="8836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5534" y="6125526"/>
                <a:ext cx="883663" cy="369332"/>
              </a:xfrm>
              <a:prstGeom prst="rect">
                <a:avLst/>
              </a:prstGeom>
              <a:blipFill>
                <a:blip r:embed="rId1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7165381" y="2970314"/>
                <a:ext cx="883663" cy="391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𝑟𝑓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5381" y="2970314"/>
                <a:ext cx="883663" cy="391582"/>
              </a:xfrm>
              <a:prstGeom prst="rect">
                <a:avLst/>
              </a:prstGeom>
              <a:blipFill>
                <a:blip r:embed="rId15"/>
                <a:stretch>
                  <a:fillRect b="-109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6887674" y="4047602"/>
                <a:ext cx="883663" cy="391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𝑟𝑓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7674" y="4047602"/>
                <a:ext cx="883663" cy="391582"/>
              </a:xfrm>
              <a:prstGeom prst="rect">
                <a:avLst/>
              </a:prstGeom>
              <a:blipFill>
                <a:blip r:embed="rId16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7023964" y="4975348"/>
                <a:ext cx="883663" cy="391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𝑟𝑓</m:t>
                        </m:r>
                      </m:sub>
                    </m:sSub>
                  </m:oMath>
                </a14:m>
                <a:r>
                  <a:rPr lang="en-GB" dirty="0" smtClean="0"/>
                  <a:t>)</a:t>
                </a:r>
                <a:endParaRPr lang="en-GB" dirty="0"/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3964" y="4975348"/>
                <a:ext cx="883663" cy="391582"/>
              </a:xfrm>
              <a:prstGeom prst="rect">
                <a:avLst/>
              </a:prstGeom>
              <a:blipFill>
                <a:blip r:embed="rId17"/>
                <a:stretch>
                  <a:fillRect t="-6250" b="-2031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6831724" y="5644942"/>
            <a:ext cx="1879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acceleration</a:t>
            </a:r>
            <a:endParaRPr lang="en-GB" sz="1200" dirty="0"/>
          </a:p>
        </p:txBody>
      </p:sp>
      <p:sp>
        <p:nvSpPr>
          <p:cNvPr id="49" name="TextBox 48"/>
          <p:cNvSpPr txBox="1"/>
          <p:nvPr/>
        </p:nvSpPr>
        <p:spPr>
          <a:xfrm>
            <a:off x="7483006" y="5863679"/>
            <a:ext cx="1879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deceleration</a:t>
            </a:r>
            <a:endParaRPr lang="en-GB" sz="1200" dirty="0"/>
          </a:p>
        </p:txBody>
      </p:sp>
      <p:cxnSp>
        <p:nvCxnSpPr>
          <p:cNvPr id="51" name="Straight Arrow Connector 50"/>
          <p:cNvCxnSpPr/>
          <p:nvPr/>
        </p:nvCxnSpPr>
        <p:spPr>
          <a:xfrm flipH="1" flipV="1">
            <a:off x="6930999" y="5644942"/>
            <a:ext cx="234382" cy="618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8049044" y="5817140"/>
            <a:ext cx="288132" cy="913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68357" y="2840801"/>
            <a:ext cx="5745288" cy="396947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Rectangle 55"/>
          <p:cNvSpPr/>
          <p:nvPr/>
        </p:nvSpPr>
        <p:spPr>
          <a:xfrm>
            <a:off x="5816813" y="2840801"/>
            <a:ext cx="3188874" cy="396947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293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15171</TotalTime>
  <Words>2502</Words>
  <Application>Microsoft Office PowerPoint</Application>
  <PresentationFormat>On-screen Show (4:3)</PresentationFormat>
  <Paragraphs>755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Calibri Light</vt:lpstr>
      <vt:lpstr>Cambria Math</vt:lpstr>
      <vt:lpstr>Wingdings</vt:lpstr>
      <vt:lpstr>Office Theme</vt:lpstr>
      <vt:lpstr>First slip-stacking simulations with BLonD for SPS ion beams</vt:lpstr>
      <vt:lpstr>Contents</vt:lpstr>
      <vt:lpstr>Introduction (1/2)</vt:lpstr>
      <vt:lpstr>Introduction (2/2)</vt:lpstr>
      <vt:lpstr>Contents</vt:lpstr>
      <vt:lpstr>Conventions</vt:lpstr>
      <vt:lpstr>BLonD equations of motion: synchronicity</vt:lpstr>
      <vt:lpstr>BLonD equations of motion: asynchronicity</vt:lpstr>
      <vt:lpstr>Example 1: single bunch asynchronicity</vt:lpstr>
      <vt:lpstr>Example 2: slip-stacking</vt:lpstr>
      <vt:lpstr>RF perturbation</vt:lpstr>
      <vt:lpstr>Examples with RF perturbation</vt:lpstr>
      <vt:lpstr>Contents</vt:lpstr>
      <vt:lpstr>Slip-stacking procedure in SPS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Contents</vt:lpstr>
      <vt:lpstr>Simulation parameters</vt:lpstr>
      <vt:lpstr>Programs during slip stacking</vt:lpstr>
      <vt:lpstr>Slip-stacking simulation</vt:lpstr>
      <vt:lpstr>Summary of results: Q20 (1/2)</vt:lpstr>
      <vt:lpstr>Summary of results: Q20 (2/2)</vt:lpstr>
      <vt:lpstr>Example 1: capture voltage 2.5 MV</vt:lpstr>
      <vt:lpstr>Example 2: capture voltage 5 MV</vt:lpstr>
      <vt:lpstr>Example 3: capture voltage 7.5 MV</vt:lpstr>
      <vt:lpstr>Comparison with Q22 and Q26</vt:lpstr>
      <vt:lpstr>Summary of results for Q20, Q22, Q26 (1/2)</vt:lpstr>
      <vt:lpstr>Summary of results for Q20, Q22, Q26 (2/2)</vt:lpstr>
      <vt:lpstr>Contents</vt:lpstr>
      <vt:lpstr>Conclusions and next steps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First slip-stacking simulations with BLonD</dc:title>
  <dc:creator>Danilo Quartullo</dc:creator>
  <cp:lastModifiedBy>Danilo Quartullo</cp:lastModifiedBy>
  <cp:revision>292</cp:revision>
  <dcterms:created xsi:type="dcterms:W3CDTF">2018-02-28T16:51:29Z</dcterms:created>
  <dcterms:modified xsi:type="dcterms:W3CDTF">2018-03-20T12:57:33Z</dcterms:modified>
</cp:coreProperties>
</file>