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75" r:id="rId2"/>
    <p:sldId id="291" r:id="rId3"/>
    <p:sldId id="284" r:id="rId4"/>
    <p:sldId id="289" r:id="rId5"/>
    <p:sldId id="287" r:id="rId6"/>
    <p:sldId id="286" r:id="rId7"/>
    <p:sldId id="292" r:id="rId8"/>
    <p:sldId id="293" r:id="rId9"/>
    <p:sldId id="294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DA0"/>
    <a:srgbClr val="1E8776"/>
    <a:srgbClr val="FF8181"/>
    <a:srgbClr val="C1B3D1"/>
    <a:srgbClr val="0033CC"/>
    <a:srgbClr val="0000FF"/>
    <a:srgbClr val="56E09E"/>
    <a:srgbClr val="00B050"/>
    <a:srgbClr val="FB02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8" autoAdjust="0"/>
    <p:restoredTop sz="93137" autoAdjust="0"/>
  </p:normalViewPr>
  <p:slideViewPr>
    <p:cSldViewPr snapToGrid="0" snapToObjects="1">
      <p:cViewPr varScale="1">
        <p:scale>
          <a:sx n="71" d="100"/>
          <a:sy n="71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200" dirty="0"/>
              <a:t>SPS experience for LHC ion run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R. </a:t>
            </a:r>
            <a:r>
              <a:rPr lang="en-US" dirty="0" err="1" smtClean="0">
                <a:solidFill>
                  <a:srgbClr val="FFFFFF"/>
                </a:solidFill>
              </a:rPr>
              <a:t>Alemany</a:t>
            </a:r>
            <a:r>
              <a:rPr lang="en-US" dirty="0" smtClean="0">
                <a:solidFill>
                  <a:srgbClr val="FFFFFF"/>
                </a:solidFill>
              </a:rPr>
              <a:t>, T. </a:t>
            </a:r>
            <a:r>
              <a:rPr lang="en-US" dirty="0" err="1" smtClean="0">
                <a:solidFill>
                  <a:srgbClr val="FFFFFF"/>
                </a:solidFill>
              </a:rPr>
              <a:t>Argyropoulos</a:t>
            </a:r>
            <a:r>
              <a:rPr lang="en-US" dirty="0" smtClean="0">
                <a:solidFill>
                  <a:srgbClr val="FFFFFF"/>
                </a:solidFill>
              </a:rPr>
              <a:t>, H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smtClean="0">
                <a:solidFill>
                  <a:srgbClr val="FFFFFF"/>
                </a:solidFill>
              </a:rPr>
              <a:t>Bartosik,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Bohl</a:t>
            </a:r>
            <a:r>
              <a:rPr lang="en-US" dirty="0" smtClean="0">
                <a:solidFill>
                  <a:srgbClr val="FFFFFF"/>
                </a:solidFill>
              </a:rPr>
              <a:t>, M. Carla’, H.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V. Kain, </a:t>
            </a:r>
            <a:r>
              <a:rPr lang="en-US" dirty="0">
                <a:solidFill>
                  <a:srgbClr val="FFFFFF"/>
                </a:solidFill>
              </a:rPr>
              <a:t>G. </a:t>
            </a:r>
            <a:r>
              <a:rPr lang="en-US" dirty="0" err="1">
                <a:solidFill>
                  <a:srgbClr val="FFFFFF"/>
                </a:solidFill>
              </a:rPr>
              <a:t>Kotzian</a:t>
            </a:r>
            <a:r>
              <a:rPr lang="en-US" dirty="0" smtClean="0">
                <a:solidFill>
                  <a:srgbClr val="FFFFFF"/>
                </a:solidFill>
              </a:rPr>
              <a:t>, K. Li, G. </a:t>
            </a:r>
            <a:r>
              <a:rPr lang="en-US" dirty="0" err="1" smtClean="0">
                <a:solidFill>
                  <a:srgbClr val="FFFFFF"/>
                </a:solidFill>
              </a:rPr>
              <a:t>Papotti</a:t>
            </a:r>
            <a:r>
              <a:rPr lang="en-US" dirty="0" smtClean="0">
                <a:solidFill>
                  <a:srgbClr val="FFFFFF"/>
                </a:solidFill>
              </a:rPr>
              <a:t>, A. </a:t>
            </a:r>
            <a:r>
              <a:rPr lang="en-US" dirty="0" err="1" smtClean="0">
                <a:solidFill>
                  <a:srgbClr val="FFFFFF"/>
                </a:solidFill>
              </a:rPr>
              <a:t>Saa</a:t>
            </a:r>
            <a:r>
              <a:rPr lang="en-US" dirty="0" smtClean="0">
                <a:solidFill>
                  <a:srgbClr val="FFFFFF"/>
                </a:solidFill>
              </a:rPr>
              <a:t> Hernandez, M. Schwarz, E. Shaposhnikova, F. </a:t>
            </a:r>
            <a:r>
              <a:rPr lang="en-US" dirty="0" err="1" smtClean="0">
                <a:solidFill>
                  <a:srgbClr val="FFFFFF"/>
                </a:solidFill>
              </a:rPr>
              <a:t>Velotti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SPS </a:t>
            </a:r>
            <a:r>
              <a:rPr lang="en-US" dirty="0">
                <a:solidFill>
                  <a:srgbClr val="FFFFFF"/>
                </a:solidFill>
              </a:rPr>
              <a:t>&amp; PS </a:t>
            </a:r>
            <a:r>
              <a:rPr lang="en-US" dirty="0" smtClean="0">
                <a:solidFill>
                  <a:srgbClr val="FFFFFF"/>
                </a:solidFill>
              </a:rPr>
              <a:t>operators</a:t>
            </a:r>
          </a:p>
          <a:p>
            <a:pPr>
              <a:spcBef>
                <a:spcPts val="4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57663"/>
            <a:ext cx="515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</a:t>
            </a:r>
            <a:r>
              <a:rPr lang="en-US" dirty="0" smtClean="0"/>
              <a:t>SPS  beam dynamics meeting</a:t>
            </a:r>
            <a:r>
              <a:rPr lang="en-US" smtClean="0"/>
              <a:t>, </a:t>
            </a:r>
            <a:r>
              <a:rPr lang="en-US" smtClean="0"/>
              <a:t>18 </a:t>
            </a:r>
            <a:r>
              <a:rPr lang="en-US" dirty="0" smtClean="0"/>
              <a:t>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14380"/>
          </a:xfrm>
        </p:spPr>
        <p:txBody>
          <a:bodyPr>
            <a:normAutofit/>
          </a:bodyPr>
          <a:lstStyle/>
          <a:p>
            <a:r>
              <a:rPr lang="is-IS" dirty="0" smtClean="0"/>
              <a:t>Very successful ion run for the SPS and all injectors</a:t>
            </a:r>
          </a:p>
          <a:p>
            <a:pPr lvl="1"/>
            <a:r>
              <a:rPr lang="is-IS" dirty="0" smtClean="0"/>
              <a:t>High intensity beam delivered by Linac3/LEIR and PS </a:t>
            </a:r>
          </a:p>
          <a:p>
            <a:pPr lvl="1"/>
            <a:r>
              <a:rPr lang="is-IS" dirty="0" smtClean="0"/>
              <a:t>No particular issue related to 75 ns beam</a:t>
            </a:r>
          </a:p>
          <a:p>
            <a:pPr lvl="1"/>
            <a:r>
              <a:rPr lang="is-IS" dirty="0" smtClean="0"/>
              <a:t>Q26 re-deployed with no big difference wrt. Q20 (Q26 required to avoid bunch rotation after slip stacking in the future!)</a:t>
            </a:r>
          </a:p>
          <a:p>
            <a:pPr lvl="1"/>
            <a:r>
              <a:rPr lang="is-IS" dirty="0" smtClean="0"/>
              <a:t>Reached expected total intensity </a:t>
            </a:r>
            <a:r>
              <a:rPr lang="is-IS" dirty="0"/>
              <a:t>in LHC (67% of LIU </a:t>
            </a:r>
            <a:r>
              <a:rPr lang="is-IS" dirty="0" smtClean="0"/>
              <a:t>intensity) with 3 bunch 75 ns scheme</a:t>
            </a:r>
          </a:p>
          <a:p>
            <a:pPr lvl="1"/>
            <a:r>
              <a:rPr lang="is-IS" dirty="0" smtClean="0"/>
              <a:t>Longitudinal instabilities encountered after transition crossing (as with Q20)</a:t>
            </a:r>
          </a:p>
          <a:p>
            <a:pPr lvl="1"/>
            <a:r>
              <a:rPr lang="is-IS" dirty="0" smtClean="0"/>
              <a:t>MDs devoted to tune scans and tests in view of slip stacking </a:t>
            </a:r>
            <a:r>
              <a:rPr lang="is-IS" dirty="0"/>
              <a:t>(data </a:t>
            </a:r>
            <a:r>
              <a:rPr lang="is-IS" dirty="0" smtClean="0"/>
              <a:t>analysis ongoing) </a:t>
            </a:r>
          </a:p>
          <a:p>
            <a:pPr lvl="1"/>
            <a:r>
              <a:rPr lang="is-IS" dirty="0" smtClean="0"/>
              <a:t>Test of 6 bunch scheme successful – option for slip stacking commisioning (low bunch intensity) </a:t>
            </a:r>
          </a:p>
          <a:p>
            <a:r>
              <a:rPr lang="is-IS" dirty="0" smtClean="0"/>
              <a:t>Outlook: slip stacking</a:t>
            </a:r>
          </a:p>
          <a:p>
            <a:pPr lvl="1"/>
            <a:r>
              <a:rPr lang="is-IS" dirty="0" smtClean="0"/>
              <a:t>Reaching LIU goal requires slip stacking (in first run after LS2)</a:t>
            </a:r>
          </a:p>
          <a:p>
            <a:pPr lvl="1"/>
            <a:r>
              <a:rPr lang="is-IS" dirty="0" smtClean="0"/>
              <a:t>Achieving longitudinal </a:t>
            </a:r>
            <a:r>
              <a:rPr lang="is-IS" dirty="0"/>
              <a:t>stability of ion bunches </a:t>
            </a:r>
            <a:r>
              <a:rPr lang="is-IS" dirty="0" smtClean="0"/>
              <a:t>is big challenge, but pre-requisite to slip stacking</a:t>
            </a:r>
          </a:p>
          <a:p>
            <a:pPr lvl="1"/>
            <a:r>
              <a:rPr lang="is-IS" dirty="0" smtClean="0"/>
              <a:t>Simulation studies during LS2 for achieving longitudinal stability and optimizing slip stacking manipulations</a:t>
            </a:r>
          </a:p>
          <a:p>
            <a:pPr lvl="1"/>
            <a:r>
              <a:rPr lang="is-IS" dirty="0" smtClean="0"/>
              <a:t>Will need commitment of all people involved to make it operational in first year after LS2</a:t>
            </a:r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9278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cycles and beams 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First half of the 2018 run with 4 bunch (100 ns) scheme</a:t>
            </a:r>
          </a:p>
          <a:p>
            <a:pPr lvl="1"/>
            <a:r>
              <a:rPr lang="en-US" dirty="0" smtClean="0"/>
              <a:t>Cycle prepared for 12 injections – LHC took only 9 injections due to abort gap settings</a:t>
            </a:r>
          </a:p>
          <a:p>
            <a:pPr lvl="1"/>
            <a:r>
              <a:rPr lang="en-US" dirty="0" smtClean="0"/>
              <a:t>Similar transmission in Q26 (2018) as in Q20 (2016)</a:t>
            </a:r>
          </a:p>
          <a:p>
            <a:r>
              <a:rPr lang="en-US" dirty="0" smtClean="0"/>
              <a:t>Second half with 3 bunch (75 ns) scheme</a:t>
            </a:r>
          </a:p>
          <a:p>
            <a:pPr lvl="1"/>
            <a:r>
              <a:rPr lang="en-US" dirty="0" smtClean="0"/>
              <a:t>Cycle with up to 14 injections</a:t>
            </a:r>
          </a:p>
          <a:p>
            <a:pPr lvl="1"/>
            <a:r>
              <a:rPr lang="en-US" dirty="0" smtClean="0"/>
              <a:t>Scraping had been requested by LHC</a:t>
            </a:r>
          </a:p>
        </p:txBody>
      </p:sp>
      <p:pic>
        <p:nvPicPr>
          <p:cNvPr id="10" name="Picture 9" descr="BCT_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3237145"/>
            <a:ext cx="5443435" cy="352222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 descr="BCT_2015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3237145"/>
            <a:ext cx="5443435" cy="352222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 descr="BCT_2015_2016_2018-4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3237145"/>
            <a:ext cx="5443435" cy="352222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Picture 12" descr="BCT_2015_2016_2018-4b_2018-3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3237145"/>
            <a:ext cx="5443435" cy="352222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0192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evolution LHC Pb-Pb run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9" y="1243272"/>
            <a:ext cx="7243548" cy="5173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2137" y="4161257"/>
            <a:ext cx="161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648 bunches in LHC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81550" y="3721866"/>
            <a:ext cx="161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733 bunches in LHC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49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evolution LHC Pb-Pb run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9" y="1243272"/>
            <a:ext cx="7243548" cy="517396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988351" y="3476625"/>
            <a:ext cx="3851996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7739" y="3154918"/>
            <a:ext cx="7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1.6e11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2137" y="4161257"/>
            <a:ext cx="161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648 bunches in LHC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1550" y="3721866"/>
            <a:ext cx="161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733 bunches in LHC</a:t>
            </a:r>
            <a:endParaRPr lang="en-US" sz="1400" dirty="0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395258"/>
            <a:ext cx="8213842" cy="61627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9112" y="5113268"/>
            <a:ext cx="435067" cy="4350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48996" y="5178394"/>
            <a:ext cx="2130541" cy="428625"/>
          </a:xfrm>
          <a:prstGeom prst="ellipse">
            <a:avLst/>
          </a:prstGeom>
          <a:noFill/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 in 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45724" y="526578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66FF"/>
                </a:solidFill>
              </a:rPr>
              <a:t>~39 × (2015)</a:t>
            </a:r>
          </a:p>
        </p:txBody>
      </p:sp>
      <p:pic>
        <p:nvPicPr>
          <p:cNvPr id="19" name="Picture 18" descr="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22" y="1529335"/>
            <a:ext cx="5848270" cy="5012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0951" y="1143001"/>
            <a:ext cx="2115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HL-LHC goal: 2.85 nb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(in ALICE, ATLAS, CMS)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81189" y="2071270"/>
            <a:ext cx="12330" cy="379782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93519" y="5132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4051" y="42915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99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0983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Pb-ion performance over the last years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001058" y="1467150"/>
            <a:ext cx="7254799" cy="4521526"/>
            <a:chOff x="1257899" y="1923782"/>
            <a:chExt cx="6522132" cy="406489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257899" y="1923782"/>
              <a:ext cx="6522132" cy="4064894"/>
              <a:chOff x="-152400" y="1415552"/>
              <a:chExt cx="5659917" cy="353744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2836" y="2637339"/>
                <a:ext cx="121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8000"/>
                    </a:solidFill>
                  </a:rPr>
                  <a:t>100 ns spacing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5036" y="2819400"/>
                <a:ext cx="121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8000"/>
                    </a:solidFill>
                  </a:rPr>
                  <a:t>100 ns spacing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-152400" y="1415552"/>
                <a:ext cx="5659917" cy="3537448"/>
                <a:chOff x="2044118" y="847394"/>
                <a:chExt cx="5259432" cy="3287145"/>
              </a:xfrm>
            </p:grpSpPr>
            <p:pic>
              <p:nvPicPr>
                <p:cNvPr id="10" name="Picture 9" descr="Unknown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4118" y="847394"/>
                  <a:ext cx="5259432" cy="3287145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5530121" y="1634420"/>
                  <a:ext cx="11301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008000"/>
                      </a:solidFill>
                    </a:rPr>
                    <a:t>75 ns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8000"/>
                      </a:solidFill>
                    </a:rPr>
                    <a:t>spacing</a:t>
                  </a:r>
                  <a:endParaRPr lang="en-US" sz="1400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94942" y="2236840"/>
                  <a:ext cx="1130111" cy="423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100 ns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spacing</a:t>
                  </a: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144756" y="2080082"/>
                  <a:ext cx="1130111" cy="423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100 ns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spacing</a:t>
                  </a: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2071386" y="2576759"/>
              <a:ext cx="50675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93388" y="2577297"/>
              <a:ext cx="1526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C5DA0"/>
                  </a:solidFill>
                </a:rPr>
                <a:t>LIU goal (2.35e11)</a:t>
              </a:r>
              <a:endParaRPr lang="en-US" sz="1400" b="1" dirty="0">
                <a:solidFill>
                  <a:srgbClr val="3C5DA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69062" y="2194078"/>
            <a:ext cx="1343929" cy="1503520"/>
            <a:chOff x="7669062" y="2194078"/>
            <a:chExt cx="1343929" cy="1503520"/>
          </a:xfrm>
        </p:grpSpPr>
        <p:sp>
          <p:nvSpPr>
            <p:cNvPr id="19" name="TextBox 18"/>
            <p:cNvSpPr txBox="1"/>
            <p:nvPr/>
          </p:nvSpPr>
          <p:spPr>
            <a:xfrm>
              <a:off x="7679235" y="2786835"/>
              <a:ext cx="1333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slip stacking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669062" y="2194078"/>
              <a:ext cx="0" cy="150352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45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longitudinal </a:t>
            </a:r>
            <a:r>
              <a:rPr lang="en-US" dirty="0"/>
              <a:t>stability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5678058" cy="5194100"/>
          </a:xfrm>
        </p:spPr>
        <p:txBody>
          <a:bodyPr>
            <a:normAutofit/>
          </a:bodyPr>
          <a:lstStyle/>
          <a:p>
            <a:r>
              <a:rPr lang="en-US" dirty="0"/>
              <a:t>Significant reduction of intensity and bunch length along the SPS batch at </a:t>
            </a:r>
            <a:r>
              <a:rPr lang="en-US" dirty="0" smtClean="0"/>
              <a:t>end </a:t>
            </a:r>
            <a:r>
              <a:rPr lang="en-US" dirty="0"/>
              <a:t>of flat bottom </a:t>
            </a:r>
            <a:endParaRPr lang="en-US" dirty="0" smtClean="0"/>
          </a:p>
          <a:p>
            <a:pPr lvl="1"/>
            <a:r>
              <a:rPr lang="en-US" dirty="0" smtClean="0"/>
              <a:t>leads to instability </a:t>
            </a:r>
            <a:r>
              <a:rPr lang="en-US" dirty="0"/>
              <a:t>of the shortest (and less intense) bunches</a:t>
            </a:r>
          </a:p>
          <a:p>
            <a:r>
              <a:rPr lang="en-US" dirty="0"/>
              <a:t>Transition crossing</a:t>
            </a:r>
          </a:p>
          <a:p>
            <a:pPr lvl="1"/>
            <a:r>
              <a:rPr lang="en-US" dirty="0"/>
              <a:t>Adjustments are done </a:t>
            </a:r>
            <a:r>
              <a:rPr lang="en-US" dirty="0" smtClean="0"/>
              <a:t>using </a:t>
            </a:r>
            <a:r>
              <a:rPr lang="en-US" dirty="0"/>
              <a:t>many knobs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</a:t>
            </a:r>
            <a:r>
              <a:rPr lang="en-US" dirty="0" smtClean="0"/>
              <a:t>main: transition </a:t>
            </a:r>
            <a:r>
              <a:rPr lang="en-US" dirty="0"/>
              <a:t>timing and radial beam displacement)</a:t>
            </a:r>
          </a:p>
          <a:p>
            <a:pPr lvl="1"/>
            <a:r>
              <a:rPr lang="en-US" dirty="0"/>
              <a:t>Instability and emittance blow-up during transition crossing lead to better beam stability later on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be improved after LS2 due to LLRF (phase discriminator) upgrade </a:t>
            </a:r>
          </a:p>
          <a:p>
            <a:r>
              <a:rPr lang="en-US" dirty="0" smtClean="0"/>
              <a:t>But … </a:t>
            </a:r>
            <a:r>
              <a:rPr lang="en-US" dirty="0"/>
              <a:t>bunches </a:t>
            </a:r>
            <a:r>
              <a:rPr lang="en-US" dirty="0" smtClean="0"/>
              <a:t>crossing </a:t>
            </a:r>
            <a:r>
              <a:rPr lang="en-US" dirty="0"/>
              <a:t>transition without significant </a:t>
            </a:r>
            <a:r>
              <a:rPr lang="en-US" dirty="0" smtClean="0"/>
              <a:t>blow</a:t>
            </a:r>
            <a:r>
              <a:rPr lang="en-US" dirty="0"/>
              <a:t>-up become unstable </a:t>
            </a:r>
            <a:r>
              <a:rPr lang="en-US" dirty="0" smtClean="0"/>
              <a:t>later</a:t>
            </a:r>
          </a:p>
          <a:p>
            <a:r>
              <a:rPr lang="en-US" dirty="0"/>
              <a:t>Had to run </a:t>
            </a:r>
            <a:r>
              <a:rPr lang="en-US" dirty="0" smtClean="0"/>
              <a:t>with </a:t>
            </a:r>
            <a:r>
              <a:rPr lang="en-US" dirty="0"/>
              <a:t>relaxed BQM settings </a:t>
            </a:r>
            <a:endParaRPr lang="en-US" dirty="0" smtClean="0"/>
          </a:p>
          <a:p>
            <a:pPr lvl="1"/>
            <a:r>
              <a:rPr lang="en-US" dirty="0" smtClean="0"/>
              <a:t>bunch </a:t>
            </a:r>
            <a:r>
              <a:rPr lang="en-US" dirty="0"/>
              <a:t>length tolerance 2.2 ns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N</a:t>
            </a:r>
            <a:r>
              <a:rPr lang="is-IS" dirty="0" smtClean="0"/>
              <a:t>o particular issue from LHC side!</a:t>
            </a:r>
            <a:endParaRPr lang="en-US" dirty="0"/>
          </a:p>
          <a:p>
            <a:endParaRPr lang="en-US" dirty="0" smtClean="0"/>
          </a:p>
          <a:p>
            <a:pPr marL="180000" lvl="1" indent="-187200">
              <a:spcBef>
                <a:spcPts val="1600"/>
              </a:spcBef>
              <a:buClr>
                <a:srgbClr val="0055A0"/>
              </a:buClr>
              <a:buSzTx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4500" r="7769"/>
          <a:stretch/>
        </p:blipFill>
        <p:spPr>
          <a:xfrm>
            <a:off x="6004554" y="1118343"/>
            <a:ext cx="2904731" cy="2637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6732" r="7705"/>
          <a:stretch/>
        </p:blipFill>
        <p:spPr>
          <a:xfrm>
            <a:off x="6011055" y="3768364"/>
            <a:ext cx="2955178" cy="23619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641427" y="2983615"/>
            <a:ext cx="1115238" cy="4113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53807" y="4648029"/>
            <a:ext cx="1432894" cy="64110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6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 during </a:t>
            </a:r>
            <a:r>
              <a:rPr lang="en-GB" dirty="0" smtClean="0"/>
              <a:t>slip</a:t>
            </a:r>
            <a:r>
              <a:rPr lang="en-GB" dirty="0"/>
              <a:t>-stacking MD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Radial </a:t>
            </a:r>
            <a:r>
              <a:rPr lang="en-US" dirty="0" smtClean="0"/>
              <a:t>displacement </a:t>
            </a:r>
            <a:r>
              <a:rPr lang="en-US" dirty="0"/>
              <a:t>at </a:t>
            </a:r>
            <a:r>
              <a:rPr lang="en-US" dirty="0" smtClean="0"/>
              <a:t>intermediate </a:t>
            </a:r>
            <a:r>
              <a:rPr lang="en-US" dirty="0"/>
              <a:t>flat portion (20 mm) didn’t lead to </a:t>
            </a:r>
            <a:r>
              <a:rPr lang="en-US" dirty="0" smtClean="0"/>
              <a:t>BCT </a:t>
            </a:r>
            <a:r>
              <a:rPr lang="en-US" dirty="0"/>
              <a:t>losses </a:t>
            </a:r>
          </a:p>
          <a:p>
            <a:pPr lvl="1"/>
            <a:r>
              <a:rPr lang="en-US" dirty="0" smtClean="0"/>
              <a:t>maybe </a:t>
            </a:r>
            <a:r>
              <a:rPr lang="en-US" dirty="0"/>
              <a:t>we can displace only one beam and simplify slip-stacking?</a:t>
            </a:r>
          </a:p>
          <a:p>
            <a:r>
              <a:rPr lang="en-US" dirty="0"/>
              <a:t>Instability is often starting at the plateau </a:t>
            </a:r>
            <a:endParaRPr lang="en-US" dirty="0" smtClean="0"/>
          </a:p>
          <a:p>
            <a:pPr lvl="1"/>
            <a:r>
              <a:rPr lang="en-US" dirty="0" smtClean="0"/>
              <a:t>reduction </a:t>
            </a:r>
            <a:r>
              <a:rPr lang="en-US" dirty="0"/>
              <a:t>in the synchrotron frequency spread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Slip-stacking of </a:t>
            </a:r>
            <a:r>
              <a:rPr lang="en-US" dirty="0" smtClean="0"/>
              <a:t>unstable </a:t>
            </a:r>
            <a:r>
              <a:rPr lang="en-US" dirty="0"/>
              <a:t>beam will be difficult and not reproducible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find mitigation measures for beam </a:t>
            </a:r>
            <a:r>
              <a:rPr lang="en-US" dirty="0" err="1"/>
              <a:t>stabilisation</a:t>
            </a:r>
            <a:r>
              <a:rPr lang="en-US" dirty="0"/>
              <a:t> before and during slip-stacking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9259DB-0695-984F-BE73-D547FA9FF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5" y="3594106"/>
            <a:ext cx="3983128" cy="2988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00" y="3594106"/>
            <a:ext cx="3983128" cy="298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738" y="3514191"/>
            <a:ext cx="312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becoming unstable on flat portion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75660" y="3514191"/>
            <a:ext cx="3045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stable after blow-up at transition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870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stabilisation of the ion beam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800 </a:t>
            </a:r>
            <a:r>
              <a:rPr lang="en-US" dirty="0"/>
              <a:t>MHz RF system was finally applied during one MD after deployment for ions 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/>
              <a:t>phase was not specifically calibrated for ion operation</a:t>
            </a:r>
          </a:p>
          <a:p>
            <a:pPr lvl="1"/>
            <a:r>
              <a:rPr lang="en-US" dirty="0"/>
              <a:t>no effect on </a:t>
            </a:r>
            <a:r>
              <a:rPr lang="en-US" dirty="0" smtClean="0"/>
              <a:t>beam </a:t>
            </a:r>
            <a:r>
              <a:rPr lang="en-US" dirty="0"/>
              <a:t>was observed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used only after transition crossing (too late?)</a:t>
            </a:r>
          </a:p>
          <a:p>
            <a:pPr lvl="1"/>
            <a:r>
              <a:rPr lang="en-US" dirty="0"/>
              <a:t>if used during slip-stacking – need separate control of each cavity (as 200 MHz) – not available</a:t>
            </a:r>
          </a:p>
          <a:p>
            <a:r>
              <a:rPr lang="en-US" dirty="0"/>
              <a:t>Controlled emittance blow-up </a:t>
            </a:r>
          </a:p>
          <a:p>
            <a:pPr lvl="1"/>
            <a:r>
              <a:rPr lang="en-US" smtClean="0"/>
              <a:t>very </a:t>
            </a:r>
            <a:r>
              <a:rPr lang="en-US" dirty="0"/>
              <a:t>difficult in a single RF system due to small frequency spread</a:t>
            </a:r>
          </a:p>
          <a:p>
            <a:pPr lvl="1"/>
            <a:r>
              <a:rPr lang="en-US" dirty="0"/>
              <a:t>In double RF can be done only after transition crossing (too late?)</a:t>
            </a:r>
          </a:p>
          <a:p>
            <a:pPr lvl="1"/>
            <a:r>
              <a:rPr lang="en-US" dirty="0"/>
              <a:t>large bunch-by bunch variation in bunch length (&gt; 50%) and then in synchrotron frequency shift</a:t>
            </a:r>
          </a:p>
          <a:p>
            <a:r>
              <a:rPr lang="en-US" dirty="0"/>
              <a:t>Feasibility of controlled </a:t>
            </a:r>
            <a:r>
              <a:rPr lang="en-US" dirty="0" smtClean="0"/>
              <a:t>blow</a:t>
            </a:r>
            <a:r>
              <a:rPr lang="en-US" dirty="0"/>
              <a:t>-up needs to be studied during LS2 in simulations for realistic bunch-by-bunch </a:t>
            </a:r>
            <a:r>
              <a:rPr lang="en-US" dirty="0" smtClean="0"/>
              <a:t>particle distribution </a:t>
            </a:r>
            <a:r>
              <a:rPr lang="en-US" dirty="0"/>
              <a:t>and SPS impedance model </a:t>
            </a:r>
          </a:p>
          <a:p>
            <a:pPr lvl="1"/>
            <a:r>
              <a:rPr lang="en-US" dirty="0"/>
              <a:t>before transition crossing in a single RF</a:t>
            </a:r>
          </a:p>
          <a:p>
            <a:pPr lvl="1"/>
            <a:r>
              <a:rPr lang="en-US" dirty="0"/>
              <a:t>after transition in double RF with phase noise or phase modulation of 800 MHz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67936</TotalTime>
  <Words>676</Words>
  <Application>Microsoft Macintosh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LIU_PowerPoint_Template</vt:lpstr>
      <vt:lpstr>SPS experience for LHC ion run</vt:lpstr>
      <vt:lpstr>SPS cycles and beams used</vt:lpstr>
      <vt:lpstr>Intensity evolution LHC Pb-Pb run 2018</vt:lpstr>
      <vt:lpstr>Intensity evolution LHC Pb-Pb run 2018</vt:lpstr>
      <vt:lpstr>Integrated luminosity in LHC</vt:lpstr>
      <vt:lpstr>Pb-ion performance over the last years</vt:lpstr>
      <vt:lpstr>Issues with longitudinal stability </vt:lpstr>
      <vt:lpstr>Observations during slip-stacking MD</vt:lpstr>
      <vt:lpstr>Possible stabilisation of the ion beam</vt:lpstr>
      <vt:lpstr>Summary &amp; Outlook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2240</cp:revision>
  <dcterms:created xsi:type="dcterms:W3CDTF">2013-04-17T22:56:34Z</dcterms:created>
  <dcterms:modified xsi:type="dcterms:W3CDTF">2018-12-18T12:59:03Z</dcterms:modified>
  <cp:category/>
</cp:coreProperties>
</file>