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49"/>
  </p:notesMasterIdLst>
  <p:handoutMasterIdLst>
    <p:handoutMasterId r:id="rId50"/>
  </p:handoutMasterIdLst>
  <p:sldIdLst>
    <p:sldId id="275" r:id="rId2"/>
    <p:sldId id="557" r:id="rId3"/>
    <p:sldId id="524" r:id="rId4"/>
    <p:sldId id="573" r:id="rId5"/>
    <p:sldId id="574" r:id="rId6"/>
    <p:sldId id="576" r:id="rId7"/>
    <p:sldId id="577" r:id="rId8"/>
    <p:sldId id="578" r:id="rId9"/>
    <p:sldId id="579" r:id="rId10"/>
    <p:sldId id="551" r:id="rId11"/>
    <p:sldId id="549" r:id="rId12"/>
    <p:sldId id="552" r:id="rId13"/>
    <p:sldId id="553" r:id="rId14"/>
    <p:sldId id="555" r:id="rId15"/>
    <p:sldId id="556" r:id="rId16"/>
    <p:sldId id="510" r:id="rId17"/>
    <p:sldId id="580" r:id="rId18"/>
    <p:sldId id="509" r:id="rId19"/>
    <p:sldId id="525" r:id="rId20"/>
    <p:sldId id="541" r:id="rId21"/>
    <p:sldId id="538" r:id="rId22"/>
    <p:sldId id="561" r:id="rId23"/>
    <p:sldId id="562" r:id="rId24"/>
    <p:sldId id="563" r:id="rId25"/>
    <p:sldId id="564" r:id="rId26"/>
    <p:sldId id="565" r:id="rId27"/>
    <p:sldId id="566" r:id="rId28"/>
    <p:sldId id="567" r:id="rId29"/>
    <p:sldId id="568" r:id="rId30"/>
    <p:sldId id="569" r:id="rId31"/>
    <p:sldId id="570" r:id="rId32"/>
    <p:sldId id="571" r:id="rId33"/>
    <p:sldId id="572" r:id="rId34"/>
    <p:sldId id="581" r:id="rId35"/>
    <p:sldId id="535" r:id="rId36"/>
    <p:sldId id="536" r:id="rId37"/>
    <p:sldId id="534" r:id="rId38"/>
    <p:sldId id="582" r:id="rId39"/>
    <p:sldId id="585" r:id="rId40"/>
    <p:sldId id="586" r:id="rId41"/>
    <p:sldId id="587" r:id="rId42"/>
    <p:sldId id="589" r:id="rId43"/>
    <p:sldId id="588" r:id="rId44"/>
    <p:sldId id="583" r:id="rId45"/>
    <p:sldId id="558" r:id="rId46"/>
    <p:sldId id="280" r:id="rId47"/>
    <p:sldId id="560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81"/>
    <a:srgbClr val="C1B3D1"/>
    <a:srgbClr val="0033CC"/>
    <a:srgbClr val="0000FF"/>
    <a:srgbClr val="56E09E"/>
    <a:srgbClr val="00B050"/>
    <a:srgbClr val="FB02BB"/>
    <a:srgbClr val="FFFFFF"/>
    <a:srgbClr val="848584"/>
    <a:srgbClr val="22B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80" autoAdjust="0"/>
    <p:restoredTop sz="93137" autoAdjust="0"/>
  </p:normalViewPr>
  <p:slideViewPr>
    <p:cSldViewPr snapToGrid="0" snapToObjects="1">
      <p:cViewPr varScale="1">
        <p:scale>
          <a:sx n="114" d="100"/>
          <a:sy n="114" d="100"/>
        </p:scale>
        <p:origin x="-6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-42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C69A-03FB-6E4A-B7EB-FF30DF587EB5}" type="datetime1">
              <a:rPr lang="en-US" smtClean="0"/>
              <a:pPr/>
              <a:t>13/02/18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EC1ED-C620-F147-804C-8EF761D1A9C8}" type="datetime1">
              <a:rPr lang="en-US" smtClean="0"/>
              <a:pPr/>
              <a:t>13/02/18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09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ligh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5631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E53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  <p:sp>
        <p:nvSpPr>
          <p:cNvPr id="14" name="Content Placeholder 19"/>
          <p:cNvSpPr>
            <a:spLocks noGrp="1"/>
          </p:cNvSpPr>
          <p:nvPr>
            <p:ph sz="quarter" idx="18" hasCustomPrompt="1"/>
          </p:nvPr>
        </p:nvSpPr>
        <p:spPr>
          <a:xfrm>
            <a:off x="203200" y="6373168"/>
            <a:ext cx="4405399" cy="317480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1000">
                <a:solidFill>
                  <a:srgbClr val="0E5396"/>
                </a:solidFill>
              </a:defRPr>
            </a:lvl1pPr>
          </a:lstStyle>
          <a:p>
            <a:r>
              <a:rPr lang="en-US" dirty="0" smtClean="0"/>
              <a:t>Name of the lecturer, event, date</a:t>
            </a:r>
          </a:p>
          <a:p>
            <a:r>
              <a:rPr lang="en-US" dirty="0" smtClean="0"/>
              <a:t>2 lines maximum</a:t>
            </a:r>
            <a:endParaRPr lang="en-US" dirty="0"/>
          </a:p>
        </p:txBody>
      </p:sp>
      <p:pic>
        <p:nvPicPr>
          <p:cNvPr id="16" name="Picture 15" descr="logo-presentation-smal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4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7" y="326212"/>
            <a:ext cx="2290064" cy="1293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3762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143001"/>
            <a:ext cx="8763034" cy="4857750"/>
          </a:xfrm>
        </p:spPr>
        <p:txBody>
          <a:bodyPr/>
          <a:lstStyle>
            <a:lvl1pPr marL="180000" indent="-187200">
              <a:spcBef>
                <a:spcPts val="1600"/>
              </a:spcBef>
              <a:spcAft>
                <a:spcPts val="400"/>
              </a:spcAft>
              <a:buFont typeface="Arial"/>
              <a:buChar char="•"/>
              <a:defRPr sz="1700" b="1">
                <a:solidFill>
                  <a:srgbClr val="0055A0"/>
                </a:solidFill>
              </a:defRPr>
            </a:lvl1pPr>
            <a:lvl2pPr marL="381600" indent="-194400"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/>
            </a:lvl2pPr>
            <a:lvl3pPr>
              <a:spcBef>
                <a:spcPts val="0"/>
              </a:spcBef>
              <a:spcAft>
                <a:spcPts val="200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619098" cy="74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86441" y="4811058"/>
            <a:ext cx="797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9526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198"/>
            <a:ext cx="8229600" cy="473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1" r:id="rId2"/>
    <p:sldLayoutId id="2147483676" r:id="rId3"/>
    <p:sldLayoutId id="2147483692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67" y="2956859"/>
            <a:ext cx="8701471" cy="13447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SPS space charge studies</a:t>
            </a:r>
            <a:br>
              <a:rPr lang="en-US" sz="3600" dirty="0" smtClean="0"/>
            </a:br>
            <a:r>
              <a:rPr lang="en-US" sz="3600" dirty="0" smtClean="0"/>
              <a:t> in presence of powe</a:t>
            </a:r>
            <a:r>
              <a:rPr lang="en-US" sz="3600" dirty="0" smtClean="0"/>
              <a:t>r converter ripple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67" y="4487752"/>
            <a:ext cx="8701471" cy="1379648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u="sng" dirty="0">
                <a:solidFill>
                  <a:srgbClr val="FFFFFF"/>
                </a:solidFill>
              </a:rPr>
              <a:t>H. Bartosik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smtClean="0">
                <a:solidFill>
                  <a:srgbClr val="FFFFFF"/>
                </a:solidFill>
              </a:rPr>
              <a:t>F. Schmidt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67" y="6361668"/>
            <a:ext cx="380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LIU-SPS-BD meeting, 13 February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1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276" y="1123892"/>
            <a:ext cx="6021212" cy="54830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6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276" y="1123891"/>
            <a:ext cx="6021212" cy="54830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382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277" y="1123892"/>
            <a:ext cx="6021212" cy="548304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9135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nesc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2" y="2349302"/>
            <a:ext cx="5906295" cy="3937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Unexpected beam response due to resonance at </a:t>
            </a:r>
            <a:r>
              <a:rPr lang="en-US" b="1" dirty="0" err="1" smtClean="0">
                <a:solidFill>
                  <a:srgbClr val="FF0000"/>
                </a:solidFill>
              </a:rPr>
              <a:t>Qx</a:t>
            </a:r>
            <a:r>
              <a:rPr lang="en-US" b="1" dirty="0" smtClean="0">
                <a:solidFill>
                  <a:srgbClr val="FF0000"/>
                </a:solidFill>
              </a:rPr>
              <a:t> = 20.4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1" name="Picture 10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"/>
          <a:stretch/>
        </p:blipFill>
        <p:spPr>
          <a:xfrm>
            <a:off x="5376672" y="2576346"/>
            <a:ext cx="3767328" cy="358201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313398" y="2745009"/>
            <a:ext cx="0" cy="3012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76407" y="2364070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5192" y="2316415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20.40 (I)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Systematic 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resonance: 5 </a:t>
            </a:r>
            <a:r>
              <a:rPr lang="en-US" dirty="0" err="1" smtClean="0"/>
              <a:t>Qx</a:t>
            </a:r>
            <a:r>
              <a:rPr lang="en-US" dirty="0" smtClean="0"/>
              <a:t> = 102 </a:t>
            </a:r>
            <a:r>
              <a:rPr lang="en-US" dirty="0"/>
              <a:t>(not suppressed by periodicity)</a:t>
            </a:r>
            <a:endParaRPr lang="en-US" sz="1400" dirty="0"/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b5 </a:t>
            </a:r>
            <a:r>
              <a:rPr lang="en-US" sz="1600" dirty="0" smtClean="0"/>
              <a:t>components (</a:t>
            </a:r>
            <a:r>
              <a:rPr lang="en-US" sz="1600" dirty="0" err="1" smtClean="0"/>
              <a:t>decapole</a:t>
            </a:r>
            <a:r>
              <a:rPr lang="en-US" sz="1600" dirty="0" smtClean="0"/>
              <a:t>) in main dipoles </a:t>
            </a:r>
            <a:r>
              <a:rPr lang="is-IS" sz="1600" dirty="0" smtClean="0"/>
              <a:t>…</a:t>
            </a:r>
            <a:endParaRPr lang="en-US" sz="1600" dirty="0" smtClean="0"/>
          </a:p>
          <a:p>
            <a:pPr lvl="1"/>
            <a:r>
              <a:rPr lang="is-IS" sz="1600" dirty="0" smtClean="0"/>
              <a:t>…  </a:t>
            </a:r>
            <a:r>
              <a:rPr lang="en-US" sz="1600" dirty="0" smtClean="0"/>
              <a:t>which also produce </a:t>
            </a:r>
            <a:r>
              <a:rPr lang="en-US" sz="1600" dirty="0"/>
              <a:t>Q’’</a:t>
            </a:r>
            <a:r>
              <a:rPr lang="en-US" sz="1600" dirty="0" smtClean="0"/>
              <a:t>’ non</a:t>
            </a:r>
            <a:r>
              <a:rPr lang="en-US" sz="1600" dirty="0"/>
              <a:t>-linear </a:t>
            </a:r>
            <a:r>
              <a:rPr lang="en-US" sz="1600" dirty="0" smtClean="0"/>
              <a:t>chromaticity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901" y="6159392"/>
            <a:ext cx="19287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Red: systematic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Blue: non-systematic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11" name="Picture 10" descr="chroma_Q20(6)_combin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9"/>
          <a:stretch/>
        </p:blipFill>
        <p:spPr>
          <a:xfrm>
            <a:off x="4149317" y="2489259"/>
            <a:ext cx="4326510" cy="32794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6682" y="5801931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Q’’’ due to b5 in dipoles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98958" y="2477069"/>
            <a:ext cx="253788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measurement vs. fitted model</a:t>
            </a:r>
            <a:endParaRPr lang="en-US" sz="1500" dirty="0"/>
          </a:p>
        </p:txBody>
      </p:sp>
      <p:pic>
        <p:nvPicPr>
          <p:cNvPr id="16" name="Picture 15" descr="tunediagram_Qx20.33_experiment_5thor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0" y="2419605"/>
            <a:ext cx="3751658" cy="37516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0590" y="2444955"/>
            <a:ext cx="22901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Resonances up to 5</a:t>
            </a:r>
            <a:r>
              <a:rPr lang="en-US" sz="1500" baseline="30000" dirty="0" smtClean="0"/>
              <a:t>th</a:t>
            </a:r>
            <a:r>
              <a:rPr lang="en-US" sz="1500" dirty="0" smtClean="0"/>
              <a:t> order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2632498" y="6141727"/>
            <a:ext cx="986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–  upright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- - </a:t>
            </a:r>
            <a:r>
              <a:rPr lang="en-US" sz="1600" dirty="0" smtClean="0">
                <a:solidFill>
                  <a:srgbClr val="000000"/>
                </a:solidFill>
              </a:rPr>
              <a:t>skew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8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20.40 (II)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Structure resonances driven </a:t>
            </a:r>
            <a:r>
              <a:rPr lang="en-US" sz="1800" dirty="0"/>
              <a:t>by non-</a:t>
            </a:r>
            <a:r>
              <a:rPr lang="en-US" sz="1800" dirty="0" smtClean="0"/>
              <a:t>linear </a:t>
            </a:r>
            <a:r>
              <a:rPr lang="en-US" sz="1800" dirty="0"/>
              <a:t>space charge potential </a:t>
            </a:r>
            <a:endParaRPr lang="en-US" sz="1800" dirty="0" smtClean="0"/>
          </a:p>
          <a:p>
            <a:pPr lvl="1"/>
            <a:r>
              <a:rPr lang="en-US" sz="1600" dirty="0" smtClean="0"/>
              <a:t>For a Gaussian transverse distribution </a:t>
            </a:r>
          </a:p>
          <a:p>
            <a:endParaRPr lang="en-US" sz="1800" dirty="0"/>
          </a:p>
          <a:p>
            <a:pPr lvl="1"/>
            <a:endParaRPr lang="en-US" sz="1600" dirty="0" smtClean="0"/>
          </a:p>
          <a:p>
            <a:pPr marL="187200" lvl="1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the </a:t>
            </a:r>
            <a:r>
              <a:rPr lang="en-US" sz="1600" dirty="0"/>
              <a:t>transverse space-charge </a:t>
            </a:r>
            <a:r>
              <a:rPr lang="en-US" sz="1600" dirty="0" smtClean="0"/>
              <a:t>potential can be decomposed in series of </a:t>
            </a:r>
            <a:r>
              <a:rPr lang="en-US" sz="1600" dirty="0"/>
              <a:t>pseudo </a:t>
            </a:r>
            <a:r>
              <a:rPr lang="en-US" sz="1600" dirty="0" err="1" smtClean="0"/>
              <a:t>mulipoles</a:t>
            </a:r>
            <a:r>
              <a:rPr lang="en-US" sz="1600" dirty="0" smtClean="0"/>
              <a:t>*: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Composed of all </a:t>
            </a:r>
            <a:r>
              <a:rPr lang="en-US" sz="1600" b="1" dirty="0" smtClean="0"/>
              <a:t>even</a:t>
            </a:r>
            <a:r>
              <a:rPr lang="en-US" sz="1600" dirty="0" smtClean="0"/>
              <a:t> order normal </a:t>
            </a:r>
            <a:r>
              <a:rPr lang="en-US" sz="1600" dirty="0" err="1" smtClean="0"/>
              <a:t>multipoles</a:t>
            </a:r>
            <a:endParaRPr lang="en-US" sz="1600" dirty="0"/>
          </a:p>
          <a:p>
            <a:pPr lvl="1"/>
            <a:r>
              <a:rPr lang="en-US" sz="1600" dirty="0" smtClean="0"/>
              <a:t>Periodic modulation of potential due to variation of beam size around the machine can result in resonance excitation (“structure resonances”)</a:t>
            </a:r>
            <a:endParaRPr lang="en-US" sz="1600" dirty="0"/>
          </a:p>
          <a:p>
            <a:pPr lvl="1"/>
            <a:endParaRPr lang="en-US" sz="16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" name="Picture 3" descr="Lee_2006_New_J._Phys._8_29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4" t="12622" r="34840" b="84238"/>
          <a:stretch/>
        </p:blipFill>
        <p:spPr>
          <a:xfrm>
            <a:off x="605909" y="1910740"/>
            <a:ext cx="3174003" cy="524347"/>
          </a:xfrm>
          <a:prstGeom prst="rect">
            <a:avLst/>
          </a:prstGeom>
        </p:spPr>
      </p:pic>
      <p:pic>
        <p:nvPicPr>
          <p:cNvPr id="10" name="Picture 9" descr="Lee_2006_New_J._Phys._8_29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6858" r="9025" b="70747"/>
          <a:stretch/>
        </p:blipFill>
        <p:spPr>
          <a:xfrm>
            <a:off x="605909" y="2970975"/>
            <a:ext cx="7853529" cy="1747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039" y="6105609"/>
            <a:ext cx="6900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457200"/>
            <a:r>
              <a:rPr lang="en-US" sz="1400" dirty="0" smtClean="0"/>
              <a:t>* </a:t>
            </a:r>
            <a:r>
              <a:rPr lang="en-US" sz="1400" dirty="0" err="1" smtClean="0"/>
              <a:t>S.Y.Lee</a:t>
            </a:r>
            <a:r>
              <a:rPr lang="en-US" sz="1400" dirty="0" smtClean="0"/>
              <a:t> et al.: “Emittance </a:t>
            </a:r>
            <a:r>
              <a:rPr lang="en-US" sz="1400" dirty="0"/>
              <a:t>growth mechanisms for space-charge dominated beams in  </a:t>
            </a:r>
            <a:r>
              <a:rPr lang="en-US" sz="1400" dirty="0" smtClean="0"/>
              <a:t>fixed </a:t>
            </a:r>
            <a:r>
              <a:rPr lang="en-US" sz="1400" dirty="0"/>
              <a:t>field alternating gradient and proton driver </a:t>
            </a:r>
            <a:r>
              <a:rPr lang="en-US" sz="1400" dirty="0" smtClean="0"/>
              <a:t>rings”, </a:t>
            </a:r>
            <a:r>
              <a:rPr lang="en-US" sz="1400" dirty="0"/>
              <a:t>New Journal of Physics </a:t>
            </a:r>
            <a:r>
              <a:rPr lang="en-US" sz="1400" dirty="0" smtClean="0"/>
              <a:t>8, 291 (2006)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317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20.40 (II)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order structure resonance: 10 </a:t>
            </a:r>
            <a:r>
              <a:rPr lang="en-US" sz="1800" dirty="0" err="1" smtClean="0"/>
              <a:t>Qx</a:t>
            </a:r>
            <a:r>
              <a:rPr lang="en-US" sz="1800" dirty="0" smtClean="0"/>
              <a:t> = 204</a:t>
            </a:r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</a:t>
            </a:r>
            <a:r>
              <a:rPr lang="en-US" sz="1600" dirty="0" smtClean="0"/>
              <a:t>non-linearity of Gaussian space charge potential and beam size modulation </a:t>
            </a:r>
          </a:p>
          <a:p>
            <a:pPr lvl="1"/>
            <a:r>
              <a:rPr lang="en-US" sz="1600" dirty="0" smtClean="0"/>
              <a:t>SPS has 6-fold symmetry with 108 regular FODO cells in </a:t>
            </a:r>
            <a:r>
              <a:rPr lang="en-US" sz="1600" dirty="0"/>
              <a:t>total (main lattice harmonic: 108)</a:t>
            </a:r>
            <a:endParaRPr lang="en-US" sz="16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9" name="Picture 8" descr="SPS_Q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/>
          <a:stretch/>
        </p:blipFill>
        <p:spPr>
          <a:xfrm>
            <a:off x="317488" y="3239948"/>
            <a:ext cx="4143231" cy="28319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90533" y="5331326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 sextant)</a:t>
            </a:r>
            <a:endParaRPr lang="en-US" dirty="0"/>
          </a:p>
        </p:txBody>
      </p:sp>
      <p:pic>
        <p:nvPicPr>
          <p:cNvPr id="23" name="Picture 22" descr="beam_size_dpp0.0e+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71" y="3566120"/>
            <a:ext cx="3864365" cy="26753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69589" y="3292846"/>
            <a:ext cx="3292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/>
              <a:t>beam size without dispersion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72257" y="5479007"/>
            <a:ext cx="32745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</a:t>
            </a:r>
            <a:r>
              <a:rPr lang="en-US" sz="1500" dirty="0" smtClean="0"/>
              <a:t>beam parameters from experiment)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3145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</a:t>
            </a:r>
            <a:r>
              <a:rPr lang="en-US" dirty="0" smtClean="0"/>
              <a:t>20.40 (</a:t>
            </a:r>
            <a:r>
              <a:rPr lang="en-US" dirty="0"/>
              <a:t>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order </a:t>
            </a:r>
            <a:r>
              <a:rPr lang="en-US" sz="1800" dirty="0" smtClean="0"/>
              <a:t>structure resonance: 10 </a:t>
            </a:r>
            <a:r>
              <a:rPr lang="en-US" sz="1800" dirty="0" err="1" smtClean="0"/>
              <a:t>Qx</a:t>
            </a:r>
            <a:r>
              <a:rPr lang="en-US" sz="1800" dirty="0" smtClean="0"/>
              <a:t> = 204</a:t>
            </a:r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</a:t>
            </a:r>
            <a:r>
              <a:rPr lang="en-US" sz="1600" dirty="0" smtClean="0"/>
              <a:t>non-linearity of Gaussian space charge potential and beam size modulation</a:t>
            </a:r>
          </a:p>
          <a:p>
            <a:pPr lvl="1"/>
            <a:r>
              <a:rPr lang="en-US" sz="1600" dirty="0" smtClean="0"/>
              <a:t>SPS has 6-fold symmetry with 108 regular FODO cells in total (main lattice harmonic: 108)</a:t>
            </a:r>
          </a:p>
          <a:p>
            <a:pPr lvl="1"/>
            <a:r>
              <a:rPr lang="en-US" sz="1600" dirty="0" smtClean="0"/>
              <a:t>Beam size variation due to dispersion generates additional lattice harmonics</a:t>
            </a:r>
            <a:endParaRPr lang="en-US" sz="1800" dirty="0" smtClean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9" name="Picture 8" descr="SPS_Q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/>
          <a:stretch/>
        </p:blipFill>
        <p:spPr>
          <a:xfrm>
            <a:off x="317488" y="3239947"/>
            <a:ext cx="4143231" cy="28319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90533" y="533132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 sextant)</a:t>
            </a:r>
            <a:endParaRPr lang="en-US" dirty="0"/>
          </a:p>
        </p:txBody>
      </p:sp>
      <p:pic>
        <p:nvPicPr>
          <p:cNvPr id="8" name="Picture 7" descr="beam_size_dpp1.7e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70" y="3566119"/>
            <a:ext cx="3864365" cy="2675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8989" y="3292845"/>
            <a:ext cx="335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/>
              <a:t>beam size including dispersion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72257" y="5479006"/>
            <a:ext cx="32745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</a:t>
            </a:r>
            <a:r>
              <a:rPr lang="en-US" sz="1500" dirty="0" smtClean="0"/>
              <a:t>beam parameters from experiment)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982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Experiment</a:t>
            </a:r>
          </a:p>
          <a:p>
            <a:r>
              <a:rPr lang="en-US" dirty="0" smtClean="0"/>
              <a:t>Discussion on resonances</a:t>
            </a:r>
          </a:p>
          <a:p>
            <a:r>
              <a:rPr lang="en-US" dirty="0" smtClean="0"/>
              <a:t>Comparison with simulations</a:t>
            </a:r>
          </a:p>
          <a:p>
            <a:r>
              <a:rPr lang="en-US" dirty="0" smtClean="0"/>
              <a:t>Conclusions and 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8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</a:t>
            </a:r>
            <a:r>
              <a:rPr lang="en-US" dirty="0"/>
              <a:t>20.40 (II)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order </a:t>
            </a:r>
            <a:r>
              <a:rPr lang="en-US" sz="1800" dirty="0" smtClean="0"/>
              <a:t>structure resonance: 10 </a:t>
            </a:r>
            <a:r>
              <a:rPr lang="en-US" sz="1800" dirty="0" err="1" smtClean="0"/>
              <a:t>Qx</a:t>
            </a:r>
            <a:r>
              <a:rPr lang="en-US" sz="1800" dirty="0" smtClean="0"/>
              <a:t> = 204</a:t>
            </a:r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</a:t>
            </a:r>
            <a:r>
              <a:rPr lang="en-US" sz="1600" dirty="0" smtClean="0"/>
              <a:t>non-linearity of Gaussian space charge potential and beam size modulation</a:t>
            </a:r>
          </a:p>
          <a:p>
            <a:pPr lvl="1"/>
            <a:r>
              <a:rPr lang="en-US" sz="1600" dirty="0" smtClean="0"/>
              <a:t>SPS has 6-fold symmetry with 108 regular FODO cells in total (main lattice harmonic: 108)</a:t>
            </a:r>
          </a:p>
          <a:p>
            <a:pPr lvl="1"/>
            <a:r>
              <a:rPr lang="en-US" sz="1600" dirty="0" smtClean="0"/>
              <a:t>Beam size variation due to dispersion generates additional lattice harmonics</a:t>
            </a:r>
          </a:p>
          <a:p>
            <a:pPr lvl="1"/>
            <a:r>
              <a:rPr lang="en-US" sz="1600" dirty="0" smtClean="0"/>
              <a:t>Excitation of 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 resonance clearly seen in driving term of space charge potential</a:t>
            </a:r>
            <a:endParaRPr lang="en-US" sz="1800" dirty="0" smtClean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28" y="2993388"/>
            <a:ext cx="4409901" cy="2939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067" y="2888437"/>
            <a:ext cx="194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/p(</a:t>
            </a:r>
            <a:r>
              <a:rPr lang="en-US" dirty="0" err="1" smtClean="0"/>
              <a:t>rms</a:t>
            </a:r>
            <a:r>
              <a:rPr lang="en-US" dirty="0" smtClean="0"/>
              <a:t>) = 1.7e-3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7009" y="2888437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/p(</a:t>
            </a:r>
            <a:r>
              <a:rPr lang="en-US" dirty="0" err="1" smtClean="0"/>
              <a:t>rms</a:t>
            </a:r>
            <a:r>
              <a:rPr lang="en-US" dirty="0" smtClean="0"/>
              <a:t>) = 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" y="2993388"/>
            <a:ext cx="4395013" cy="2930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3411" y="5923397"/>
            <a:ext cx="231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resonance at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=21.6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(harmonic 216=2*108)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84959" y="602365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also resonance at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=20.4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4289" y="3333980"/>
            <a:ext cx="119944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–  systematic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95096" y="3275712"/>
            <a:ext cx="465700" cy="47004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57246" y="3377820"/>
            <a:ext cx="465700" cy="47004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4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Poincaré</a:t>
            </a:r>
            <a:r>
              <a:rPr lang="en-US" dirty="0" smtClean="0"/>
              <a:t> maps at </a:t>
            </a:r>
            <a:r>
              <a:rPr lang="en-US" dirty="0" err="1"/>
              <a:t>Qx</a:t>
            </a:r>
            <a:r>
              <a:rPr lang="en-US" dirty="0"/>
              <a:t> = </a:t>
            </a:r>
            <a:r>
              <a:rPr lang="en-US" dirty="0" smtClean="0"/>
              <a:t>20.40 (</a:t>
            </a:r>
            <a:r>
              <a:rPr lang="en-US" dirty="0" err="1" smtClean="0"/>
              <a:t>dp</a:t>
            </a:r>
            <a:r>
              <a:rPr lang="en-US" dirty="0" smtClean="0"/>
              <a:t>/p = 0)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04076" y="1544037"/>
            <a:ext cx="8168086" cy="144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4076" y="4199218"/>
            <a:ext cx="8168086" cy="144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460" y="2302486"/>
            <a:ext cx="2235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bare lattice </a:t>
            </a:r>
            <a:br>
              <a:rPr lang="en-US" dirty="0" smtClean="0"/>
            </a:br>
            <a:r>
              <a:rPr lang="en-US" dirty="0" smtClean="0"/>
              <a:t>(no nonlinear magnetic elements)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162790"/>
            <a:ext cx="222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nonlinear model</a:t>
            </a:r>
          </a:p>
          <a:p>
            <a:pPr algn="ctr"/>
            <a:r>
              <a:rPr lang="en-US" dirty="0" smtClean="0"/>
              <a:t>(including b5 from dipoles)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75443" y="897706"/>
            <a:ext cx="35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space charge potential for realistic beam incl. momentum spread </a:t>
            </a:r>
            <a:endParaRPr lang="en-US" dirty="0"/>
          </a:p>
        </p:txBody>
      </p:sp>
      <p:pic>
        <p:nvPicPr>
          <p:cNvPr id="26" name="Picture 25" descr="phasespace_nonlinearmodelUpToB5_Lmax7_1095SCnodes_140partic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4" y="4355712"/>
            <a:ext cx="2499312" cy="2499312"/>
          </a:xfrm>
          <a:prstGeom prst="rect">
            <a:avLst/>
          </a:prstGeom>
        </p:spPr>
      </p:pic>
      <p:pic>
        <p:nvPicPr>
          <p:cNvPr id="28" name="Picture 27" descr="phasespace_baremachine_SXs0_Lmax7_1095SCnodes_140partic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4" y="1633466"/>
            <a:ext cx="2499312" cy="249931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91511" y="897706"/>
            <a:ext cx="337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space charge potential for beam without momentum spread </a:t>
            </a:r>
            <a:endParaRPr lang="en-US" dirty="0"/>
          </a:p>
        </p:txBody>
      </p:sp>
      <p:pic>
        <p:nvPicPr>
          <p:cNvPr id="31" name="Picture 30" descr="phasespace_nonlinearmodelUpToB5_dpp0_Lmax7_1095SCnodes_140partic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07" y="4355712"/>
            <a:ext cx="2499312" cy="2499312"/>
          </a:xfrm>
          <a:prstGeom prst="rect">
            <a:avLst/>
          </a:prstGeom>
        </p:spPr>
      </p:pic>
      <p:pic>
        <p:nvPicPr>
          <p:cNvPr id="32" name="Picture 31" descr="phasespace_baremachine_SXs0_dpp0_Lmax7_1095SCnodes_140particl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07" y="1633466"/>
            <a:ext cx="2499312" cy="24993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79928" y="4379530"/>
            <a:ext cx="1434540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+ 10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7872683" y="1657284"/>
            <a:ext cx="101789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598568" y="4355712"/>
            <a:ext cx="913898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4573" y="1659435"/>
            <a:ext cx="147999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“no” resonance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29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at </a:t>
            </a:r>
            <a:r>
              <a:rPr lang="en-US" dirty="0" err="1"/>
              <a:t>Qx</a:t>
            </a:r>
            <a:r>
              <a:rPr lang="en-US" dirty="0"/>
              <a:t> = </a:t>
            </a:r>
            <a:r>
              <a:rPr lang="en-US" dirty="0" smtClean="0"/>
              <a:t>20.40 (III)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due to space charge potential for off-momentum particles</a:t>
            </a:r>
          </a:p>
          <a:p>
            <a:pPr lvl="1"/>
            <a:r>
              <a:rPr lang="en-US" dirty="0" smtClean="0"/>
              <a:t>Gaussian space charge potential has all even orders of (“pseudo”-) </a:t>
            </a:r>
            <a:r>
              <a:rPr lang="en-US" dirty="0" err="1" smtClean="0"/>
              <a:t>multipoles</a:t>
            </a:r>
            <a:endParaRPr lang="en-US" dirty="0" smtClean="0"/>
          </a:p>
          <a:p>
            <a:pPr lvl="1"/>
            <a:r>
              <a:rPr lang="en-US" dirty="0" smtClean="0"/>
              <a:t>Particles with non-zero </a:t>
            </a:r>
            <a:r>
              <a:rPr lang="en-US" dirty="0" err="1" smtClean="0"/>
              <a:t>dp</a:t>
            </a:r>
            <a:r>
              <a:rPr lang="en-US" dirty="0" smtClean="0"/>
              <a:t>/p will see a feed-down effect of the “b6” from space charge</a:t>
            </a:r>
            <a:endParaRPr lang="en-US" dirty="0"/>
          </a:p>
        </p:txBody>
      </p:sp>
      <p:pic>
        <p:nvPicPr>
          <p:cNvPr id="6" name="Picture 5" descr="G_5_0_dpp0.0e+00_dpprms1.7e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81" y="261592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at </a:t>
            </a:r>
            <a:r>
              <a:rPr lang="en-US" dirty="0" err="1"/>
              <a:t>Qx</a:t>
            </a:r>
            <a:r>
              <a:rPr lang="en-US" dirty="0"/>
              <a:t> = </a:t>
            </a:r>
            <a:r>
              <a:rPr lang="en-US" dirty="0" smtClean="0"/>
              <a:t>20.40 (III)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order resonance due to space charge potential for off-momentum particles</a:t>
            </a:r>
          </a:p>
          <a:p>
            <a:pPr lvl="1"/>
            <a:r>
              <a:rPr lang="en-US" dirty="0"/>
              <a:t>Gaussian space charge potential has all even orders of (“pseudo”-) </a:t>
            </a:r>
            <a:r>
              <a:rPr lang="en-US" dirty="0" err="1"/>
              <a:t>multipoles</a:t>
            </a:r>
            <a:endParaRPr lang="en-US" dirty="0"/>
          </a:p>
          <a:p>
            <a:pPr lvl="1"/>
            <a:r>
              <a:rPr lang="en-US" dirty="0"/>
              <a:t>Particles with non-zero </a:t>
            </a:r>
            <a:r>
              <a:rPr lang="en-US" dirty="0" err="1"/>
              <a:t>dp</a:t>
            </a:r>
            <a:r>
              <a:rPr lang="en-US" dirty="0"/>
              <a:t>/p will see a feed-down effect of the “b6” from space charge</a:t>
            </a:r>
          </a:p>
        </p:txBody>
      </p:sp>
      <p:pic>
        <p:nvPicPr>
          <p:cNvPr id="6" name="Picture 5" descr="G_5_0_dpp1.0e-03_dpprms1.7e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81" y="261592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1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at </a:t>
            </a:r>
            <a:r>
              <a:rPr lang="en-US" dirty="0" err="1"/>
              <a:t>Qx</a:t>
            </a:r>
            <a:r>
              <a:rPr lang="en-US" dirty="0"/>
              <a:t> = </a:t>
            </a:r>
            <a:r>
              <a:rPr lang="en-US" dirty="0" smtClean="0"/>
              <a:t>20.40 (III)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order resonance due to space charge potential for off-momentum particles</a:t>
            </a:r>
          </a:p>
          <a:p>
            <a:pPr lvl="1"/>
            <a:r>
              <a:rPr lang="en-US" dirty="0"/>
              <a:t>Gaussian space charge potential has all even orders of (“pseudo”-) </a:t>
            </a:r>
            <a:r>
              <a:rPr lang="en-US" dirty="0" err="1"/>
              <a:t>multipoles</a:t>
            </a:r>
            <a:endParaRPr lang="en-US" dirty="0"/>
          </a:p>
          <a:p>
            <a:pPr lvl="1"/>
            <a:r>
              <a:rPr lang="en-US" dirty="0"/>
              <a:t>Particles with non-zero </a:t>
            </a:r>
            <a:r>
              <a:rPr lang="en-US" dirty="0" err="1"/>
              <a:t>dp</a:t>
            </a:r>
            <a:r>
              <a:rPr lang="en-US" dirty="0"/>
              <a:t>/p will see a feed-down effect of the “b6” from space charge</a:t>
            </a:r>
          </a:p>
        </p:txBody>
      </p:sp>
      <p:pic>
        <p:nvPicPr>
          <p:cNvPr id="6" name="Picture 5" descr="G_5_0_dpp2.0e-03_dpprms1.7e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81" y="261592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6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at </a:t>
            </a:r>
            <a:r>
              <a:rPr lang="en-US" dirty="0" err="1"/>
              <a:t>Qx</a:t>
            </a:r>
            <a:r>
              <a:rPr lang="en-US" dirty="0"/>
              <a:t> = </a:t>
            </a:r>
            <a:r>
              <a:rPr lang="en-US" dirty="0" smtClean="0"/>
              <a:t>20.40 (III)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order resonance due to space charge potential for off-momentum particles</a:t>
            </a:r>
          </a:p>
          <a:p>
            <a:pPr lvl="1"/>
            <a:r>
              <a:rPr lang="en-US" dirty="0"/>
              <a:t>Gaussian space charge potential has all even orders of (“pseudo”-) </a:t>
            </a:r>
            <a:r>
              <a:rPr lang="en-US" dirty="0" err="1"/>
              <a:t>multipoles</a:t>
            </a:r>
            <a:endParaRPr lang="en-US" dirty="0"/>
          </a:p>
          <a:p>
            <a:pPr lvl="1"/>
            <a:r>
              <a:rPr lang="en-US" dirty="0"/>
              <a:t>Particles with non-zero </a:t>
            </a:r>
            <a:r>
              <a:rPr lang="en-US" dirty="0" err="1"/>
              <a:t>dp</a:t>
            </a:r>
            <a:r>
              <a:rPr lang="en-US" dirty="0"/>
              <a:t>/p will see a feed-down effect of the “b6” from space charge</a:t>
            </a:r>
          </a:p>
        </p:txBody>
      </p:sp>
      <p:pic>
        <p:nvPicPr>
          <p:cNvPr id="6" name="Picture 5" descr="G_5_0_dpp3.0e-03_dpprms1.7e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81" y="261592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70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at </a:t>
            </a:r>
            <a:r>
              <a:rPr lang="en-US" dirty="0" err="1"/>
              <a:t>Qx</a:t>
            </a:r>
            <a:r>
              <a:rPr lang="en-US" dirty="0"/>
              <a:t> = </a:t>
            </a:r>
            <a:r>
              <a:rPr lang="en-US" dirty="0" smtClean="0"/>
              <a:t>20.40 (III)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order resonance due to space charge potential for off-momentum particles</a:t>
            </a:r>
          </a:p>
          <a:p>
            <a:pPr lvl="1"/>
            <a:r>
              <a:rPr lang="en-US" dirty="0"/>
              <a:t>Gaussian space charge potential has all even orders of (“pseudo”-) </a:t>
            </a:r>
            <a:r>
              <a:rPr lang="en-US" dirty="0" err="1"/>
              <a:t>multipoles</a:t>
            </a:r>
            <a:endParaRPr lang="en-US" dirty="0"/>
          </a:p>
          <a:p>
            <a:pPr lvl="1"/>
            <a:r>
              <a:rPr lang="en-US" dirty="0"/>
              <a:t>Particles with non-zero </a:t>
            </a:r>
            <a:r>
              <a:rPr lang="en-US" dirty="0" err="1"/>
              <a:t>dp</a:t>
            </a:r>
            <a:r>
              <a:rPr lang="en-US" dirty="0"/>
              <a:t>/p will see a feed-down effect of the “b6” from space charge</a:t>
            </a:r>
          </a:p>
        </p:txBody>
      </p:sp>
      <p:pic>
        <p:nvPicPr>
          <p:cNvPr id="6" name="Picture 5" descr="G_5_0_dpp4.0e-03_dpprms1.7e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81" y="261592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6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Poincaré</a:t>
            </a:r>
            <a:r>
              <a:rPr lang="en-US" dirty="0" smtClean="0"/>
              <a:t> </a:t>
            </a:r>
            <a:r>
              <a:rPr lang="en-US" dirty="0"/>
              <a:t>maps at </a:t>
            </a:r>
            <a:r>
              <a:rPr lang="en-US" dirty="0" err="1"/>
              <a:t>Qx</a:t>
            </a:r>
            <a:r>
              <a:rPr lang="en-US" dirty="0"/>
              <a:t> = 20.40 </a:t>
            </a:r>
            <a:r>
              <a:rPr lang="en-US" dirty="0" smtClean="0"/>
              <a:t>(various </a:t>
            </a:r>
            <a:r>
              <a:rPr lang="en-US" dirty="0" err="1" smtClean="0"/>
              <a:t>dp</a:t>
            </a:r>
            <a:r>
              <a:rPr lang="en-US" dirty="0" smtClean="0"/>
              <a:t>/p)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</a:t>
            </a:r>
            <a:r>
              <a:rPr lang="en-US" dirty="0" smtClean="0"/>
              <a:t>charge, </a:t>
            </a:r>
            <a:r>
              <a:rPr lang="en-US" dirty="0"/>
              <a:t>no high order </a:t>
            </a:r>
            <a:r>
              <a:rPr lang="en-US" dirty="0" smtClean="0"/>
              <a:t>magnet </a:t>
            </a:r>
            <a:r>
              <a:rPr lang="en-US" dirty="0" err="1" smtClean="0"/>
              <a:t>multipoles</a:t>
            </a:r>
            <a:r>
              <a:rPr lang="en-US" dirty="0" smtClean="0"/>
              <a:t> in </a:t>
            </a:r>
            <a:r>
              <a:rPr lang="en-US" dirty="0"/>
              <a:t>the </a:t>
            </a:r>
            <a:r>
              <a:rPr lang="en-US" dirty="0" smtClean="0"/>
              <a:t>model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tune_vs_x_dpp0.0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1" y="2577154"/>
            <a:ext cx="3741702" cy="3741702"/>
          </a:xfrm>
          <a:prstGeom prst="rect">
            <a:avLst/>
          </a:prstGeom>
        </p:spPr>
      </p:pic>
      <p:pic>
        <p:nvPicPr>
          <p:cNvPr id="5" name="Picture 4" descr="phasespace_dpp0.0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7" y="2594282"/>
            <a:ext cx="3724574" cy="3724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138" y="2239153"/>
            <a:ext cx="92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 =0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78701" y="2239153"/>
            <a:ext cx="23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</a:t>
            </a:r>
            <a:r>
              <a:rPr lang="en-US" baseline="30000" dirty="0" smtClean="0"/>
              <a:t>th</a:t>
            </a:r>
            <a:r>
              <a:rPr lang="en-US" dirty="0" smtClean="0"/>
              <a:t> order resonance)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79324" y="3152582"/>
            <a:ext cx="2834909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779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Poincaré</a:t>
            </a:r>
            <a:r>
              <a:rPr lang="en-US" dirty="0"/>
              <a:t> maps at </a:t>
            </a:r>
            <a:r>
              <a:rPr lang="en-US" dirty="0" err="1"/>
              <a:t>Qx</a:t>
            </a:r>
            <a:r>
              <a:rPr lang="en-US" dirty="0"/>
              <a:t> = 20.40 (various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charge, no high order magnet </a:t>
            </a:r>
            <a:r>
              <a:rPr lang="en-US" dirty="0" err="1"/>
              <a:t>multipoles</a:t>
            </a:r>
            <a:r>
              <a:rPr lang="en-US" dirty="0"/>
              <a:t> in the model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1" y="2577154"/>
            <a:ext cx="3741702" cy="374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138" y="2239153"/>
            <a:ext cx="151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 =0.25e-3</a:t>
            </a:r>
            <a:endParaRPr lang="en-US" dirty="0"/>
          </a:p>
        </p:txBody>
      </p:sp>
      <p:pic>
        <p:nvPicPr>
          <p:cNvPr id="14" name="Picture 13" descr="phasespace_dpp0.000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6" y="2594280"/>
            <a:ext cx="3724575" cy="37245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78701" y="2239153"/>
            <a:ext cx="282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</a:t>
            </a:r>
            <a:r>
              <a:rPr lang="en-US" baseline="30000" dirty="0" smtClean="0"/>
              <a:t>th</a:t>
            </a:r>
            <a:r>
              <a:rPr lang="en-US" dirty="0" smtClean="0"/>
              <a:t> + 5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79324" y="3152582"/>
            <a:ext cx="2834909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488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Poincaré</a:t>
            </a:r>
            <a:r>
              <a:rPr lang="en-US" dirty="0"/>
              <a:t> maps at </a:t>
            </a:r>
            <a:r>
              <a:rPr lang="en-US" dirty="0" err="1"/>
              <a:t>Qx</a:t>
            </a:r>
            <a:r>
              <a:rPr lang="en-US" dirty="0"/>
              <a:t> = 20.40 (various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charge, no high order magnet </a:t>
            </a:r>
            <a:r>
              <a:rPr lang="en-US" dirty="0" err="1"/>
              <a:t>multipoles</a:t>
            </a:r>
            <a:r>
              <a:rPr lang="en-US" dirty="0"/>
              <a:t> in the model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1" y="2577154"/>
            <a:ext cx="3741702" cy="374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138" y="2239153"/>
            <a:ext cx="151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 =0.50e-3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6" y="2594280"/>
            <a:ext cx="3724575" cy="3724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701" y="2239153"/>
            <a:ext cx="321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dominates)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79324" y="3152582"/>
            <a:ext cx="2834909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25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It started as benchmarking experiment of the 3</a:t>
            </a:r>
            <a:r>
              <a:rPr lang="en-US" baseline="30000" dirty="0" smtClean="0"/>
              <a:t>rd</a:t>
            </a:r>
            <a:r>
              <a:rPr lang="en-US" dirty="0" smtClean="0"/>
              <a:t> order horizontal resonance </a:t>
            </a:r>
            <a:r>
              <a:rPr lang="is-IS" dirty="0" smtClean="0"/>
              <a:t>…</a:t>
            </a:r>
          </a:p>
          <a:p>
            <a:pPr lvl="1"/>
            <a:r>
              <a:rPr lang="en-US" dirty="0" smtClean="0"/>
              <a:t>I</a:t>
            </a:r>
            <a:r>
              <a:rPr lang="is-IS" dirty="0" smtClean="0"/>
              <a:t>n particular relevant for ion operation</a:t>
            </a:r>
          </a:p>
          <a:p>
            <a:r>
              <a:rPr lang="en-US" dirty="0" smtClean="0"/>
              <a:t>Reference: experimental “zero” intensity tune scan</a:t>
            </a:r>
          </a:p>
          <a:p>
            <a:pPr lvl="1"/>
            <a:r>
              <a:rPr lang="en-US" dirty="0" smtClean="0"/>
              <a:t>Quite clean resonance diagram</a:t>
            </a:r>
          </a:p>
          <a:p>
            <a:pPr lvl="1"/>
            <a:r>
              <a:rPr lang="en-US" dirty="0" smtClean="0"/>
              <a:t>Mostly the 3</a:t>
            </a:r>
            <a:r>
              <a:rPr lang="en-US" baseline="30000" dirty="0" smtClean="0"/>
              <a:t>rd</a:t>
            </a:r>
            <a:r>
              <a:rPr lang="en-US" dirty="0" smtClean="0"/>
              <a:t> order resonances seem to be excited (by residual sextupole errors)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81642" y="5287026"/>
            <a:ext cx="649715" cy="0"/>
          </a:xfrm>
          <a:prstGeom prst="straightConnector1">
            <a:avLst/>
          </a:prstGeom>
          <a:ln>
            <a:solidFill>
              <a:srgbClr val="56E09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81" y="3314541"/>
            <a:ext cx="4326510" cy="3500480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3248577" y="5272258"/>
            <a:ext cx="141195" cy="141214"/>
          </a:xfrm>
          <a:prstGeom prst="ellipse">
            <a:avLst/>
          </a:prstGeom>
          <a:solidFill>
            <a:srgbClr val="FB02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206939" y="4863474"/>
            <a:ext cx="141195" cy="14121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41891" y="3753745"/>
            <a:ext cx="2465424" cy="8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3950" y="3753747"/>
            <a:ext cx="196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 working point</a:t>
            </a:r>
            <a:endParaRPr lang="en-US" sz="1600" dirty="0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619083" y="3879346"/>
            <a:ext cx="141195" cy="141214"/>
          </a:xfrm>
          <a:prstGeom prst="ellipse">
            <a:avLst/>
          </a:prstGeom>
          <a:solidFill>
            <a:srgbClr val="FB02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623823" y="4268034"/>
            <a:ext cx="141195" cy="14121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90723" y="4164643"/>
            <a:ext cx="1651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dirty="0" smtClean="0"/>
              <a:t>on working point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619083" y="4820607"/>
            <a:ext cx="192873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</a:rPr>
              <a:t>resonances:</a:t>
            </a:r>
          </a:p>
          <a:p>
            <a:endParaRPr lang="en-US" sz="5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red: systematic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blue: non-systematic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–  upright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- - skew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3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Poincaré</a:t>
            </a:r>
            <a:r>
              <a:rPr lang="en-US" dirty="0"/>
              <a:t> maps at </a:t>
            </a:r>
            <a:r>
              <a:rPr lang="en-US" dirty="0" err="1"/>
              <a:t>Qx</a:t>
            </a:r>
            <a:r>
              <a:rPr lang="en-US" dirty="0"/>
              <a:t> = 20.40 (various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charge, no high order magnet </a:t>
            </a:r>
            <a:r>
              <a:rPr lang="en-US" dirty="0" err="1"/>
              <a:t>multipoles</a:t>
            </a:r>
            <a:r>
              <a:rPr lang="en-US" dirty="0"/>
              <a:t> in the model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1" y="2577154"/>
            <a:ext cx="3741702" cy="374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138" y="2239153"/>
            <a:ext cx="151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 =0.75e-3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6" y="2594280"/>
            <a:ext cx="3724575" cy="3724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701" y="2239153"/>
            <a:ext cx="321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dominates)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79324" y="3152582"/>
            <a:ext cx="2834909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755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Poincaré</a:t>
            </a:r>
            <a:r>
              <a:rPr lang="en-US" dirty="0"/>
              <a:t> maps at </a:t>
            </a:r>
            <a:r>
              <a:rPr lang="en-US" dirty="0" err="1"/>
              <a:t>Qx</a:t>
            </a:r>
            <a:r>
              <a:rPr lang="en-US" dirty="0"/>
              <a:t> = 20.40 (various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charge, no high order magnet </a:t>
            </a:r>
            <a:r>
              <a:rPr lang="en-US" dirty="0" err="1"/>
              <a:t>multipoles</a:t>
            </a:r>
            <a:r>
              <a:rPr lang="en-US" dirty="0"/>
              <a:t> in the model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1" y="2577154"/>
            <a:ext cx="3741702" cy="374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138" y="2239153"/>
            <a:ext cx="146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/p=1.00e-3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6" y="2594280"/>
            <a:ext cx="3724575" cy="3724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701" y="2239153"/>
            <a:ext cx="321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dominates)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79324" y="3152582"/>
            <a:ext cx="2834909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33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Poincaré</a:t>
            </a:r>
            <a:r>
              <a:rPr lang="en-US" dirty="0"/>
              <a:t> maps at </a:t>
            </a:r>
            <a:r>
              <a:rPr lang="en-US" dirty="0" err="1"/>
              <a:t>Qx</a:t>
            </a:r>
            <a:r>
              <a:rPr lang="en-US" dirty="0"/>
              <a:t> = 20.40 (various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charge, no high order magnet </a:t>
            </a:r>
            <a:r>
              <a:rPr lang="en-US" dirty="0" err="1"/>
              <a:t>multipoles</a:t>
            </a:r>
            <a:r>
              <a:rPr lang="en-US" dirty="0"/>
              <a:t> in the model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1" y="2577154"/>
            <a:ext cx="3741702" cy="374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138" y="2239153"/>
            <a:ext cx="146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/p=2.00e-3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6" y="2594280"/>
            <a:ext cx="3724575" cy="3724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701" y="2239153"/>
            <a:ext cx="321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dominates)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79324" y="3152582"/>
            <a:ext cx="2834909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492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Poincaré</a:t>
            </a:r>
            <a:r>
              <a:rPr lang="en-US" dirty="0"/>
              <a:t> maps at </a:t>
            </a:r>
            <a:r>
              <a:rPr lang="en-US" dirty="0" err="1"/>
              <a:t>Qx</a:t>
            </a:r>
            <a:r>
              <a:rPr lang="en-US" dirty="0"/>
              <a:t> = 20.40 (various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charge, no high order magnet </a:t>
            </a:r>
            <a:r>
              <a:rPr lang="en-US" dirty="0" err="1"/>
              <a:t>multipoles</a:t>
            </a:r>
            <a:r>
              <a:rPr lang="en-US" dirty="0"/>
              <a:t> in the model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1" y="2577154"/>
            <a:ext cx="3741702" cy="374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138" y="2239153"/>
            <a:ext cx="146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/p=3.00e-3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6" y="2594280"/>
            <a:ext cx="3724575" cy="3724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701" y="2239153"/>
            <a:ext cx="321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dominates)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79324" y="3152582"/>
            <a:ext cx="2834909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2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Poincaré</a:t>
            </a:r>
            <a:r>
              <a:rPr lang="en-US" dirty="0"/>
              <a:t> maps at </a:t>
            </a:r>
            <a:r>
              <a:rPr lang="en-US" dirty="0" err="1"/>
              <a:t>Qx</a:t>
            </a:r>
            <a:r>
              <a:rPr lang="en-US" dirty="0"/>
              <a:t> = 20.40 (various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space charge, no high order magnet </a:t>
            </a:r>
            <a:r>
              <a:rPr lang="en-US" dirty="0" err="1"/>
              <a:t>multipoles</a:t>
            </a:r>
            <a:r>
              <a:rPr lang="en-US" dirty="0"/>
              <a:t> in the model</a:t>
            </a:r>
          </a:p>
          <a:p>
            <a:r>
              <a:rPr lang="en-US" dirty="0" smtClean="0"/>
              <a:t>Phase of 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flips when going from positive to negative </a:t>
            </a:r>
            <a:r>
              <a:rPr lang="en-US" dirty="0" err="1" smtClean="0"/>
              <a:t>dp</a:t>
            </a:r>
            <a:r>
              <a:rPr lang="en-US" dirty="0" smtClean="0"/>
              <a:t>/p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6857" y="2300983"/>
            <a:ext cx="146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/p=3.00e-3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6" y="2594280"/>
            <a:ext cx="3724575" cy="3724575"/>
          </a:xfrm>
          <a:prstGeom prst="rect">
            <a:avLst/>
          </a:prstGeom>
        </p:spPr>
      </p:pic>
      <p:pic>
        <p:nvPicPr>
          <p:cNvPr id="5" name="Picture 4" descr="phasespace_dpp-0.00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2" y="2594279"/>
            <a:ext cx="3724575" cy="3724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02" y="2300983"/>
            <a:ext cx="153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</a:t>
            </a:r>
            <a:r>
              <a:rPr lang="en-US" dirty="0" smtClean="0"/>
              <a:t>/p=-3.00e-3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9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 – </a:t>
            </a:r>
            <a:r>
              <a:rPr lang="en-US" b="1" dirty="0" err="1" smtClean="0"/>
              <a:t>multipole</a:t>
            </a:r>
            <a:r>
              <a:rPr lang="en-US" b="1" dirty="0" smtClean="0"/>
              <a:t> errors (only systematic) up to b6 </a:t>
            </a:r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45206" y="4364739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???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 – </a:t>
            </a:r>
            <a:r>
              <a:rPr lang="en-US" b="1" dirty="0" err="1"/>
              <a:t>multipole</a:t>
            </a:r>
            <a:r>
              <a:rPr lang="en-US" b="1" dirty="0"/>
              <a:t> errors (only systematic) up to b6 </a:t>
            </a:r>
            <a:endParaRPr lang="en-US" b="1" dirty="0" smtClean="0"/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simulations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54212" y="1345074"/>
            <a:ext cx="8611352" cy="4986858"/>
            <a:chOff x="281052" y="1123892"/>
            <a:chExt cx="8611352" cy="4986858"/>
          </a:xfrm>
        </p:grpSpPr>
        <p:sp>
          <p:nvSpPr>
            <p:cNvPr id="27" name="Rectangle 26"/>
            <p:cNvSpPr/>
            <p:nvPr/>
          </p:nvSpPr>
          <p:spPr>
            <a:xfrm>
              <a:off x="281052" y="1123892"/>
              <a:ext cx="8495122" cy="498685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46355" dist="99187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54" y="3408034"/>
              <a:ext cx="3705068" cy="2646477"/>
            </a:xfrm>
            <a:prstGeom prst="rect">
              <a:avLst/>
            </a:prstGeom>
          </p:spPr>
        </p:pic>
        <p:pic>
          <p:nvPicPr>
            <p:cNvPr id="29" name="Picture 28" descr="QF_dI_zoome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65" y="3408210"/>
              <a:ext cx="4250294" cy="265643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12675" y="3231468"/>
              <a:ext cx="2918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Measured ripple spectrum (QFs)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77327" y="3238594"/>
              <a:ext cx="4037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Measured vs. effective current deviation (QFs)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6562" y="1150756"/>
              <a:ext cx="8585842" cy="199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lvl="0" indent="-187200">
                <a:spcBef>
                  <a:spcPts val="1600"/>
                </a:spcBef>
                <a:spcAft>
                  <a:spcPts val="400"/>
                </a:spcAft>
                <a:buClr>
                  <a:srgbClr val="0055A0"/>
                </a:buClr>
                <a:buFont typeface="Arial"/>
                <a:buChar char="•"/>
              </a:pPr>
              <a:r>
                <a:rPr lang="en-US" sz="17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Impact of Power </a:t>
              </a:r>
              <a:r>
                <a:rPr lang="en-US" sz="1700" b="1" dirty="0">
                  <a:solidFill>
                    <a:srgbClr val="FF0000"/>
                  </a:solidFill>
                  <a:latin typeface="Arial"/>
                  <a:cs typeface="Arial"/>
                </a:rPr>
                <a:t>converter ripple </a:t>
              </a:r>
              <a:r>
                <a:rPr lang="en-US" sz="17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from </a:t>
              </a:r>
              <a:r>
                <a:rPr lang="en-US" sz="1700" b="1" dirty="0">
                  <a:solidFill>
                    <a:srgbClr val="FF0000"/>
                  </a:solidFill>
                  <a:latin typeface="Arial"/>
                  <a:cs typeface="Arial"/>
                </a:rPr>
                <a:t>SPS </a:t>
              </a:r>
              <a:r>
                <a:rPr lang="en-US" sz="17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quadrupoles</a:t>
              </a:r>
              <a:r>
                <a:rPr lang="en-US" sz="17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?</a:t>
              </a:r>
              <a:endParaRPr lang="en-US" sz="17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108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focusing </a:t>
              </a:r>
              <a:r>
                <a:rPr lang="en-US" sz="1500" dirty="0" err="1">
                  <a:solidFill>
                    <a:prstClr val="black"/>
                  </a:solidFill>
                  <a:latin typeface="Arial"/>
                  <a:cs typeface="Arial"/>
                </a:rPr>
                <a:t>quadrupoles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 (QFs) in series,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108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de-focusing </a:t>
              </a:r>
              <a:r>
                <a:rPr lang="en-US" sz="1500" dirty="0" err="1">
                  <a:solidFill>
                    <a:prstClr val="black"/>
                  </a:solidFill>
                  <a:latin typeface="Arial"/>
                  <a:cs typeface="Arial"/>
                </a:rPr>
                <a:t>quadrupoles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 (QDs) in series</a:t>
              </a: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600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Hz ripple from 12 pole rectification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suppressed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by active filters</a:t>
              </a: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Measured power converter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current shows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harmonics at multiples of 50 Hz</a:t>
              </a: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Chain of magnets act as low-pass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filter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, vacuum chamber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acts as additional filter (skin effect)</a:t>
              </a:r>
              <a:endParaRPr lang="en-US" sz="150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Effective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field modulation taking into account shielding effects amounts to ~ +/- 1e-4 relative to DC field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  <a:sym typeface="Wingdings"/>
                </a:rPr>
                <a:t> </a:t>
              </a:r>
              <a:r>
                <a:rPr lang="en-US" sz="1500" b="1" dirty="0">
                  <a:solidFill>
                    <a:srgbClr val="FF0000"/>
                  </a:solidFill>
                  <a:latin typeface="Arial"/>
                  <a:cs typeface="Arial"/>
                  <a:sym typeface="Wingdings"/>
                </a:rPr>
                <a:t>low frequency tune variation on the order of +/- 2e-3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  <a:sym typeface="Wingdings"/>
                </a:rPr>
                <a:t>(due to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  <a:sym typeface="Wingdings"/>
                </a:rPr>
                <a:t>tunes of ~20!)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3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</a:t>
            </a:r>
            <a:r>
              <a:rPr lang="en-US" b="1" dirty="0"/>
              <a:t> – </a:t>
            </a:r>
            <a:r>
              <a:rPr lang="en-US" b="1" dirty="0" err="1"/>
              <a:t>multipole</a:t>
            </a:r>
            <a:r>
              <a:rPr lang="en-US" b="1" dirty="0"/>
              <a:t> errors (only systematic) up to b6 </a:t>
            </a:r>
            <a:endParaRPr lang="en-US" b="1" dirty="0" smtClean="0"/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Filtered </a:t>
            </a:r>
            <a:r>
              <a:rPr lang="en-US" b="1" dirty="0" smtClean="0">
                <a:solidFill>
                  <a:srgbClr val="FF0000"/>
                </a:solidFill>
              </a:rPr>
              <a:t>quadrupole ripple </a:t>
            </a:r>
            <a:r>
              <a:rPr lang="en-US" b="1" dirty="0">
                <a:solidFill>
                  <a:srgbClr val="FF0000"/>
                </a:solidFill>
              </a:rPr>
              <a:t>on QFs and QDs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taken into </a:t>
            </a:r>
            <a:r>
              <a:rPr lang="en-US" b="1" dirty="0" smtClean="0">
                <a:solidFill>
                  <a:srgbClr val="FF0000"/>
                </a:solidFill>
              </a:rPr>
              <a:t>account (results in tune modulation similar to chromaticity but for all particles)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5206" y="4364739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???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3" cy="32054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26019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</a:t>
            </a:r>
            <a:r>
              <a:rPr lang="en-US" dirty="0" smtClean="0">
                <a:solidFill>
                  <a:srgbClr val="FF0000"/>
                </a:solidFill>
              </a:rPr>
              <a:t>with Q-ripple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5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with different Q-ripples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Same experimental setup as before (single sextupole excites resonance)</a:t>
            </a:r>
            <a:endParaRPr lang="en-US" dirty="0"/>
          </a:p>
        </p:txBody>
      </p:sp>
      <p:pic>
        <p:nvPicPr>
          <p:cNvPr id="6" name="Picture 5" descr="tunescan_natur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283"/>
            <a:ext cx="5748720" cy="3832480"/>
          </a:xfrm>
          <a:prstGeom prst="rect">
            <a:avLst/>
          </a:prstGeom>
        </p:spPr>
      </p:pic>
      <p:pic>
        <p:nvPicPr>
          <p:cNvPr id="7" name="Picture 6" descr="RPPAG.BA3.SQF_I_MEAS_20171102_01-33-22_natural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2" y="2718269"/>
            <a:ext cx="3419871" cy="2442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6473" y="2492104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Measured QF spectrum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07247" y="2516802"/>
            <a:ext cx="3031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Measurement with natural ripple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9618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different Q-ripples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Same experimental setup as before (single sextupole excites resonance)</a:t>
            </a:r>
          </a:p>
          <a:p>
            <a:r>
              <a:rPr lang="en-US" dirty="0" smtClean="0"/>
              <a:t>Introduced voluntary Q-ripple (different amplitudes) by programming QH function</a:t>
            </a:r>
            <a:endParaRPr lang="en-US" dirty="0"/>
          </a:p>
        </p:txBody>
      </p:sp>
      <p:pic>
        <p:nvPicPr>
          <p:cNvPr id="9" name="Picture 8" descr="tunescan_90Hz_2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283"/>
            <a:ext cx="5748720" cy="3832480"/>
          </a:xfrm>
          <a:prstGeom prst="rect">
            <a:avLst/>
          </a:prstGeom>
        </p:spPr>
      </p:pic>
      <p:pic>
        <p:nvPicPr>
          <p:cNvPr id="10" name="Picture 9" descr="Qh_90Hz_2e-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8" b="15895"/>
          <a:stretch/>
        </p:blipFill>
        <p:spPr>
          <a:xfrm>
            <a:off x="5538804" y="5378675"/>
            <a:ext cx="3605196" cy="1416573"/>
          </a:xfrm>
          <a:prstGeom prst="rect">
            <a:avLst/>
          </a:prstGeom>
        </p:spPr>
      </p:pic>
      <p:pic>
        <p:nvPicPr>
          <p:cNvPr id="16" name="Picture 15" descr="RPPAG.BA3.SQF_I_MEAS_20171102_06-52-09_90Hz_2e-3_spectru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4" y="2718269"/>
            <a:ext cx="3419870" cy="24427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97625" y="5101709"/>
            <a:ext cx="1867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4825" y="2516802"/>
            <a:ext cx="496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Measurement with 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ripple: </a:t>
            </a:r>
            <a:r>
              <a:rPr lang="en-US" sz="1600" b="1" dirty="0" smtClean="0">
                <a:solidFill>
                  <a:srgbClr val="0000FF"/>
                </a:solidFill>
              </a:rPr>
              <a:t>±2e-3 @ 90 Hz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6473" y="2492104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Measured QF spectrum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4448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in bunched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Space charge in beams with transverse Gaussian distribution have a tune spread</a:t>
            </a:r>
          </a:p>
          <a:p>
            <a:pPr lvl="1"/>
            <a:r>
              <a:rPr lang="en-US" dirty="0" smtClean="0"/>
              <a:t>Spread and maximum tune shift depends on local line density</a:t>
            </a:r>
          </a:p>
          <a:p>
            <a:pPr lvl="1"/>
            <a:r>
              <a:rPr lang="en-US" dirty="0" smtClean="0"/>
              <a:t>Due to synchrotron motion, particles can cross resonances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324206" y="3535504"/>
            <a:ext cx="6951224" cy="2350512"/>
            <a:chOff x="324206" y="3535504"/>
            <a:chExt cx="6951224" cy="2350512"/>
          </a:xfrm>
        </p:grpSpPr>
        <p:grpSp>
          <p:nvGrpSpPr>
            <p:cNvPr id="60" name="Group 59"/>
            <p:cNvGrpSpPr/>
            <p:nvPr/>
          </p:nvGrpSpPr>
          <p:grpSpPr>
            <a:xfrm>
              <a:off x="1458739" y="3559348"/>
              <a:ext cx="2862360" cy="1329586"/>
              <a:chOff x="885846" y="2726032"/>
              <a:chExt cx="2862360" cy="1329586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885846" y="3329142"/>
                <a:ext cx="1961261" cy="726476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55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1866773" y="3700620"/>
                <a:ext cx="187220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72" name="Straight Arrow Connector 71"/>
              <p:cNvCxnSpPr/>
              <p:nvPr/>
            </p:nvCxnSpPr>
            <p:spPr>
              <a:xfrm rot="10800000" flipH="1">
                <a:off x="1876992" y="3162148"/>
                <a:ext cx="692040" cy="520657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73" name="Straight Arrow Connector 72"/>
              <p:cNvCxnSpPr/>
              <p:nvPr/>
            </p:nvCxnSpPr>
            <p:spPr>
              <a:xfrm flipV="1">
                <a:off x="1863295" y="2726032"/>
                <a:ext cx="0" cy="97458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>
              <a:xfrm>
                <a:off x="1749942" y="3329142"/>
                <a:ext cx="257369" cy="726476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1102915" y="3452372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388166" y="3623535"/>
                <a:ext cx="360040" cy="296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z</a:t>
                </a:r>
                <a:endParaRPr kumimoji="0" lang="en-US" sz="15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835462" y="2734777"/>
                <a:ext cx="360040" cy="296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y</a:t>
                </a:r>
                <a:endParaRPr kumimoji="0" lang="en-US" sz="15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522053" y="3038055"/>
                <a:ext cx="360040" cy="296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x</a:t>
                </a:r>
                <a:endParaRPr kumimoji="0" lang="en-US" sz="15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1006168" y="3659526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1407715" y="3501633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1341415" y="3848403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>
                <a:off x="1598818" y="3452372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1751218" y="3592148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1641930" y="3869399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1996445" y="3452372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1591724" y="3677225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2216737" y="3600155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1195666" y="3690670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2048924" y="3805258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2259849" y="3805258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1863295" y="3869399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2346073" y="3452372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2466013" y="3700620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2158212" y="3368261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2039557" y="3659526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1735726" y="3417522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1906407" y="3749881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1450827" y="3659526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>
                <a:off x="2564206" y="3525013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Oval 99"/>
              <p:cNvSpPr>
                <a:spLocks noChangeAspect="1"/>
              </p:cNvSpPr>
              <p:nvPr/>
            </p:nvSpPr>
            <p:spPr>
              <a:xfrm>
                <a:off x="2715333" y="3641409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Oval 100"/>
              <p:cNvSpPr>
                <a:spLocks noChangeAspect="1"/>
              </p:cNvSpPr>
              <p:nvPr/>
            </p:nvSpPr>
            <p:spPr>
              <a:xfrm>
                <a:off x="2422901" y="3869001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1618592" y="3803089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Oval 102"/>
              <p:cNvSpPr>
                <a:spLocks noChangeAspect="1"/>
              </p:cNvSpPr>
              <p:nvPr/>
            </p:nvSpPr>
            <p:spPr>
              <a:xfrm>
                <a:off x="1782751" y="3732087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1876823" y="3532201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>
                <a:spLocks noChangeAspect="1"/>
              </p:cNvSpPr>
              <p:nvPr/>
            </p:nvSpPr>
            <p:spPr>
              <a:xfrm>
                <a:off x="1841546" y="3638023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1912100" y="3391105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2006172" y="3896699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2123762" y="3520443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>
                <a:off x="1500535" y="3861425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1547571" y="3543959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Oval 110"/>
              <p:cNvSpPr>
                <a:spLocks noChangeAspect="1"/>
              </p:cNvSpPr>
              <p:nvPr/>
            </p:nvSpPr>
            <p:spPr>
              <a:xfrm>
                <a:off x="2182557" y="3743845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>
                <a:spLocks noChangeAspect="1"/>
              </p:cNvSpPr>
              <p:nvPr/>
            </p:nvSpPr>
            <p:spPr>
              <a:xfrm>
                <a:off x="2358942" y="3626265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>
              <a:xfrm>
                <a:off x="1288873" y="3555717"/>
                <a:ext cx="86224" cy="9852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126547" y="3535504"/>
              <a:ext cx="2148883" cy="2122958"/>
              <a:chOff x="667587" y="1751066"/>
              <a:chExt cx="2148883" cy="2122958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>
                <a:off x="1016470" y="3551067"/>
                <a:ext cx="1800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D4D4D">
                    <a:lumMod val="5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6" name="Straight Arrow Connector 65"/>
              <p:cNvCxnSpPr/>
              <p:nvPr/>
            </p:nvCxnSpPr>
            <p:spPr>
              <a:xfrm rot="16200000">
                <a:off x="116470" y="2651066"/>
                <a:ext cx="1800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D4D4D">
                    <a:lumMod val="50000"/>
                  </a:srgbClr>
                </a:solidFill>
                <a:prstDash val="solid"/>
                <a:tailEnd type="arrow"/>
              </a:ln>
              <a:effectLst/>
            </p:spPr>
          </p:cxnSp>
          <p:sp>
            <p:nvSpPr>
              <p:cNvPr id="67" name="TextBox 66"/>
              <p:cNvSpPr txBox="1"/>
              <p:nvPr/>
            </p:nvSpPr>
            <p:spPr>
              <a:xfrm>
                <a:off x="1705039" y="3566247"/>
                <a:ext cx="3841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4D4D4D">
                        <a:lumMod val="50000"/>
                      </a:srgbClr>
                    </a:solidFill>
                    <a:effectLst/>
                    <a:uLnTx/>
                    <a:uFillTx/>
                  </a:rPr>
                  <a:t>Q</a:t>
                </a:r>
                <a:r>
                  <a:rPr kumimoji="0" lang="en-US" sz="1400" b="0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4D4D4D">
                        <a:lumMod val="50000"/>
                      </a:srgbClr>
                    </a:solidFill>
                    <a:effectLst/>
                    <a:uLnTx/>
                    <a:uFillTx/>
                  </a:rPr>
                  <a:t>x</a:t>
                </a:r>
                <a:endPara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67587" y="2366448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4D4D4D">
                        <a:lumMod val="50000"/>
                      </a:srgbClr>
                    </a:solidFill>
                    <a:effectLst/>
                    <a:uLnTx/>
                    <a:uFillTx/>
                  </a:rPr>
                  <a:t>Q</a:t>
                </a:r>
                <a:r>
                  <a:rPr kumimoji="0" lang="en-US" sz="1400" b="0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4D4D4D">
                        <a:lumMod val="50000"/>
                      </a:srgbClr>
                    </a:solidFill>
                    <a:effectLst/>
                    <a:uLnTx/>
                    <a:uFillTx/>
                  </a:rPr>
                  <a:t>y</a:t>
                </a:r>
                <a:endPara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268018" y="2107906"/>
                <a:ext cx="72000" cy="72000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2" name="Isosceles Triangle 61"/>
            <p:cNvSpPr>
              <a:spLocks/>
            </p:cNvSpPr>
            <p:nvPr/>
          </p:nvSpPr>
          <p:spPr>
            <a:xfrm rot="13020000">
              <a:off x="5924419" y="4391016"/>
              <a:ext cx="477597" cy="653570"/>
            </a:xfrm>
            <a:prstGeom prst="triangle">
              <a:avLst/>
            </a:prstGeom>
            <a:gradFill flip="none" rotWithShape="1">
              <a:gsLst>
                <a:gs pos="0">
                  <a:srgbClr val="008000">
                    <a:alpha val="5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5400000" scaled="0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24206" y="5362796"/>
              <a:ext cx="462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Particles close to the peak line density (often in the bunch center) will have the largest tune spread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V="1">
              <a:off x="2447136" y="4937876"/>
              <a:ext cx="0" cy="43586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cxnSp>
        <p:nvCxnSpPr>
          <p:cNvPr id="116" name="Straight Connector 115"/>
          <p:cNvCxnSpPr/>
          <p:nvPr/>
        </p:nvCxnSpPr>
        <p:spPr>
          <a:xfrm flipV="1">
            <a:off x="6428359" y="3535503"/>
            <a:ext cx="0" cy="1800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22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different Q-ripples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Same experimental setup as before (single sextupole excites resonance)</a:t>
            </a:r>
          </a:p>
          <a:p>
            <a:r>
              <a:rPr lang="en-US" dirty="0"/>
              <a:t>Introduced voluntary Q-ripple (different amplitudes) by programming QH function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283"/>
            <a:ext cx="5748720" cy="3832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4" y="2718269"/>
            <a:ext cx="3419870" cy="24427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97625" y="5101709"/>
            <a:ext cx="1867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4825" y="2516802"/>
            <a:ext cx="496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Measurement with 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ripple: </a:t>
            </a:r>
            <a:r>
              <a:rPr lang="en-US" sz="1600" b="1" dirty="0" smtClean="0">
                <a:solidFill>
                  <a:srgbClr val="0000FF"/>
                </a:solidFill>
              </a:rPr>
              <a:t>±4e-3 @ 90 Hz</a:t>
            </a:r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20" name="Picture 19" descr="Qh_90Hz_4e-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8" b="15895"/>
          <a:stretch/>
        </p:blipFill>
        <p:spPr>
          <a:xfrm>
            <a:off x="5538804" y="5378676"/>
            <a:ext cx="3605196" cy="14165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96473" y="2492104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Measured QF spectrum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8417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different Q-ripples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Same experimental setup as before (single sextupole excites resonance)</a:t>
            </a:r>
          </a:p>
          <a:p>
            <a:r>
              <a:rPr lang="en-US" dirty="0"/>
              <a:t>Introduced voluntary Q-ripple (different amplitudes) by programming QH function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283"/>
            <a:ext cx="5748720" cy="3832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4" y="2718269"/>
            <a:ext cx="3419870" cy="2442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96473" y="2492104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Measured QF spectrum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97625" y="5101709"/>
            <a:ext cx="1867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4825" y="2516802"/>
            <a:ext cx="496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Measurement with 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ripple: </a:t>
            </a:r>
            <a:r>
              <a:rPr lang="en-US" sz="1600" b="1" dirty="0" smtClean="0">
                <a:solidFill>
                  <a:srgbClr val="0000FF"/>
                </a:solidFill>
              </a:rPr>
              <a:t>±6e-3 @ 90 Hz</a:t>
            </a:r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20" name="Picture 19" descr="Qh_90Hz_6e-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8" b="15895"/>
          <a:stretch/>
        </p:blipFill>
        <p:spPr>
          <a:xfrm>
            <a:off x="5538804" y="5378675"/>
            <a:ext cx="3605196" cy="1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different Q-ripples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Same experimental setup as before (single sextupole excites resonance)</a:t>
            </a:r>
          </a:p>
          <a:p>
            <a:r>
              <a:rPr lang="en-US" dirty="0"/>
              <a:t>Introduced voluntary Q-ripple (different amplitudes) by programming QH function</a:t>
            </a:r>
          </a:p>
          <a:p>
            <a:pPr lvl="1"/>
            <a:r>
              <a:rPr lang="en-US" dirty="0" smtClean="0"/>
              <a:t>Clear effect on emittance growth and losses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283"/>
            <a:ext cx="5748720" cy="3832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4" y="2718269"/>
            <a:ext cx="3419870" cy="24427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97625" y="5101709"/>
            <a:ext cx="1867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4825" y="2516802"/>
            <a:ext cx="496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Measurement with 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ripple: </a:t>
            </a:r>
            <a:r>
              <a:rPr lang="en-US" sz="1600" b="1" dirty="0" smtClean="0">
                <a:solidFill>
                  <a:srgbClr val="0000FF"/>
                </a:solidFill>
              </a:rPr>
              <a:t>±8e-3 @ 90 Hz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6473" y="2492104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Measured QF spectrum</a:t>
            </a:r>
            <a:endParaRPr lang="en-US" sz="1600" b="1" dirty="0"/>
          </a:p>
        </p:txBody>
      </p:sp>
      <p:pic>
        <p:nvPicPr>
          <p:cNvPr id="14" name="Picture 13" descr="Qh_90Hz_8e-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8" b="15895"/>
          <a:stretch/>
        </p:blipFill>
        <p:spPr>
          <a:xfrm>
            <a:off x="5538804" y="5378675"/>
            <a:ext cx="3605196" cy="1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9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different Q-ripples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Same experimental setup as before (single sextupole excites resonance)</a:t>
            </a:r>
          </a:p>
          <a:p>
            <a:r>
              <a:rPr lang="en-US" dirty="0"/>
              <a:t>Introduced voluntary Q-ripple (different amplitudes) by programming QH function</a:t>
            </a:r>
          </a:p>
          <a:p>
            <a:pPr lvl="1"/>
            <a:r>
              <a:rPr lang="en-US" dirty="0"/>
              <a:t>Clear effect on emittance growth and </a:t>
            </a:r>
            <a:r>
              <a:rPr lang="en-US" dirty="0" smtClean="0"/>
              <a:t>losses (also for different ripple frequencies)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283"/>
            <a:ext cx="5748720" cy="3832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4" y="2718269"/>
            <a:ext cx="3419870" cy="24427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97625" y="5101709"/>
            <a:ext cx="1867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4825" y="2516802"/>
            <a:ext cx="496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Measurement with 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ripple: </a:t>
            </a:r>
            <a:r>
              <a:rPr lang="en-US" sz="1600" b="1" dirty="0" smtClean="0">
                <a:solidFill>
                  <a:srgbClr val="0000FF"/>
                </a:solidFill>
              </a:rPr>
              <a:t>±8e-3 @ 180 Hz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6473" y="2492104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Measured QF spectrum</a:t>
            </a:r>
            <a:endParaRPr lang="en-US" sz="1600" b="1" dirty="0"/>
          </a:p>
        </p:txBody>
      </p:sp>
      <p:pic>
        <p:nvPicPr>
          <p:cNvPr id="17" name="Picture 16" descr="Qh_180Hz_8e-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8" b="15895"/>
          <a:stretch/>
        </p:blipFill>
        <p:spPr>
          <a:xfrm>
            <a:off x="5538804" y="5378675"/>
            <a:ext cx="3605196" cy="1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different Q-ripples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Same experimental setup as before (single sextupole excites resonance)</a:t>
            </a:r>
          </a:p>
          <a:p>
            <a:r>
              <a:rPr lang="en-US" dirty="0"/>
              <a:t>Introduced voluntary Q-ripple (different amplitudes) by programming QH function</a:t>
            </a:r>
          </a:p>
          <a:p>
            <a:pPr lvl="1"/>
            <a:r>
              <a:rPr lang="en-US" dirty="0"/>
              <a:t>Clear effect on emittance growth and losses (also for different ripple frequencies)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283"/>
            <a:ext cx="5748720" cy="3832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4" y="2718269"/>
            <a:ext cx="3419870" cy="24427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97625" y="5101709"/>
            <a:ext cx="1867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4825" y="2516802"/>
            <a:ext cx="490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Measurement with voluntary </a:t>
            </a:r>
            <a:r>
              <a:rPr lang="en-US" sz="1600" b="1" dirty="0" err="1" smtClean="0"/>
              <a:t>Qx</a:t>
            </a:r>
            <a:r>
              <a:rPr lang="en-US" sz="1600" b="1" dirty="0" smtClean="0"/>
              <a:t> ripple: </a:t>
            </a:r>
            <a:r>
              <a:rPr lang="en-US" sz="1600" b="1" dirty="0" smtClean="0">
                <a:solidFill>
                  <a:srgbClr val="0000FF"/>
                </a:solidFill>
              </a:rPr>
              <a:t>±8e-3 @ 9 Hz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6473" y="2492104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Measured QF spectrum</a:t>
            </a:r>
            <a:endParaRPr lang="en-US" sz="1600" b="1" dirty="0"/>
          </a:p>
        </p:txBody>
      </p:sp>
      <p:pic>
        <p:nvPicPr>
          <p:cNvPr id="23" name="Picture 22" descr="Qh_9Hz_8e-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8" b="15895"/>
          <a:stretch/>
        </p:blipFill>
        <p:spPr>
          <a:xfrm>
            <a:off x="5538804" y="5378675"/>
            <a:ext cx="3605196" cy="14165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r="50696" b="49482"/>
          <a:stretch/>
        </p:blipFill>
        <p:spPr>
          <a:xfrm>
            <a:off x="3271682" y="2945628"/>
            <a:ext cx="2233699" cy="20776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Oval 24"/>
          <p:cNvSpPr/>
          <p:nvPr/>
        </p:nvSpPr>
        <p:spPr>
          <a:xfrm>
            <a:off x="1949680" y="5456364"/>
            <a:ext cx="356649" cy="329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5" idx="7"/>
          </p:cNvCxnSpPr>
          <p:nvPr/>
        </p:nvCxnSpPr>
        <p:spPr>
          <a:xfrm flipV="1">
            <a:off x="2254099" y="4444819"/>
            <a:ext cx="932235" cy="1059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45717" y="3822169"/>
            <a:ext cx="1760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periodic losses </a:t>
            </a:r>
            <a:br>
              <a:rPr lang="en-US" sz="1500" dirty="0" smtClean="0"/>
            </a:br>
            <a:r>
              <a:rPr lang="en-US" sz="1500" dirty="0" smtClean="0"/>
              <a:t>(9Hz as tune ripple)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95561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 in SPS shows beam response at horizontal </a:t>
            </a:r>
            <a:r>
              <a:rPr lang="en-US" dirty="0" err="1" smtClean="0"/>
              <a:t>Qx</a:t>
            </a:r>
            <a:r>
              <a:rPr lang="en-US" dirty="0" smtClean="0"/>
              <a:t> = 20.4 resonance(s)</a:t>
            </a:r>
          </a:p>
          <a:p>
            <a:pPr lvl="1"/>
            <a:r>
              <a:rPr lang="en-US" dirty="0" smtClean="0"/>
              <a:t>Systematic 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driven by b5 errors of dipoles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driven by </a:t>
            </a:r>
            <a:r>
              <a:rPr lang="en-US" dirty="0"/>
              <a:t>dispersion induced </a:t>
            </a:r>
            <a:r>
              <a:rPr lang="en-US" dirty="0" smtClean="0"/>
              <a:t>modulation of Gaussian space charge potential</a:t>
            </a:r>
          </a:p>
          <a:p>
            <a:pPr lvl="1"/>
            <a:r>
              <a:rPr lang="en-US" dirty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order resonance driven by </a:t>
            </a:r>
            <a:r>
              <a:rPr lang="en-US" dirty="0" smtClean="0"/>
              <a:t>Gaussian </a:t>
            </a:r>
            <a:r>
              <a:rPr lang="en-US" dirty="0"/>
              <a:t>space charge </a:t>
            </a:r>
            <a:r>
              <a:rPr lang="en-US" dirty="0" smtClean="0"/>
              <a:t>potential for off momentum particles (feed-down of b6)</a:t>
            </a:r>
            <a:endParaRPr lang="en-US" dirty="0"/>
          </a:p>
          <a:p>
            <a:pPr lvl="1"/>
            <a:r>
              <a:rPr lang="en-US" dirty="0" smtClean="0"/>
              <a:t>Most likely the 5</a:t>
            </a:r>
            <a:r>
              <a:rPr lang="en-US" baseline="30000" dirty="0" smtClean="0"/>
              <a:t>th</a:t>
            </a:r>
            <a:r>
              <a:rPr lang="en-US" dirty="0" smtClean="0"/>
              <a:t> order driven by space charge is the dominant one (under study)</a:t>
            </a:r>
          </a:p>
          <a:p>
            <a:r>
              <a:rPr lang="en-US" dirty="0" smtClean="0"/>
              <a:t>Experiment can be reproduced by simulations with frozen model if quadrupole ripple is taken into account</a:t>
            </a:r>
          </a:p>
          <a:p>
            <a:pPr lvl="1"/>
            <a:r>
              <a:rPr lang="en-US" dirty="0" smtClean="0"/>
              <a:t>The quadrupole ripple induces a tune modulation similar to chromaticity (but for all particles)</a:t>
            </a:r>
          </a:p>
          <a:p>
            <a:pPr lvl="1"/>
            <a:r>
              <a:rPr lang="en-US" dirty="0" smtClean="0"/>
              <a:t>Due to high tunes in SPS, the tune ripple can result in relatively strong tune modulation</a:t>
            </a:r>
          </a:p>
          <a:p>
            <a:r>
              <a:rPr lang="en-US" dirty="0" smtClean="0"/>
              <a:t>Measurements </a:t>
            </a:r>
            <a:r>
              <a:rPr lang="en-US" dirty="0" smtClean="0"/>
              <a:t>with voluntary ripple on main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lvl="1"/>
            <a:r>
              <a:rPr lang="en-US" dirty="0" smtClean="0"/>
              <a:t>Voluntarily </a:t>
            </a:r>
            <a:r>
              <a:rPr lang="en-US" dirty="0" smtClean="0"/>
              <a:t>enhanced quadrupole </a:t>
            </a:r>
            <a:r>
              <a:rPr lang="en-US" dirty="0" smtClean="0"/>
              <a:t>ripple shows clear impact on losses and emittance blow-up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1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203200" y="4889500"/>
            <a:ext cx="8763034" cy="111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marR="0" lvl="0" indent="-18720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Thank you for your attention!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81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</a:t>
            </a:r>
            <a:r>
              <a:rPr lang="en-US" b="1" dirty="0"/>
              <a:t> – </a:t>
            </a:r>
            <a:r>
              <a:rPr lang="en-US" b="1" u="sng" dirty="0" err="1">
                <a:solidFill>
                  <a:srgbClr val="FF0000"/>
                </a:solidFill>
              </a:rPr>
              <a:t>multipole</a:t>
            </a:r>
            <a:r>
              <a:rPr lang="en-US" b="1" u="sng" dirty="0">
                <a:solidFill>
                  <a:srgbClr val="FF0000"/>
                </a:solidFill>
              </a:rPr>
              <a:t> errors (only systematic) up to </a:t>
            </a:r>
            <a:r>
              <a:rPr lang="en-US" b="1" u="sng" dirty="0" smtClean="0">
                <a:solidFill>
                  <a:srgbClr val="FF0000"/>
                </a:solidFill>
              </a:rPr>
              <a:t>b4</a:t>
            </a:r>
            <a:r>
              <a:rPr lang="en-US" b="1" u="sng" dirty="0" smtClean="0"/>
              <a:t> </a:t>
            </a:r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Filtered </a:t>
            </a:r>
            <a:r>
              <a:rPr lang="en-US" b="1" dirty="0" smtClean="0">
                <a:solidFill>
                  <a:srgbClr val="FF0000"/>
                </a:solidFill>
              </a:rPr>
              <a:t>quadrupole ripple </a:t>
            </a:r>
            <a:r>
              <a:rPr lang="en-US" b="1" dirty="0">
                <a:solidFill>
                  <a:srgbClr val="FF0000"/>
                </a:solidFill>
              </a:rPr>
              <a:t>on QFs and QDs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taken into </a:t>
            </a:r>
            <a:r>
              <a:rPr lang="en-US" b="1" dirty="0" smtClean="0">
                <a:solidFill>
                  <a:srgbClr val="FF0000"/>
                </a:solidFill>
              </a:rPr>
              <a:t>account (results in tune modulation similar to chromaticity but for all particles)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5206" y="4364739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???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3" cy="32054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26019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</a:t>
            </a:r>
            <a:r>
              <a:rPr lang="en-US" dirty="0" smtClean="0">
                <a:solidFill>
                  <a:srgbClr val="FF0000"/>
                </a:solidFill>
              </a:rPr>
              <a:t>with Q-ripple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0945" y="4441683"/>
            <a:ext cx="218035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</a:rPr>
              <a:t>strong response at both resonances, as effective chromaticity larger due to missing b5 component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7963" y="3721597"/>
            <a:ext cx="158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Errors up to b4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2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in bunched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Space charge in beams with transverse Gaussian distribution have a tune spread</a:t>
            </a:r>
          </a:p>
          <a:p>
            <a:pPr lvl="1"/>
            <a:r>
              <a:rPr lang="en-US" dirty="0" smtClean="0"/>
              <a:t>Spread and maximum tune shift depends on local line density</a:t>
            </a:r>
          </a:p>
          <a:p>
            <a:pPr lvl="1"/>
            <a:r>
              <a:rPr lang="en-US" dirty="0" smtClean="0"/>
              <a:t>Due to synchrotron motion, particles can cross resonances</a:t>
            </a:r>
            <a:endParaRPr lang="en-US" dirty="0"/>
          </a:p>
        </p:txBody>
      </p:sp>
      <p:grpSp>
        <p:nvGrpSpPr>
          <p:cNvPr id="170" name="Group 169"/>
          <p:cNvGrpSpPr/>
          <p:nvPr/>
        </p:nvGrpSpPr>
        <p:grpSpPr>
          <a:xfrm>
            <a:off x="1458739" y="3559348"/>
            <a:ext cx="2862360" cy="1329586"/>
            <a:chOff x="885846" y="2726032"/>
            <a:chExt cx="2862360" cy="1329586"/>
          </a:xfrm>
        </p:grpSpPr>
        <p:sp>
          <p:nvSpPr>
            <p:cNvPr id="171" name="Oval 170"/>
            <p:cNvSpPr/>
            <p:nvPr/>
          </p:nvSpPr>
          <p:spPr>
            <a:xfrm>
              <a:off x="885846" y="3329142"/>
              <a:ext cx="1961261" cy="726476"/>
            </a:xfrm>
            <a:prstGeom prst="ellipse">
              <a:avLst/>
            </a:prstGeom>
            <a:noFill/>
            <a:ln w="9525" cap="flat" cmpd="sng" algn="ctr">
              <a:solidFill>
                <a:srgbClr val="0055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1866773" y="3700620"/>
              <a:ext cx="187220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73" name="Straight Arrow Connector 172"/>
            <p:cNvCxnSpPr/>
            <p:nvPr/>
          </p:nvCxnSpPr>
          <p:spPr>
            <a:xfrm rot="10800000" flipH="1">
              <a:off x="1876992" y="3162148"/>
              <a:ext cx="692040" cy="52065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74" name="Straight Arrow Connector 173"/>
            <p:cNvCxnSpPr/>
            <p:nvPr/>
          </p:nvCxnSpPr>
          <p:spPr>
            <a:xfrm flipV="1">
              <a:off x="1863295" y="2726032"/>
              <a:ext cx="0" cy="974588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75" name="Oval 174"/>
            <p:cNvSpPr/>
            <p:nvPr/>
          </p:nvSpPr>
          <p:spPr>
            <a:xfrm>
              <a:off x="1534482" y="3329142"/>
              <a:ext cx="257369" cy="726476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110291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388166" y="362353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35462" y="2734777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522053" y="303805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1006168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1407715" y="350163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1341415" y="384840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1598818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Oval 183"/>
            <p:cNvSpPr>
              <a:spLocks noChangeAspect="1"/>
            </p:cNvSpPr>
            <p:nvPr/>
          </p:nvSpPr>
          <p:spPr>
            <a:xfrm>
              <a:off x="1751218" y="359214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1641930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199644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Oval 186"/>
            <p:cNvSpPr>
              <a:spLocks noChangeAspect="1"/>
            </p:cNvSpPr>
            <p:nvPr/>
          </p:nvSpPr>
          <p:spPr>
            <a:xfrm>
              <a:off x="1591724" y="36772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Oval 187"/>
            <p:cNvSpPr>
              <a:spLocks noChangeAspect="1"/>
            </p:cNvSpPr>
            <p:nvPr/>
          </p:nvSpPr>
          <p:spPr>
            <a:xfrm>
              <a:off x="2216737" y="360015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Oval 188"/>
            <p:cNvSpPr>
              <a:spLocks noChangeAspect="1"/>
            </p:cNvSpPr>
            <p:nvPr/>
          </p:nvSpPr>
          <p:spPr>
            <a:xfrm>
              <a:off x="1195666" y="369067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Oval 189"/>
            <p:cNvSpPr>
              <a:spLocks noChangeAspect="1"/>
            </p:cNvSpPr>
            <p:nvPr/>
          </p:nvSpPr>
          <p:spPr>
            <a:xfrm>
              <a:off x="2048924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Oval 190"/>
            <p:cNvSpPr>
              <a:spLocks noChangeAspect="1"/>
            </p:cNvSpPr>
            <p:nvPr/>
          </p:nvSpPr>
          <p:spPr>
            <a:xfrm>
              <a:off x="2259849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>
              <a:spLocks noChangeAspect="1"/>
            </p:cNvSpPr>
            <p:nvPr/>
          </p:nvSpPr>
          <p:spPr>
            <a:xfrm>
              <a:off x="1863295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Oval 192"/>
            <p:cNvSpPr>
              <a:spLocks noChangeAspect="1"/>
            </p:cNvSpPr>
            <p:nvPr/>
          </p:nvSpPr>
          <p:spPr>
            <a:xfrm>
              <a:off x="2346073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2466013" y="370062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Oval 194"/>
            <p:cNvSpPr>
              <a:spLocks noChangeAspect="1"/>
            </p:cNvSpPr>
            <p:nvPr/>
          </p:nvSpPr>
          <p:spPr>
            <a:xfrm>
              <a:off x="2158212" y="336826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203955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1735726" y="341752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>
              <a:spLocks noChangeAspect="1"/>
            </p:cNvSpPr>
            <p:nvPr/>
          </p:nvSpPr>
          <p:spPr>
            <a:xfrm>
              <a:off x="1906407" y="374988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Oval 198"/>
            <p:cNvSpPr>
              <a:spLocks noChangeAspect="1"/>
            </p:cNvSpPr>
            <p:nvPr/>
          </p:nvSpPr>
          <p:spPr>
            <a:xfrm>
              <a:off x="145082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2564206" y="352501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2715333" y="364140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2422901" y="38690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1618592" y="380308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1782751" y="373208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1876823" y="35322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1841546" y="363802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>
              <a:spLocks noChangeAspect="1"/>
            </p:cNvSpPr>
            <p:nvPr/>
          </p:nvSpPr>
          <p:spPr>
            <a:xfrm>
              <a:off x="1912100" y="339110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>
              <a:spLocks noChangeAspect="1"/>
            </p:cNvSpPr>
            <p:nvPr/>
          </p:nvSpPr>
          <p:spPr>
            <a:xfrm>
              <a:off x="2006172" y="38966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2123762" y="352044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1500535" y="38614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1547571" y="354395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>
              <a:spLocks noChangeAspect="1"/>
            </p:cNvSpPr>
            <p:nvPr/>
          </p:nvSpPr>
          <p:spPr>
            <a:xfrm>
              <a:off x="2182557" y="374384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2358942" y="362626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>
              <a:spLocks noChangeAspect="1"/>
            </p:cNvSpPr>
            <p:nvPr/>
          </p:nvSpPr>
          <p:spPr>
            <a:xfrm>
              <a:off x="1288873" y="355571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5126547" y="3535504"/>
            <a:ext cx="2148883" cy="2122958"/>
            <a:chOff x="667587" y="1751066"/>
            <a:chExt cx="2148883" cy="2122958"/>
          </a:xfrm>
        </p:grpSpPr>
        <p:cxnSp>
          <p:nvCxnSpPr>
            <p:cNvPr id="216" name="Straight Arrow Connector 215"/>
            <p:cNvCxnSpPr/>
            <p:nvPr/>
          </p:nvCxnSpPr>
          <p:spPr>
            <a:xfrm>
              <a:off x="1016470" y="3551067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17" name="Straight Arrow Connector 216"/>
            <p:cNvCxnSpPr/>
            <p:nvPr/>
          </p:nvCxnSpPr>
          <p:spPr>
            <a:xfrm rot="16200000">
              <a:off x="116470" y="2651066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218" name="TextBox 217"/>
            <p:cNvSpPr txBox="1"/>
            <p:nvPr/>
          </p:nvSpPr>
          <p:spPr>
            <a:xfrm>
              <a:off x="1705039" y="3566247"/>
              <a:ext cx="384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x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667587" y="2366448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y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2268018" y="2107906"/>
              <a:ext cx="72000" cy="72000"/>
            </a:xfrm>
            <a:prstGeom prst="ellipse">
              <a:avLst/>
            </a:prstGeom>
            <a:solidFill>
              <a:srgbClr val="FF0000">
                <a:alpha val="1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1" name="Isosceles Triangle 220"/>
          <p:cNvSpPr>
            <a:spLocks/>
          </p:cNvSpPr>
          <p:nvPr/>
        </p:nvSpPr>
        <p:spPr>
          <a:xfrm rot="13020000">
            <a:off x="6046581" y="4335507"/>
            <a:ext cx="402530" cy="550100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171818" y="54102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The tune spread is reduced for particles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 further away from the peak line density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cxnSp>
        <p:nvCxnSpPr>
          <p:cNvPr id="223" name="Straight Arrow Connector 222"/>
          <p:cNvCxnSpPr/>
          <p:nvPr/>
        </p:nvCxnSpPr>
        <p:spPr>
          <a:xfrm flipV="1">
            <a:off x="2233030" y="4937876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24" name="Straight Arrow Connector 223"/>
          <p:cNvCxnSpPr/>
          <p:nvPr/>
        </p:nvCxnSpPr>
        <p:spPr>
          <a:xfrm flipV="1">
            <a:off x="2665289" y="4937876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5" name="Oval 224"/>
          <p:cNvSpPr/>
          <p:nvPr/>
        </p:nvSpPr>
        <p:spPr>
          <a:xfrm>
            <a:off x="2554615" y="4167438"/>
            <a:ext cx="257369" cy="726476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7" name="Straight Connector 226"/>
          <p:cNvCxnSpPr/>
          <p:nvPr/>
        </p:nvCxnSpPr>
        <p:spPr>
          <a:xfrm flipV="1">
            <a:off x="6428359" y="3535503"/>
            <a:ext cx="0" cy="1800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02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in bunched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Space charge in beams with transverse Gaussian distribution have a tune spread</a:t>
            </a:r>
          </a:p>
          <a:p>
            <a:pPr lvl="1"/>
            <a:r>
              <a:rPr lang="en-US" dirty="0" smtClean="0"/>
              <a:t>Spread and maximum tune shift depends on local line density</a:t>
            </a:r>
          </a:p>
          <a:p>
            <a:pPr lvl="1"/>
            <a:r>
              <a:rPr lang="en-US" dirty="0" smtClean="0"/>
              <a:t>Due to synchrotron motion, particles can cross resonances</a:t>
            </a:r>
            <a:endParaRPr lang="en-US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1458739" y="3559348"/>
            <a:ext cx="2862360" cy="1329586"/>
            <a:chOff x="885846" y="2726032"/>
            <a:chExt cx="2862360" cy="1329586"/>
          </a:xfrm>
        </p:grpSpPr>
        <p:sp>
          <p:nvSpPr>
            <p:cNvPr id="117" name="Oval 116"/>
            <p:cNvSpPr/>
            <p:nvPr/>
          </p:nvSpPr>
          <p:spPr>
            <a:xfrm>
              <a:off x="885846" y="3329142"/>
              <a:ext cx="1961261" cy="726476"/>
            </a:xfrm>
            <a:prstGeom prst="ellipse">
              <a:avLst/>
            </a:prstGeom>
            <a:noFill/>
            <a:ln w="9525" cap="flat" cmpd="sng" algn="ctr">
              <a:solidFill>
                <a:srgbClr val="0055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>
              <a:off x="1866773" y="3700620"/>
              <a:ext cx="187220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19" name="Straight Arrow Connector 118"/>
            <p:cNvCxnSpPr/>
            <p:nvPr/>
          </p:nvCxnSpPr>
          <p:spPr>
            <a:xfrm rot="10800000" flipH="1">
              <a:off x="1876992" y="3162148"/>
              <a:ext cx="692040" cy="52065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1863295" y="2726032"/>
              <a:ext cx="0" cy="974588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110291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388166" y="362353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835462" y="2734777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22053" y="303805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1006168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1407715" y="350163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1341415" y="384840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1598818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1751218" y="359214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1641930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199644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1591724" y="36772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2216737" y="360015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1195666" y="369067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2048924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2259849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1863295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2346073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2466013" y="370062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2158212" y="336826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203955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1735726" y="341752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1906407" y="374988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Oval 143"/>
            <p:cNvSpPr>
              <a:spLocks noChangeAspect="1"/>
            </p:cNvSpPr>
            <p:nvPr/>
          </p:nvSpPr>
          <p:spPr>
            <a:xfrm>
              <a:off x="145082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Oval 144"/>
            <p:cNvSpPr>
              <a:spLocks noChangeAspect="1"/>
            </p:cNvSpPr>
            <p:nvPr/>
          </p:nvSpPr>
          <p:spPr>
            <a:xfrm>
              <a:off x="2564206" y="352501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2715333" y="364140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2422901" y="38690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1618592" y="380308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Oval 148"/>
            <p:cNvSpPr>
              <a:spLocks noChangeAspect="1"/>
            </p:cNvSpPr>
            <p:nvPr/>
          </p:nvSpPr>
          <p:spPr>
            <a:xfrm>
              <a:off x="1782751" y="373208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1876823" y="35322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1841546" y="363802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1912100" y="339110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2006172" y="38966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2123762" y="352044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Oval 154"/>
            <p:cNvSpPr>
              <a:spLocks noChangeAspect="1"/>
            </p:cNvSpPr>
            <p:nvPr/>
          </p:nvSpPr>
          <p:spPr>
            <a:xfrm>
              <a:off x="1500535" y="38614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1547571" y="354395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Oval 156"/>
            <p:cNvSpPr>
              <a:spLocks noChangeAspect="1"/>
            </p:cNvSpPr>
            <p:nvPr/>
          </p:nvSpPr>
          <p:spPr>
            <a:xfrm>
              <a:off x="2182557" y="374384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2358942" y="362626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Oval 158"/>
            <p:cNvSpPr>
              <a:spLocks noChangeAspect="1"/>
            </p:cNvSpPr>
            <p:nvPr/>
          </p:nvSpPr>
          <p:spPr>
            <a:xfrm>
              <a:off x="1288873" y="355571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5126547" y="3535504"/>
            <a:ext cx="2148883" cy="2122958"/>
            <a:chOff x="667587" y="1751066"/>
            <a:chExt cx="2148883" cy="2122958"/>
          </a:xfrm>
        </p:grpSpPr>
        <p:cxnSp>
          <p:nvCxnSpPr>
            <p:cNvPr id="161" name="Straight Arrow Connector 160"/>
            <p:cNvCxnSpPr/>
            <p:nvPr/>
          </p:nvCxnSpPr>
          <p:spPr>
            <a:xfrm>
              <a:off x="1016470" y="3551067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62" name="Straight Arrow Connector 161"/>
            <p:cNvCxnSpPr/>
            <p:nvPr/>
          </p:nvCxnSpPr>
          <p:spPr>
            <a:xfrm rot="16200000">
              <a:off x="116470" y="2651066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1705039" y="3566247"/>
              <a:ext cx="384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x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67587" y="2366448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y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2268018" y="2107906"/>
              <a:ext cx="72000" cy="72000"/>
            </a:xfrm>
            <a:prstGeom prst="ellipse">
              <a:avLst/>
            </a:prstGeom>
            <a:solidFill>
              <a:srgbClr val="FF0000">
                <a:alpha val="1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6" name="Isosceles Triangle 165"/>
          <p:cNvSpPr>
            <a:spLocks/>
          </p:cNvSpPr>
          <p:nvPr/>
        </p:nvSpPr>
        <p:spPr>
          <a:xfrm rot="13020000">
            <a:off x="6196563" y="4244130"/>
            <a:ext cx="303775" cy="458126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171818" y="54102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The tune spread is reduced for particles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 further away from the peak line density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cxnSp>
        <p:nvCxnSpPr>
          <p:cNvPr id="168" name="Straight Arrow Connector 167"/>
          <p:cNvCxnSpPr/>
          <p:nvPr/>
        </p:nvCxnSpPr>
        <p:spPr>
          <a:xfrm flipV="1">
            <a:off x="2051590" y="4937876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69" name="Straight Arrow Connector 168"/>
          <p:cNvCxnSpPr/>
          <p:nvPr/>
        </p:nvCxnSpPr>
        <p:spPr>
          <a:xfrm flipV="1">
            <a:off x="2817854" y="4937876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6" name="Oval 225"/>
          <p:cNvSpPr/>
          <p:nvPr/>
        </p:nvSpPr>
        <p:spPr>
          <a:xfrm>
            <a:off x="1942255" y="4201458"/>
            <a:ext cx="239275" cy="659168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2697261" y="4194899"/>
            <a:ext cx="239275" cy="659168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9" name="Straight Connector 228"/>
          <p:cNvCxnSpPr/>
          <p:nvPr/>
        </p:nvCxnSpPr>
        <p:spPr>
          <a:xfrm flipV="1">
            <a:off x="6428359" y="3535503"/>
            <a:ext cx="0" cy="1800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in bunched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Space charge in beams with transverse Gaussian distribution have a tune spread</a:t>
            </a:r>
          </a:p>
          <a:p>
            <a:pPr lvl="1"/>
            <a:r>
              <a:rPr lang="en-US" dirty="0" smtClean="0"/>
              <a:t>Spread and maximum tune shift depends on local line density</a:t>
            </a:r>
          </a:p>
          <a:p>
            <a:pPr lvl="1"/>
            <a:r>
              <a:rPr lang="en-US" dirty="0" smtClean="0"/>
              <a:t>Due to synchrotron motion, particles can cross resonances</a:t>
            </a:r>
            <a:endParaRPr lang="en-US" dirty="0"/>
          </a:p>
        </p:txBody>
      </p:sp>
      <p:grpSp>
        <p:nvGrpSpPr>
          <p:cNvPr id="170" name="Group 169"/>
          <p:cNvGrpSpPr/>
          <p:nvPr/>
        </p:nvGrpSpPr>
        <p:grpSpPr>
          <a:xfrm>
            <a:off x="1458739" y="3559348"/>
            <a:ext cx="2862360" cy="1329586"/>
            <a:chOff x="885846" y="2726032"/>
            <a:chExt cx="2862360" cy="1329586"/>
          </a:xfrm>
        </p:grpSpPr>
        <p:sp>
          <p:nvSpPr>
            <p:cNvPr id="171" name="Oval 170"/>
            <p:cNvSpPr/>
            <p:nvPr/>
          </p:nvSpPr>
          <p:spPr>
            <a:xfrm>
              <a:off x="885846" y="3329142"/>
              <a:ext cx="1961261" cy="726476"/>
            </a:xfrm>
            <a:prstGeom prst="ellipse">
              <a:avLst/>
            </a:prstGeom>
            <a:noFill/>
            <a:ln w="9525" cap="flat" cmpd="sng" algn="ctr">
              <a:solidFill>
                <a:srgbClr val="0055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1866773" y="3700620"/>
              <a:ext cx="187220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73" name="Straight Arrow Connector 172"/>
            <p:cNvCxnSpPr/>
            <p:nvPr/>
          </p:nvCxnSpPr>
          <p:spPr>
            <a:xfrm rot="10800000" flipH="1">
              <a:off x="1876992" y="3162148"/>
              <a:ext cx="692040" cy="52065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74" name="Straight Arrow Connector 173"/>
            <p:cNvCxnSpPr/>
            <p:nvPr/>
          </p:nvCxnSpPr>
          <p:spPr>
            <a:xfrm flipV="1">
              <a:off x="1863295" y="2726032"/>
              <a:ext cx="0" cy="974588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75" name="Oval 174"/>
            <p:cNvSpPr/>
            <p:nvPr/>
          </p:nvSpPr>
          <p:spPr>
            <a:xfrm>
              <a:off x="1218346" y="3391104"/>
              <a:ext cx="212049" cy="607813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110291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388166" y="362353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35462" y="2734777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522053" y="303805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1006168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1407715" y="350163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1341415" y="384840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1598818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Oval 183"/>
            <p:cNvSpPr>
              <a:spLocks noChangeAspect="1"/>
            </p:cNvSpPr>
            <p:nvPr/>
          </p:nvSpPr>
          <p:spPr>
            <a:xfrm>
              <a:off x="1751218" y="359214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1641930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199644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Oval 186"/>
            <p:cNvSpPr>
              <a:spLocks noChangeAspect="1"/>
            </p:cNvSpPr>
            <p:nvPr/>
          </p:nvSpPr>
          <p:spPr>
            <a:xfrm>
              <a:off x="1591724" y="36772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Oval 187"/>
            <p:cNvSpPr>
              <a:spLocks noChangeAspect="1"/>
            </p:cNvSpPr>
            <p:nvPr/>
          </p:nvSpPr>
          <p:spPr>
            <a:xfrm>
              <a:off x="2216737" y="360015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Oval 188"/>
            <p:cNvSpPr>
              <a:spLocks noChangeAspect="1"/>
            </p:cNvSpPr>
            <p:nvPr/>
          </p:nvSpPr>
          <p:spPr>
            <a:xfrm>
              <a:off x="1195666" y="369067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Oval 189"/>
            <p:cNvSpPr>
              <a:spLocks noChangeAspect="1"/>
            </p:cNvSpPr>
            <p:nvPr/>
          </p:nvSpPr>
          <p:spPr>
            <a:xfrm>
              <a:off x="2048924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Oval 190"/>
            <p:cNvSpPr>
              <a:spLocks noChangeAspect="1"/>
            </p:cNvSpPr>
            <p:nvPr/>
          </p:nvSpPr>
          <p:spPr>
            <a:xfrm>
              <a:off x="2259849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>
              <a:spLocks noChangeAspect="1"/>
            </p:cNvSpPr>
            <p:nvPr/>
          </p:nvSpPr>
          <p:spPr>
            <a:xfrm>
              <a:off x="1863295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Oval 192"/>
            <p:cNvSpPr>
              <a:spLocks noChangeAspect="1"/>
            </p:cNvSpPr>
            <p:nvPr/>
          </p:nvSpPr>
          <p:spPr>
            <a:xfrm>
              <a:off x="2346073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2466013" y="370062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Oval 194"/>
            <p:cNvSpPr>
              <a:spLocks noChangeAspect="1"/>
            </p:cNvSpPr>
            <p:nvPr/>
          </p:nvSpPr>
          <p:spPr>
            <a:xfrm>
              <a:off x="2158212" y="336826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203955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1735726" y="341752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>
              <a:spLocks noChangeAspect="1"/>
            </p:cNvSpPr>
            <p:nvPr/>
          </p:nvSpPr>
          <p:spPr>
            <a:xfrm>
              <a:off x="1906407" y="374988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Oval 198"/>
            <p:cNvSpPr>
              <a:spLocks noChangeAspect="1"/>
            </p:cNvSpPr>
            <p:nvPr/>
          </p:nvSpPr>
          <p:spPr>
            <a:xfrm>
              <a:off x="145082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2564206" y="352501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2715333" y="364140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2422901" y="38690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1618592" y="380308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1782751" y="373208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1876823" y="35322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1841546" y="363802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>
              <a:spLocks noChangeAspect="1"/>
            </p:cNvSpPr>
            <p:nvPr/>
          </p:nvSpPr>
          <p:spPr>
            <a:xfrm>
              <a:off x="1912100" y="339110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>
              <a:spLocks noChangeAspect="1"/>
            </p:cNvSpPr>
            <p:nvPr/>
          </p:nvSpPr>
          <p:spPr>
            <a:xfrm>
              <a:off x="2006172" y="38966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2123762" y="352044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1500535" y="38614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1547571" y="354395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>
              <a:spLocks noChangeAspect="1"/>
            </p:cNvSpPr>
            <p:nvPr/>
          </p:nvSpPr>
          <p:spPr>
            <a:xfrm>
              <a:off x="2182557" y="374384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2358942" y="362626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>
              <a:spLocks noChangeAspect="1"/>
            </p:cNvSpPr>
            <p:nvPr/>
          </p:nvSpPr>
          <p:spPr>
            <a:xfrm>
              <a:off x="1288873" y="355571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5126547" y="3535504"/>
            <a:ext cx="2148883" cy="2122958"/>
            <a:chOff x="667587" y="1751066"/>
            <a:chExt cx="2148883" cy="2122958"/>
          </a:xfrm>
        </p:grpSpPr>
        <p:cxnSp>
          <p:nvCxnSpPr>
            <p:cNvPr id="216" name="Straight Arrow Connector 215"/>
            <p:cNvCxnSpPr/>
            <p:nvPr/>
          </p:nvCxnSpPr>
          <p:spPr>
            <a:xfrm>
              <a:off x="1016470" y="3551067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17" name="Straight Arrow Connector 216"/>
            <p:cNvCxnSpPr/>
            <p:nvPr/>
          </p:nvCxnSpPr>
          <p:spPr>
            <a:xfrm rot="16200000">
              <a:off x="116470" y="2651066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218" name="TextBox 217"/>
            <p:cNvSpPr txBox="1"/>
            <p:nvPr/>
          </p:nvSpPr>
          <p:spPr>
            <a:xfrm>
              <a:off x="1705039" y="3566247"/>
              <a:ext cx="384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x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667587" y="2366448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y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2268018" y="2107906"/>
              <a:ext cx="72000" cy="72000"/>
            </a:xfrm>
            <a:prstGeom prst="ellipse">
              <a:avLst/>
            </a:prstGeom>
            <a:solidFill>
              <a:srgbClr val="FF0000">
                <a:alpha val="1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1" name="Isosceles Triangle 220"/>
          <p:cNvSpPr>
            <a:spLocks/>
          </p:cNvSpPr>
          <p:nvPr/>
        </p:nvSpPr>
        <p:spPr>
          <a:xfrm rot="13020000">
            <a:off x="6336395" y="4197105"/>
            <a:ext cx="233013" cy="286064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171818" y="54102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The tune spread is reduced for particles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 further away from the peak line density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cxnSp>
        <p:nvCxnSpPr>
          <p:cNvPr id="223" name="Straight Arrow Connector 222"/>
          <p:cNvCxnSpPr/>
          <p:nvPr/>
        </p:nvCxnSpPr>
        <p:spPr>
          <a:xfrm flipV="1">
            <a:off x="2976614" y="4937876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24" name="Straight Arrow Connector 223"/>
          <p:cNvCxnSpPr/>
          <p:nvPr/>
        </p:nvCxnSpPr>
        <p:spPr>
          <a:xfrm flipV="1">
            <a:off x="1884446" y="4965465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5" name="Oval 224"/>
          <p:cNvSpPr/>
          <p:nvPr/>
        </p:nvSpPr>
        <p:spPr>
          <a:xfrm>
            <a:off x="2873599" y="4220079"/>
            <a:ext cx="212049" cy="607813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9" name="Straight Connector 228"/>
          <p:cNvCxnSpPr/>
          <p:nvPr/>
        </p:nvCxnSpPr>
        <p:spPr>
          <a:xfrm flipV="1">
            <a:off x="6428359" y="3535503"/>
            <a:ext cx="0" cy="1800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45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in bunched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Space charge in beams with transverse Gaussian distribution have a tune spread</a:t>
            </a:r>
          </a:p>
          <a:p>
            <a:pPr lvl="1"/>
            <a:r>
              <a:rPr lang="en-US" dirty="0" smtClean="0"/>
              <a:t>Spread and maximum tune shift depends on local line density</a:t>
            </a:r>
          </a:p>
          <a:p>
            <a:pPr lvl="1"/>
            <a:r>
              <a:rPr lang="en-US" dirty="0" smtClean="0"/>
              <a:t>Due to synchrotron motion, particles can cross resonances</a:t>
            </a:r>
            <a:endParaRPr lang="en-US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1458739" y="3559348"/>
            <a:ext cx="2862360" cy="1329586"/>
            <a:chOff x="885846" y="2726032"/>
            <a:chExt cx="2862360" cy="1329586"/>
          </a:xfrm>
        </p:grpSpPr>
        <p:sp>
          <p:nvSpPr>
            <p:cNvPr id="117" name="Oval 116"/>
            <p:cNvSpPr/>
            <p:nvPr/>
          </p:nvSpPr>
          <p:spPr>
            <a:xfrm>
              <a:off x="885846" y="3329142"/>
              <a:ext cx="1961261" cy="726476"/>
            </a:xfrm>
            <a:prstGeom prst="ellipse">
              <a:avLst/>
            </a:prstGeom>
            <a:noFill/>
            <a:ln w="9525" cap="flat" cmpd="sng" algn="ctr">
              <a:solidFill>
                <a:srgbClr val="0055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>
              <a:off x="1866773" y="3700620"/>
              <a:ext cx="187220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19" name="Straight Arrow Connector 118"/>
            <p:cNvCxnSpPr/>
            <p:nvPr/>
          </p:nvCxnSpPr>
          <p:spPr>
            <a:xfrm rot="10800000" flipH="1">
              <a:off x="1876992" y="3162148"/>
              <a:ext cx="692040" cy="52065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1863295" y="2726032"/>
              <a:ext cx="0" cy="974588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110291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388166" y="362353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835462" y="2734777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22053" y="303805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1006168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1407715" y="350163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1341415" y="384840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1598818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1751218" y="359214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1641930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199644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1591724" y="36772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2216737" y="360015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1195666" y="369067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2048924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2259849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1863295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2346073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2466013" y="370062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2158212" y="336826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203955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1735726" y="341752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1906407" y="374988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Oval 143"/>
            <p:cNvSpPr>
              <a:spLocks noChangeAspect="1"/>
            </p:cNvSpPr>
            <p:nvPr/>
          </p:nvSpPr>
          <p:spPr>
            <a:xfrm>
              <a:off x="145082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Oval 144"/>
            <p:cNvSpPr>
              <a:spLocks noChangeAspect="1"/>
            </p:cNvSpPr>
            <p:nvPr/>
          </p:nvSpPr>
          <p:spPr>
            <a:xfrm>
              <a:off x="2564206" y="352501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2715333" y="364140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2422901" y="38690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1618592" y="380308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Oval 148"/>
            <p:cNvSpPr>
              <a:spLocks noChangeAspect="1"/>
            </p:cNvSpPr>
            <p:nvPr/>
          </p:nvSpPr>
          <p:spPr>
            <a:xfrm>
              <a:off x="1782751" y="373208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1876823" y="35322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1841546" y="363802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1912100" y="339110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2006172" y="38966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2123762" y="352044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Oval 154"/>
            <p:cNvSpPr>
              <a:spLocks noChangeAspect="1"/>
            </p:cNvSpPr>
            <p:nvPr/>
          </p:nvSpPr>
          <p:spPr>
            <a:xfrm>
              <a:off x="1500535" y="38614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1547571" y="354395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Oval 156"/>
            <p:cNvSpPr>
              <a:spLocks noChangeAspect="1"/>
            </p:cNvSpPr>
            <p:nvPr/>
          </p:nvSpPr>
          <p:spPr>
            <a:xfrm>
              <a:off x="2182557" y="374384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2358942" y="362626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Oval 158"/>
            <p:cNvSpPr>
              <a:spLocks noChangeAspect="1"/>
            </p:cNvSpPr>
            <p:nvPr/>
          </p:nvSpPr>
          <p:spPr>
            <a:xfrm>
              <a:off x="1288873" y="355571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5126547" y="3535504"/>
            <a:ext cx="2148883" cy="2122958"/>
            <a:chOff x="667587" y="1751066"/>
            <a:chExt cx="2148883" cy="2122958"/>
          </a:xfrm>
        </p:grpSpPr>
        <p:cxnSp>
          <p:nvCxnSpPr>
            <p:cNvPr id="161" name="Straight Arrow Connector 160"/>
            <p:cNvCxnSpPr/>
            <p:nvPr/>
          </p:nvCxnSpPr>
          <p:spPr>
            <a:xfrm>
              <a:off x="1016470" y="3551067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62" name="Straight Arrow Connector 161"/>
            <p:cNvCxnSpPr/>
            <p:nvPr/>
          </p:nvCxnSpPr>
          <p:spPr>
            <a:xfrm rot="16200000">
              <a:off x="116470" y="2651066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1705039" y="3566247"/>
              <a:ext cx="384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x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67587" y="2366448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y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2268018" y="2107906"/>
              <a:ext cx="72000" cy="72000"/>
            </a:xfrm>
            <a:prstGeom prst="ellipse">
              <a:avLst/>
            </a:prstGeom>
            <a:solidFill>
              <a:srgbClr val="FF0000">
                <a:alpha val="1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6" name="Isosceles Triangle 165"/>
          <p:cNvSpPr>
            <a:spLocks/>
          </p:cNvSpPr>
          <p:nvPr/>
        </p:nvSpPr>
        <p:spPr>
          <a:xfrm rot="13020000">
            <a:off x="6473580" y="4097268"/>
            <a:ext cx="143218" cy="229336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171818" y="54102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The tune spread is reduced for particles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 further away from the peak line density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cxnSp>
        <p:nvCxnSpPr>
          <p:cNvPr id="168" name="Straight Arrow Connector 167"/>
          <p:cNvCxnSpPr/>
          <p:nvPr/>
        </p:nvCxnSpPr>
        <p:spPr>
          <a:xfrm flipV="1">
            <a:off x="3145934" y="4937876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69" name="Straight Arrow Connector 168"/>
          <p:cNvCxnSpPr/>
          <p:nvPr/>
        </p:nvCxnSpPr>
        <p:spPr>
          <a:xfrm flipV="1">
            <a:off x="1725686" y="4965465"/>
            <a:ext cx="0" cy="4358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6" name="Oval 225"/>
          <p:cNvSpPr/>
          <p:nvPr/>
        </p:nvSpPr>
        <p:spPr>
          <a:xfrm>
            <a:off x="3021019" y="4278570"/>
            <a:ext cx="221347" cy="481282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1635656" y="4283305"/>
            <a:ext cx="221347" cy="481282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9" name="Straight Connector 228"/>
          <p:cNvCxnSpPr/>
          <p:nvPr/>
        </p:nvCxnSpPr>
        <p:spPr>
          <a:xfrm flipV="1">
            <a:off x="6428359" y="3535503"/>
            <a:ext cx="0" cy="1800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63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in bunched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Space charge in beams with transverse Gaussian distribution have a tune spread</a:t>
            </a:r>
          </a:p>
          <a:p>
            <a:pPr lvl="1"/>
            <a:r>
              <a:rPr lang="en-US" dirty="0" smtClean="0"/>
              <a:t>Spread and maximum tune shift depends on local line density</a:t>
            </a:r>
          </a:p>
          <a:p>
            <a:pPr lvl="1"/>
            <a:r>
              <a:rPr lang="en-US" dirty="0" smtClean="0"/>
              <a:t>Due to synchrotron motion, particles can cross resonances</a:t>
            </a:r>
            <a:endParaRPr lang="en-US" dirty="0"/>
          </a:p>
        </p:txBody>
      </p:sp>
      <p:grpSp>
        <p:nvGrpSpPr>
          <p:cNvPr id="178" name="Group 177"/>
          <p:cNvGrpSpPr/>
          <p:nvPr/>
        </p:nvGrpSpPr>
        <p:grpSpPr>
          <a:xfrm>
            <a:off x="1458739" y="3559348"/>
            <a:ext cx="2862360" cy="1329586"/>
            <a:chOff x="885846" y="2726032"/>
            <a:chExt cx="2862360" cy="1329586"/>
          </a:xfrm>
        </p:grpSpPr>
        <p:sp>
          <p:nvSpPr>
            <p:cNvPr id="179" name="Oval 178"/>
            <p:cNvSpPr/>
            <p:nvPr/>
          </p:nvSpPr>
          <p:spPr>
            <a:xfrm>
              <a:off x="885846" y="3329142"/>
              <a:ext cx="1961261" cy="726476"/>
            </a:xfrm>
            <a:prstGeom prst="ellipse">
              <a:avLst/>
            </a:prstGeom>
            <a:noFill/>
            <a:ln w="9525" cap="flat" cmpd="sng" algn="ctr">
              <a:solidFill>
                <a:srgbClr val="0055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80" name="Straight Arrow Connector 179"/>
            <p:cNvCxnSpPr/>
            <p:nvPr/>
          </p:nvCxnSpPr>
          <p:spPr>
            <a:xfrm>
              <a:off x="1866773" y="3700620"/>
              <a:ext cx="187220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81" name="Straight Arrow Connector 180"/>
            <p:cNvCxnSpPr/>
            <p:nvPr/>
          </p:nvCxnSpPr>
          <p:spPr>
            <a:xfrm rot="10800000" flipH="1">
              <a:off x="1876992" y="3162148"/>
              <a:ext cx="692040" cy="52065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1863295" y="2726032"/>
              <a:ext cx="0" cy="974588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83" name="Oval 182"/>
            <p:cNvSpPr/>
            <p:nvPr/>
          </p:nvSpPr>
          <p:spPr>
            <a:xfrm>
              <a:off x="1749942" y="3329142"/>
              <a:ext cx="257369" cy="726476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Oval 183"/>
            <p:cNvSpPr>
              <a:spLocks noChangeAspect="1"/>
            </p:cNvSpPr>
            <p:nvPr/>
          </p:nvSpPr>
          <p:spPr>
            <a:xfrm>
              <a:off x="110291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388166" y="362353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835462" y="2734777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522053" y="3038055"/>
              <a:ext cx="360040" cy="29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Oval 187"/>
            <p:cNvSpPr>
              <a:spLocks noChangeAspect="1"/>
            </p:cNvSpPr>
            <p:nvPr/>
          </p:nvSpPr>
          <p:spPr>
            <a:xfrm>
              <a:off x="1006168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Oval 188"/>
            <p:cNvSpPr>
              <a:spLocks noChangeAspect="1"/>
            </p:cNvSpPr>
            <p:nvPr/>
          </p:nvSpPr>
          <p:spPr>
            <a:xfrm>
              <a:off x="1407715" y="350163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Oval 189"/>
            <p:cNvSpPr>
              <a:spLocks noChangeAspect="1"/>
            </p:cNvSpPr>
            <p:nvPr/>
          </p:nvSpPr>
          <p:spPr>
            <a:xfrm>
              <a:off x="1341415" y="384840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Oval 190"/>
            <p:cNvSpPr>
              <a:spLocks noChangeAspect="1"/>
            </p:cNvSpPr>
            <p:nvPr/>
          </p:nvSpPr>
          <p:spPr>
            <a:xfrm>
              <a:off x="1598818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>
              <a:spLocks noChangeAspect="1"/>
            </p:cNvSpPr>
            <p:nvPr/>
          </p:nvSpPr>
          <p:spPr>
            <a:xfrm>
              <a:off x="1751218" y="359214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Oval 192"/>
            <p:cNvSpPr>
              <a:spLocks noChangeAspect="1"/>
            </p:cNvSpPr>
            <p:nvPr/>
          </p:nvSpPr>
          <p:spPr>
            <a:xfrm>
              <a:off x="1641930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1996445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Oval 194"/>
            <p:cNvSpPr>
              <a:spLocks noChangeAspect="1"/>
            </p:cNvSpPr>
            <p:nvPr/>
          </p:nvSpPr>
          <p:spPr>
            <a:xfrm>
              <a:off x="1591724" y="36772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2216737" y="360015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1195666" y="369067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>
              <a:spLocks noChangeAspect="1"/>
            </p:cNvSpPr>
            <p:nvPr/>
          </p:nvSpPr>
          <p:spPr>
            <a:xfrm>
              <a:off x="2048924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Oval 198"/>
            <p:cNvSpPr>
              <a:spLocks noChangeAspect="1"/>
            </p:cNvSpPr>
            <p:nvPr/>
          </p:nvSpPr>
          <p:spPr>
            <a:xfrm>
              <a:off x="2259849" y="3805258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1863295" y="38693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2346073" y="345237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2466013" y="3700620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2158212" y="336826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203955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1735726" y="3417522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1906407" y="374988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>
              <a:spLocks noChangeAspect="1"/>
            </p:cNvSpPr>
            <p:nvPr/>
          </p:nvSpPr>
          <p:spPr>
            <a:xfrm>
              <a:off x="1450827" y="3659526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>
              <a:spLocks noChangeAspect="1"/>
            </p:cNvSpPr>
            <p:nvPr/>
          </p:nvSpPr>
          <p:spPr>
            <a:xfrm>
              <a:off x="2564206" y="352501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2715333" y="364140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2422901" y="38690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1618592" y="380308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>
              <a:spLocks noChangeAspect="1"/>
            </p:cNvSpPr>
            <p:nvPr/>
          </p:nvSpPr>
          <p:spPr>
            <a:xfrm>
              <a:off x="1782751" y="373208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1876823" y="3532201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>
              <a:spLocks noChangeAspect="1"/>
            </p:cNvSpPr>
            <p:nvPr/>
          </p:nvSpPr>
          <p:spPr>
            <a:xfrm>
              <a:off x="1841546" y="363802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1912100" y="339110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2006172" y="389669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2123762" y="3520443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1500535" y="386142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>
            <a:xfrm>
              <a:off x="1547571" y="3543959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>
            <a:xfrm>
              <a:off x="2182557" y="374384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Oval 220"/>
            <p:cNvSpPr>
              <a:spLocks noChangeAspect="1"/>
            </p:cNvSpPr>
            <p:nvPr/>
          </p:nvSpPr>
          <p:spPr>
            <a:xfrm>
              <a:off x="2358942" y="3626265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>
              <a:spLocks noChangeAspect="1"/>
            </p:cNvSpPr>
            <p:nvPr/>
          </p:nvSpPr>
          <p:spPr>
            <a:xfrm>
              <a:off x="1288873" y="3555717"/>
              <a:ext cx="86224" cy="9852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126547" y="3535504"/>
            <a:ext cx="2148883" cy="2122958"/>
            <a:chOff x="667587" y="1751066"/>
            <a:chExt cx="2148883" cy="2122958"/>
          </a:xfrm>
        </p:grpSpPr>
        <p:cxnSp>
          <p:nvCxnSpPr>
            <p:cNvPr id="224" name="Straight Arrow Connector 223"/>
            <p:cNvCxnSpPr/>
            <p:nvPr/>
          </p:nvCxnSpPr>
          <p:spPr>
            <a:xfrm>
              <a:off x="1016470" y="3551067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25" name="Straight Arrow Connector 224"/>
            <p:cNvCxnSpPr/>
            <p:nvPr/>
          </p:nvCxnSpPr>
          <p:spPr>
            <a:xfrm rot="16200000">
              <a:off x="116470" y="2651066"/>
              <a:ext cx="180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228" name="TextBox 227"/>
            <p:cNvSpPr txBox="1"/>
            <p:nvPr/>
          </p:nvSpPr>
          <p:spPr>
            <a:xfrm>
              <a:off x="1705039" y="3566247"/>
              <a:ext cx="384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x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667587" y="2366448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</a:rPr>
                <a:t>y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268018" y="2107906"/>
              <a:ext cx="72000" cy="72000"/>
            </a:xfrm>
            <a:prstGeom prst="ellipse">
              <a:avLst/>
            </a:prstGeom>
            <a:solidFill>
              <a:srgbClr val="FF0000">
                <a:alpha val="1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1" name="Isosceles Triangle 230"/>
          <p:cNvSpPr>
            <a:spLocks/>
          </p:cNvSpPr>
          <p:nvPr/>
        </p:nvSpPr>
        <p:spPr>
          <a:xfrm rot="13020000">
            <a:off x="6336395" y="4197105"/>
            <a:ext cx="233013" cy="286064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5911860" y="4408929"/>
            <a:ext cx="658191" cy="653570"/>
            <a:chOff x="6808871" y="4493449"/>
            <a:chExt cx="658191" cy="653570"/>
          </a:xfrm>
        </p:grpSpPr>
        <p:sp>
          <p:nvSpPr>
            <p:cNvPr id="233" name="Isosceles Triangle 232"/>
            <p:cNvSpPr>
              <a:spLocks/>
            </p:cNvSpPr>
            <p:nvPr/>
          </p:nvSpPr>
          <p:spPr>
            <a:xfrm rot="13020000">
              <a:off x="6808871" y="4493449"/>
              <a:ext cx="477597" cy="653570"/>
            </a:xfrm>
            <a:prstGeom prst="triangle">
              <a:avLst/>
            </a:prstGeom>
            <a:noFill/>
            <a:ln w="19050" cap="flat" cmpd="sng" algn="ctr">
              <a:solidFill>
                <a:srgbClr val="008000">
                  <a:alpha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 rot="13020000">
              <a:off x="7013462" y="4548494"/>
              <a:ext cx="453600" cy="36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 rot="10800000">
            <a:off x="6118651" y="3897248"/>
            <a:ext cx="658191" cy="653570"/>
            <a:chOff x="6808871" y="4493449"/>
            <a:chExt cx="658191" cy="653570"/>
          </a:xfrm>
        </p:grpSpPr>
        <p:sp>
          <p:nvSpPr>
            <p:cNvPr id="236" name="Isosceles Triangle 235"/>
            <p:cNvSpPr>
              <a:spLocks/>
            </p:cNvSpPr>
            <p:nvPr/>
          </p:nvSpPr>
          <p:spPr>
            <a:xfrm rot="13020000">
              <a:off x="6808871" y="4493449"/>
              <a:ext cx="477597" cy="653570"/>
            </a:xfrm>
            <a:prstGeom prst="triangle">
              <a:avLst/>
            </a:prstGeom>
            <a:solidFill>
              <a:srgbClr val="008000">
                <a:alpha val="20000"/>
              </a:srgbClr>
            </a:solidFill>
            <a:ln w="19050" cap="flat" cmpd="sng" algn="ctr">
              <a:solidFill>
                <a:srgbClr val="008000">
                  <a:alpha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 rot="13020000">
              <a:off x="7013462" y="4548494"/>
              <a:ext cx="453600" cy="36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8" name="Isosceles Triangle 237"/>
          <p:cNvSpPr>
            <a:spLocks/>
          </p:cNvSpPr>
          <p:nvPr/>
        </p:nvSpPr>
        <p:spPr>
          <a:xfrm rot="13020000">
            <a:off x="5924419" y="4391016"/>
            <a:ext cx="477597" cy="653570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008000">
                  <a:alpha val="10000"/>
                </a:srgbClr>
              </a:gs>
              <a:gs pos="59000">
                <a:srgbClr val="008000">
                  <a:alpha val="5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9" name="Isosceles Triangle 238"/>
          <p:cNvSpPr>
            <a:spLocks/>
          </p:cNvSpPr>
          <p:nvPr/>
        </p:nvSpPr>
        <p:spPr>
          <a:xfrm rot="13020000">
            <a:off x="6046581" y="4335507"/>
            <a:ext cx="402530" cy="550100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0" name="Isosceles Triangle 239"/>
          <p:cNvSpPr>
            <a:spLocks/>
          </p:cNvSpPr>
          <p:nvPr/>
        </p:nvSpPr>
        <p:spPr>
          <a:xfrm rot="13020000">
            <a:off x="6196563" y="4244130"/>
            <a:ext cx="303775" cy="458126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1" name="Isosceles Triangle 240"/>
          <p:cNvSpPr>
            <a:spLocks/>
          </p:cNvSpPr>
          <p:nvPr/>
        </p:nvSpPr>
        <p:spPr>
          <a:xfrm rot="13020000">
            <a:off x="6473580" y="4097268"/>
            <a:ext cx="143218" cy="229336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6905443" y="3845107"/>
            <a:ext cx="21936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/>
              </a:rPr>
              <a:t>Depending on the working point, mostly </a:t>
            </a:r>
            <a:r>
              <a:rPr lang="en-US" sz="1400" kern="0" dirty="0" smtClean="0">
                <a:solidFill>
                  <a:sysClr val="windowText" lastClr="000000"/>
                </a:solidFill>
                <a:sym typeface="Wingdings"/>
              </a:rPr>
              <a:t>particles in the longitudinal core or in the longitudinal tail will see the resonance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45" name="Straight Connector 244"/>
          <p:cNvCxnSpPr/>
          <p:nvPr/>
        </p:nvCxnSpPr>
        <p:spPr>
          <a:xfrm flipV="1">
            <a:off x="6428359" y="3535503"/>
            <a:ext cx="0" cy="1800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02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U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LIU_PowerPoint_Template</Template>
  <TotalTime>58909</TotalTime>
  <Words>2798</Words>
  <Application>Microsoft Macintosh PowerPoint</Application>
  <PresentationFormat>On-screen Show (4:3)</PresentationFormat>
  <Paragraphs>348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LIU_PowerPoint_Template</vt:lpstr>
      <vt:lpstr>SPS space charge studies  in presence of power converter ripple</vt:lpstr>
      <vt:lpstr>Outline</vt:lpstr>
      <vt:lpstr>Introduction</vt:lpstr>
      <vt:lpstr>Space charge in bunched beams</vt:lpstr>
      <vt:lpstr>Space charge in bunched beams</vt:lpstr>
      <vt:lpstr>Space charge in bunched beams</vt:lpstr>
      <vt:lpstr>Space charge in bunched beams</vt:lpstr>
      <vt:lpstr>Space charge in bunched beams</vt:lpstr>
      <vt:lpstr>Space charge in bunched beams</vt:lpstr>
      <vt:lpstr>Experiment</vt:lpstr>
      <vt:lpstr>Experiment</vt:lpstr>
      <vt:lpstr>Experiment</vt:lpstr>
      <vt:lpstr>Experiment</vt:lpstr>
      <vt:lpstr>Experiment</vt:lpstr>
      <vt:lpstr>Experiment</vt:lpstr>
      <vt:lpstr>Resonances at Qx = 20.40 (I)</vt:lpstr>
      <vt:lpstr>Resonances at Qx = 20.40 (II)</vt:lpstr>
      <vt:lpstr>Resonances at Qx = 20.40 (II)</vt:lpstr>
      <vt:lpstr>Resonances at Qx = 20.40 (II)</vt:lpstr>
      <vt:lpstr>Resonances at Qx = 20.40 (II)</vt:lpstr>
      <vt:lpstr>Poincaré maps at Qx = 20.40 (dp/p = 0)</vt:lpstr>
      <vt:lpstr>Resonances at Qx = 20.40 (III)</vt:lpstr>
      <vt:lpstr>Resonances at Qx = 20.40 (III)</vt:lpstr>
      <vt:lpstr>Resonances at Qx = 20.40 (III)</vt:lpstr>
      <vt:lpstr>Resonances at Qx = 20.40 (III)</vt:lpstr>
      <vt:lpstr>Resonances at Qx = 20.40 (III)</vt:lpstr>
      <vt:lpstr>Poincaré maps at Qx = 20.40 (various dp/p)</vt:lpstr>
      <vt:lpstr>Poincaré maps at Qx = 20.40 (various dp/p)</vt:lpstr>
      <vt:lpstr>Poincaré maps at Qx = 20.40 (various dp/p)</vt:lpstr>
      <vt:lpstr>Poincaré maps at Qx = 20.40 (various dp/p)</vt:lpstr>
      <vt:lpstr>Poincaré maps at Qx = 20.40 (various dp/p)</vt:lpstr>
      <vt:lpstr>Poincaré maps at Qx = 20.40 (various dp/p)</vt:lpstr>
      <vt:lpstr>Poincaré maps at Qx = 20.40 (various dp/p)</vt:lpstr>
      <vt:lpstr>Poincaré maps at Qx = 20.40 (various dp/p)</vt:lpstr>
      <vt:lpstr>Measurements vs. simulations</vt:lpstr>
      <vt:lpstr>Measurements vs. simulations</vt:lpstr>
      <vt:lpstr>Measurements vs. simulations</vt:lpstr>
      <vt:lpstr>Measurements with different Q-ripples </vt:lpstr>
      <vt:lpstr>Measurements with different Q-ripples </vt:lpstr>
      <vt:lpstr>Measurements with different Q-ripples </vt:lpstr>
      <vt:lpstr>Measurements with different Q-ripples </vt:lpstr>
      <vt:lpstr>Measurements with different Q-ripples </vt:lpstr>
      <vt:lpstr>Measurements with different Q-ripples </vt:lpstr>
      <vt:lpstr>Measurements with different Q-ripples </vt:lpstr>
      <vt:lpstr>Summary &amp; Outlook</vt:lpstr>
      <vt:lpstr>PowerPoint Presentation</vt:lpstr>
      <vt:lpstr>Measurements vs. simulations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Cecile Noels</dc:creator>
  <cp:keywords/>
  <dc:description/>
  <cp:lastModifiedBy>Hannes Bartosik</cp:lastModifiedBy>
  <cp:revision>1959</cp:revision>
  <dcterms:created xsi:type="dcterms:W3CDTF">2013-04-17T22:56:34Z</dcterms:created>
  <dcterms:modified xsi:type="dcterms:W3CDTF">2018-02-13T13:42:07Z</dcterms:modified>
  <cp:category/>
</cp:coreProperties>
</file>