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75" r:id="rId2"/>
    <p:sldId id="504" r:id="rId3"/>
    <p:sldId id="507" r:id="rId4"/>
    <p:sldId id="505" r:id="rId5"/>
    <p:sldId id="515" r:id="rId6"/>
    <p:sldId id="517" r:id="rId7"/>
    <p:sldId id="519" r:id="rId8"/>
    <p:sldId id="520" r:id="rId9"/>
    <p:sldId id="521" r:id="rId10"/>
    <p:sldId id="518" r:id="rId11"/>
    <p:sldId id="522" r:id="rId12"/>
    <p:sldId id="523" r:id="rId13"/>
    <p:sldId id="524" r:id="rId14"/>
    <p:sldId id="525" r:id="rId15"/>
    <p:sldId id="526" r:id="rId16"/>
    <p:sldId id="528" r:id="rId17"/>
    <p:sldId id="527" r:id="rId18"/>
    <p:sldId id="534" r:id="rId19"/>
    <p:sldId id="529" r:id="rId20"/>
    <p:sldId id="531" r:id="rId21"/>
    <p:sldId id="530" r:id="rId22"/>
    <p:sldId id="532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C1B3D1"/>
    <a:srgbClr val="0033CC"/>
    <a:srgbClr val="0000FF"/>
    <a:srgbClr val="56E09E"/>
    <a:srgbClr val="00B050"/>
    <a:srgbClr val="FB02BB"/>
    <a:srgbClr val="FFFFFF"/>
    <a:srgbClr val="848584"/>
    <a:srgbClr val="22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0" autoAdjust="0"/>
    <p:restoredTop sz="93137" autoAdjust="0"/>
  </p:normalViewPr>
  <p:slideViewPr>
    <p:cSldViewPr snapToGrid="0" snapToObjects="1">
      <p:cViewPr varScale="1">
        <p:scale>
          <a:sx n="103" d="100"/>
          <a:sy n="103" d="100"/>
        </p:scale>
        <p:origin x="-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CD8FF3B3-0403-4938-927F-FED9EB636206@cern.ch" TargetMode="External"/><Relationship Id="rId4" Type="http://schemas.openxmlformats.org/officeDocument/2006/relationships/image" Target="../media/image28.png"/><Relationship Id="rId5" Type="http://schemas.openxmlformats.org/officeDocument/2006/relationships/image" Target="cid:8B900906-6BAA-41AF-B43C-0D8D6B2334E1@cern.ch" TargetMode="External"/><Relationship Id="rId6" Type="http://schemas.openxmlformats.org/officeDocument/2006/relationships/image" Target="../media/image29.png"/><Relationship Id="rId7" Type="http://schemas.openxmlformats.org/officeDocument/2006/relationships/image" Target="cid:C27D8FD6-1164-4B27-93D6-3486C1C47BE0@cern.ch" TargetMode="External"/><Relationship Id="rId8" Type="http://schemas.openxmlformats.org/officeDocument/2006/relationships/image" Target="../media/image30.png"/><Relationship Id="rId9" Type="http://schemas.openxmlformats.org/officeDocument/2006/relationships/image" Target="cid:EC9C64D5-421E-4066-9DD3-4029C17A2E8A@cern.ch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from high intensity run</a:t>
            </a:r>
            <a:br>
              <a:rPr lang="en-US" sz="3600" dirty="0" smtClean="0"/>
            </a:br>
            <a:r>
              <a:rPr lang="en-US" sz="3600" dirty="0" smtClean="0"/>
              <a:t>(transverse)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H. </a:t>
            </a:r>
            <a:r>
              <a:rPr lang="en-US" dirty="0" smtClean="0">
                <a:solidFill>
                  <a:srgbClr val="FFFFFF"/>
                </a:solidFill>
              </a:rPr>
              <a:t>Bartosik for the e-cloud team, SPS-OP and all other participants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67" y="6306141"/>
            <a:ext cx="321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LIU-SPS-BD meeting, 19.10.2017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instability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008000"/>
            <a:ext cx="7920000" cy="5117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000" y="1710000"/>
            <a:ext cx="5364000" cy="36540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Lifetime computed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from the BCT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56000" y="3564000"/>
            <a:ext cx="720000" cy="1440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76000" y="3564000"/>
            <a:ext cx="468000" cy="14400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6000" y="3312000"/>
            <a:ext cx="14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Chromaticity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000" y="313200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Octupoles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4856" y="270004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289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00000" y="792000"/>
            <a:ext cx="7344000" cy="2568298"/>
            <a:chOff x="396000" y="3279960"/>
            <a:chExt cx="8136000" cy="28452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9634"/>
            <a:stretch/>
          </p:blipFill>
          <p:spPr>
            <a:xfrm>
              <a:off x="612000" y="3547872"/>
              <a:ext cx="7920000" cy="25773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6000" y="3279960"/>
              <a:ext cx="5580000" cy="2084040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828000" y="5904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28000" y="4536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28000" y="4878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28000" y="5220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8000" y="5562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flipV="1">
            <a:off x="1152000" y="3600000"/>
            <a:ext cx="360000" cy="2736000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21804" y="4226196"/>
            <a:ext cx="3348000" cy="871606"/>
          </a:xfrm>
          <a:prstGeom prst="triangle">
            <a:avLst>
              <a:gd name="adj" fmla="val 17072"/>
            </a:avLst>
          </a:prstGeom>
          <a:solidFill>
            <a:schemeClr val="accent4">
              <a:alpha val="2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8000" y="5734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0.1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520" y="4366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0.5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520" y="5050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0.3</a:t>
            </a:r>
            <a:endParaRPr lang="en-US" sz="1600" dirty="0">
              <a:solidFill>
                <a:schemeClr val="accent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2808000"/>
            <a:ext cx="7200000" cy="4050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040000" y="3276000"/>
            <a:ext cx="324000" cy="14400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166535" y="5689219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108294" y="1059342"/>
            <a:ext cx="720000" cy="1440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48294" y="807342"/>
            <a:ext cx="14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Chromaticity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instability studies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0548" y="335368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QPH setting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3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900000" y="792000"/>
            <a:ext cx="7344000" cy="2568298"/>
            <a:chOff x="396000" y="3279960"/>
            <a:chExt cx="8136000" cy="284527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t="49634"/>
            <a:stretch/>
          </p:blipFill>
          <p:spPr>
            <a:xfrm>
              <a:off x="612000" y="3547872"/>
              <a:ext cx="7920000" cy="257736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96000" y="3279960"/>
              <a:ext cx="5580000" cy="208404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6108294" y="1059342"/>
            <a:ext cx="720000" cy="1440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48294" y="807342"/>
            <a:ext cx="14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Chromaticity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28000" y="5904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8000" y="4536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28000" y="4878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28000" y="5220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28000" y="5562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 flipV="1">
            <a:off x="1152000" y="3600000"/>
            <a:ext cx="360000" cy="2736000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36001" y="4212000"/>
            <a:ext cx="3348000" cy="900000"/>
          </a:xfrm>
          <a:prstGeom prst="triangle">
            <a:avLst>
              <a:gd name="adj" fmla="val 17072"/>
            </a:avLst>
          </a:prstGeom>
          <a:solidFill>
            <a:schemeClr val="accent4">
              <a:alpha val="2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8000" y="5734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0.1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520" y="4366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0.5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520" y="5050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0.3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166535" y="5689219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outp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4000" y="2952000"/>
            <a:ext cx="6120000" cy="3444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instability studies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10548" y="335368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QPH setting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6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900000" y="792000"/>
            <a:ext cx="7344000" cy="2568298"/>
            <a:chOff x="396000" y="3279960"/>
            <a:chExt cx="8136000" cy="28452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t="49634"/>
            <a:stretch/>
          </p:blipFill>
          <p:spPr>
            <a:xfrm>
              <a:off x="612000" y="3547872"/>
              <a:ext cx="7920000" cy="257736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96000" y="3279960"/>
              <a:ext cx="5580000" cy="208404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6108294" y="1059342"/>
            <a:ext cx="720000" cy="1440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48294" y="807342"/>
            <a:ext cx="14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Chromaticity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828000" y="5904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8000" y="4536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8000" y="4878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28000" y="5220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28000" y="5562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30"/>
          <p:cNvSpPr/>
          <p:nvPr/>
        </p:nvSpPr>
        <p:spPr>
          <a:xfrm flipV="1">
            <a:off x="1152000" y="3600000"/>
            <a:ext cx="360000" cy="2736000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8000" y="5734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0.1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520" y="4366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0.5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520" y="5050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0.3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 rot="16200000">
            <a:off x="36001" y="4211999"/>
            <a:ext cx="3348000" cy="900000"/>
          </a:xfrm>
          <a:prstGeom prst="triangle">
            <a:avLst>
              <a:gd name="adj" fmla="val 43358"/>
            </a:avLst>
          </a:prstGeom>
          <a:solidFill>
            <a:schemeClr val="accent4">
              <a:alpha val="2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1166535" y="4806626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2808000"/>
            <a:ext cx="7200000" cy="40500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760000" y="3276000"/>
            <a:ext cx="324000" cy="14400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instability studies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10548" y="335368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QPH setting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00000" y="792000"/>
            <a:ext cx="7344000" cy="2568298"/>
            <a:chOff x="396000" y="3279960"/>
            <a:chExt cx="8136000" cy="28452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9634"/>
            <a:stretch/>
          </p:blipFill>
          <p:spPr>
            <a:xfrm>
              <a:off x="612000" y="3547872"/>
              <a:ext cx="7920000" cy="25773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6000" y="3279960"/>
              <a:ext cx="5580000" cy="208404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6108294" y="1059342"/>
            <a:ext cx="720000" cy="14400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48294" y="807342"/>
            <a:ext cx="14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Chromaticity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28000" y="5904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28000" y="4536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8000" y="4878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8000" y="5220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28000" y="5562000"/>
            <a:ext cx="43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 flipV="1">
            <a:off x="1152000" y="3600000"/>
            <a:ext cx="360000" cy="2736000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5">
                <a:shade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36001" y="4211999"/>
            <a:ext cx="3348000" cy="900000"/>
          </a:xfrm>
          <a:prstGeom prst="triangle">
            <a:avLst>
              <a:gd name="adj" fmla="val 43358"/>
            </a:avLst>
          </a:prstGeom>
          <a:solidFill>
            <a:schemeClr val="accent4">
              <a:alpha val="2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8000" y="5734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0.1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20" y="4366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0.5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520" y="505072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0.3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166535" y="4806626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outp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4000" y="2952002"/>
            <a:ext cx="6120000" cy="3444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instability studies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0548" y="335368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QPH setting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5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instability </a:t>
            </a:r>
            <a:r>
              <a:rPr lang="en-US" dirty="0" smtClean="0"/>
              <a:t>studies –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>
            <a:normAutofit/>
          </a:bodyPr>
          <a:lstStyle/>
          <a:p>
            <a:r>
              <a:rPr lang="en-US" dirty="0"/>
              <a:t>The 20 MHz </a:t>
            </a:r>
            <a:r>
              <a:rPr lang="en-US" dirty="0">
                <a:solidFill>
                  <a:srgbClr val="FF0000"/>
                </a:solidFill>
              </a:rPr>
              <a:t>coupled bunch </a:t>
            </a:r>
            <a:r>
              <a:rPr lang="en-US" dirty="0" smtClean="0">
                <a:solidFill>
                  <a:srgbClr val="FF0000"/>
                </a:solidFill>
              </a:rPr>
              <a:t>instability from 2015 was not observed </a:t>
            </a:r>
            <a:r>
              <a:rPr lang="en-US" dirty="0" smtClean="0"/>
              <a:t>(now higher gain </a:t>
            </a:r>
            <a:r>
              <a:rPr lang="en-US" dirty="0"/>
              <a:t>at 20 MHz in the transverse </a:t>
            </a:r>
            <a:r>
              <a:rPr lang="en-US" dirty="0" smtClean="0"/>
              <a:t>damper, but also only 4 x 48 bunches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presence of the transverse damper, 4 x 48 bunches </a:t>
            </a:r>
            <a:r>
              <a:rPr lang="en-US" dirty="0">
                <a:solidFill>
                  <a:srgbClr val="FF0000"/>
                </a:solidFill>
              </a:rPr>
              <a:t>exhibit single bunch instabilities</a:t>
            </a:r>
            <a:r>
              <a:rPr lang="en-US" dirty="0"/>
              <a:t> in the later batches</a:t>
            </a:r>
          </a:p>
          <a:p>
            <a:r>
              <a:rPr lang="en-US" dirty="0" smtClean="0"/>
              <a:t>Single </a:t>
            </a:r>
            <a:r>
              <a:rPr lang="en-US" dirty="0"/>
              <a:t>bunch instabilities change and </a:t>
            </a:r>
            <a:r>
              <a:rPr lang="en-US" dirty="0">
                <a:solidFill>
                  <a:srgbClr val="FF0000"/>
                </a:solidFill>
              </a:rPr>
              <a:t>can be cured with chromaticity</a:t>
            </a:r>
          </a:p>
          <a:p>
            <a:pPr lvl="1"/>
            <a:r>
              <a:rPr lang="el-GR" dirty="0" smtClean="0"/>
              <a:t>ξ</a:t>
            </a:r>
            <a:r>
              <a:rPr lang="en-US" baseline="-25000" dirty="0" smtClean="0"/>
              <a:t>H</a:t>
            </a:r>
            <a:r>
              <a:rPr lang="de-DE" dirty="0" smtClean="0"/>
              <a:t> ~</a:t>
            </a:r>
            <a:r>
              <a:rPr lang="en-US" dirty="0" smtClean="0"/>
              <a:t> </a:t>
            </a:r>
            <a:r>
              <a:rPr lang="en-US" dirty="0"/>
              <a:t>0.1 – 0.2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/>
              <a:t>mode </a:t>
            </a:r>
            <a:r>
              <a:rPr lang="en-US" dirty="0"/>
              <a:t>1</a:t>
            </a:r>
          </a:p>
          <a:p>
            <a:pPr lvl="1"/>
            <a:r>
              <a:rPr lang="el-GR" dirty="0" smtClean="0"/>
              <a:t>ξ</a:t>
            </a:r>
            <a:r>
              <a:rPr lang="en-US" baseline="-25000" dirty="0" smtClean="0"/>
              <a:t>H</a:t>
            </a:r>
            <a:r>
              <a:rPr lang="de-DE" dirty="0" smtClean="0"/>
              <a:t> ~ </a:t>
            </a:r>
            <a:r>
              <a:rPr lang="de-DE" dirty="0"/>
              <a:t>0.3 – 0.5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mode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2</a:t>
            </a:r>
          </a:p>
          <a:p>
            <a:pPr lvl="1"/>
            <a:r>
              <a:rPr lang="fr-FR" dirty="0" err="1" smtClean="0"/>
              <a:t>ξ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/>
              <a:t>&gt; 0.5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instability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mostly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suppressed</a:t>
            </a:r>
          </a:p>
          <a:p>
            <a:endParaRPr lang="en-US" sz="1800" dirty="0" smtClean="0"/>
          </a:p>
          <a:p>
            <a:pPr marL="187200" lvl="1" indent="0">
              <a:buNone/>
            </a:pPr>
            <a:endParaRPr lang="en-US" dirty="0"/>
          </a:p>
          <a:p>
            <a:pPr marL="187200" lvl="1" indent="0">
              <a:buNone/>
            </a:pP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cured with octupoles (KLOF &gt; 1.5) </a:t>
            </a:r>
          </a:p>
          <a:p>
            <a:pPr lvl="1"/>
            <a:r>
              <a:rPr lang="en-US" dirty="0"/>
              <a:t>maybe a mixture of detuning with amplitude and Q‘‘ (to be investigated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Impact on transmission </a:t>
            </a:r>
          </a:p>
          <a:p>
            <a:pPr lvl="1"/>
            <a:r>
              <a:rPr lang="en-US" dirty="0" smtClean="0"/>
              <a:t>Due to large chromatic detuning - to be analyzed if losses mainly from uncaptured beam </a:t>
            </a:r>
            <a:r>
              <a:rPr lang="is-IS" dirty="0" smtClean="0"/>
              <a:t>…</a:t>
            </a:r>
            <a:endParaRPr lang="en-US" dirty="0"/>
          </a:p>
          <a:p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2" b="48280"/>
          <a:stretch/>
        </p:blipFill>
        <p:spPr>
          <a:xfrm>
            <a:off x="4623657" y="4019249"/>
            <a:ext cx="3818031" cy="90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47822"/>
          <a:stretch/>
        </p:blipFill>
        <p:spPr>
          <a:xfrm>
            <a:off x="717468" y="4019249"/>
            <a:ext cx="3818031" cy="9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5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Tune shift along </a:t>
            </a:r>
            <a:r>
              <a:rPr lang="en-US" dirty="0" smtClean="0"/>
              <a:t>the bunch train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n_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5" y="1019712"/>
            <a:ext cx="6040837" cy="2936982"/>
          </a:xfrm>
          <a:prstGeom prst="rect">
            <a:avLst/>
          </a:prstGeom>
        </p:spPr>
      </p:pic>
      <p:pic>
        <p:nvPicPr>
          <p:cNvPr id="5" name="Picture 4" descr="mon_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5" y="3919421"/>
            <a:ext cx="6349787" cy="2944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3169" y="6000751"/>
            <a:ext cx="414488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Quite large in V (accumulating along train)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1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Transverse emittance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Emittances measured for different beams and different intensities</a:t>
            </a:r>
          </a:p>
          <a:p>
            <a:pPr lvl="1"/>
            <a:r>
              <a:rPr lang="en-US" dirty="0" smtClean="0"/>
              <a:t>Further data analysis to follow</a:t>
            </a:r>
          </a:p>
        </p:txBody>
      </p:sp>
      <p:pic>
        <p:nvPicPr>
          <p:cNvPr id="4" name="D7A3BF86-DD91-40E6-804B-AE412958B5F7" descr="cid:CD8FF3B3-0403-4938-927F-FED9EB636206@cern.ch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9" y="4259908"/>
            <a:ext cx="3982487" cy="26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84841F9-65A6-42B5-88DC-DDE238071770" descr="cid:8B900906-6BAA-41AF-B43C-0D8D6B2334E1@cern.ch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9" y="1849211"/>
            <a:ext cx="3982487" cy="26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5524" y="1725921"/>
            <a:ext cx="257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beam, 2e11 p/b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9642" y="2112226"/>
            <a:ext cx="998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horizontal</a:t>
            </a:r>
            <a:endParaRPr 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9642" y="4506760"/>
            <a:ext cx="7762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vertical</a:t>
            </a:r>
            <a:endParaRPr lang="en-US" sz="1500" b="1" dirty="0"/>
          </a:p>
        </p:txBody>
      </p:sp>
      <p:pic>
        <p:nvPicPr>
          <p:cNvPr id="9" name="6DC23324-8144-4BDF-82D7-D86552C97E2D" descr="cid:C27D8FD6-1164-4B27-93D6-3486C1C47BE0@cern.ch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"/>
          <a:stretch/>
        </p:blipFill>
        <p:spPr bwMode="auto">
          <a:xfrm>
            <a:off x="4675498" y="4257523"/>
            <a:ext cx="3708686" cy="26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332EE996-A07B-424A-B532-9D5FD64E50BD" descr="cid:EC9C64D5-421E-4066-9DD3-4029C17A2E8A@cern.ch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97" y="1849210"/>
            <a:ext cx="3982486" cy="26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7146" y="2095253"/>
            <a:ext cx="998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horizontal</a:t>
            </a:r>
            <a:endParaRPr lang="en-US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87146" y="4489787"/>
            <a:ext cx="7762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vertical</a:t>
            </a:r>
            <a:endParaRPr lang="en-US" sz="1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6328" y="1725921"/>
            <a:ext cx="227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BCMS beam, 2e11 p/b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6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Transverse emittance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Emittances measured for different beams and different intensities</a:t>
            </a:r>
          </a:p>
          <a:p>
            <a:pPr lvl="1"/>
            <a:r>
              <a:rPr lang="en-US" dirty="0" smtClean="0"/>
              <a:t>Further data analysis to follow</a:t>
            </a:r>
          </a:p>
        </p:txBody>
      </p:sp>
      <p:pic>
        <p:nvPicPr>
          <p:cNvPr id="14" name="Picture 13" descr="vertical_emit_vs_intensity_9Oct2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97" y="2648010"/>
            <a:ext cx="4377037" cy="2896139"/>
          </a:xfrm>
          <a:prstGeom prst="rect">
            <a:avLst/>
          </a:prstGeom>
        </p:spPr>
      </p:pic>
      <p:pic>
        <p:nvPicPr>
          <p:cNvPr id="15" name="Picture 14" descr="horizontal_emit_vs_intensity_9Oct20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010"/>
            <a:ext cx="4377037" cy="28961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0389" y="2560401"/>
            <a:ext cx="998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horizontal</a:t>
            </a:r>
            <a:endParaRPr lang="en-US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43410" y="2548072"/>
            <a:ext cx="7762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vertical</a:t>
            </a:r>
            <a:endParaRPr 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46229" y="2463344"/>
            <a:ext cx="13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BCMS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9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Transmission – BCMS vs. standard 25 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Measurements from Monday, batches of 48 </a:t>
            </a:r>
            <a:r>
              <a:rPr lang="en-US" dirty="0" smtClean="0"/>
              <a:t>bunches for both beams</a:t>
            </a:r>
            <a:endParaRPr lang="en-US" dirty="0"/>
          </a:p>
          <a:p>
            <a:pPr lvl="1"/>
            <a:r>
              <a:rPr lang="en-US" dirty="0" smtClean="0"/>
              <a:t>Generally transmission is quite OK</a:t>
            </a:r>
          </a:p>
          <a:p>
            <a:pPr lvl="1"/>
            <a:r>
              <a:rPr lang="en-US" dirty="0" smtClean="0"/>
              <a:t>Transmission of BCMS beam better than 25 ns standard due to smaller (horizontal) emittance</a:t>
            </a:r>
          </a:p>
          <a:p>
            <a:pPr lvl="1"/>
            <a:r>
              <a:rPr lang="en-US" dirty="0" smtClean="0"/>
              <a:t>The transmission from PS to SPS is degrading with intensity for BCMS</a:t>
            </a:r>
            <a:endParaRPr lang="en-US" dirty="0"/>
          </a:p>
        </p:txBody>
      </p:sp>
      <p:pic>
        <p:nvPicPr>
          <p:cNvPr id="7" name="Picture 6" descr="transmission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0" y="2665150"/>
            <a:ext cx="4122126" cy="3477768"/>
          </a:xfrm>
          <a:prstGeom prst="rect">
            <a:avLst/>
          </a:prstGeom>
        </p:spPr>
      </p:pic>
      <p:pic>
        <p:nvPicPr>
          <p:cNvPr id="8" name="Picture 7" descr="transmission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35" y="2665150"/>
            <a:ext cx="4060338" cy="3477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1101" y="2480484"/>
            <a:ext cx="813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 batch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63819" y="2480484"/>
            <a:ext cx="99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 batches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3248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Overview and timeline</a:t>
            </a:r>
          </a:p>
          <a:p>
            <a:r>
              <a:rPr lang="en-US" dirty="0" smtClean="0"/>
              <a:t>Transverse instability studies</a:t>
            </a:r>
          </a:p>
          <a:p>
            <a:r>
              <a:rPr lang="en-US" dirty="0"/>
              <a:t>Tune shift along </a:t>
            </a:r>
            <a:r>
              <a:rPr lang="en-US" dirty="0" smtClean="0"/>
              <a:t>the bunch train</a:t>
            </a:r>
            <a:endParaRPr lang="en-US" dirty="0"/>
          </a:p>
          <a:p>
            <a:r>
              <a:rPr lang="en-US" dirty="0" smtClean="0"/>
              <a:t>Transverse </a:t>
            </a:r>
            <a:r>
              <a:rPr lang="en-US" dirty="0"/>
              <a:t>emittance studies</a:t>
            </a:r>
          </a:p>
          <a:p>
            <a:r>
              <a:rPr lang="en-US" dirty="0" smtClean="0"/>
              <a:t>Transmission </a:t>
            </a:r>
          </a:p>
          <a:p>
            <a:r>
              <a:rPr lang="en-US" dirty="0" smtClean="0"/>
              <a:t>Tune scan</a:t>
            </a:r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0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Transmission – BCMS vs. standard 25 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Measurements from Monday, batches of 48 </a:t>
            </a:r>
            <a:r>
              <a:rPr lang="en-US" dirty="0" smtClean="0"/>
              <a:t>bunches for both beams</a:t>
            </a:r>
            <a:endParaRPr lang="en-US" dirty="0"/>
          </a:p>
          <a:p>
            <a:pPr lvl="1"/>
            <a:r>
              <a:rPr lang="en-US" dirty="0" smtClean="0"/>
              <a:t>Generally transmission is quite OK</a:t>
            </a:r>
          </a:p>
          <a:p>
            <a:pPr lvl="1"/>
            <a:r>
              <a:rPr lang="en-US" dirty="0" smtClean="0"/>
              <a:t>Transmission of BCMS beam better than 25 ns standard due to smaller (horizontal) emittance</a:t>
            </a:r>
          </a:p>
          <a:p>
            <a:pPr lvl="1"/>
            <a:r>
              <a:rPr lang="en-US" dirty="0"/>
              <a:t>The transmission from PS to SPS is </a:t>
            </a:r>
            <a:r>
              <a:rPr lang="en-US" dirty="0" smtClean="0"/>
              <a:t>degrading </a:t>
            </a:r>
            <a:r>
              <a:rPr lang="en-US" dirty="0"/>
              <a:t>with intensity for </a:t>
            </a:r>
            <a:r>
              <a:rPr lang="en-US" dirty="0" smtClean="0"/>
              <a:t>BCMS </a:t>
            </a:r>
            <a:r>
              <a:rPr lang="en-US" dirty="0" smtClean="0">
                <a:solidFill>
                  <a:srgbClr val="FF0000"/>
                </a:solidFill>
              </a:rPr>
              <a:t>– also due to 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transmission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0" y="2665150"/>
            <a:ext cx="4122126" cy="3477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1101" y="2480484"/>
            <a:ext cx="813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 batch</a:t>
            </a:r>
            <a:endParaRPr lang="en-US" sz="1600" b="1" dirty="0"/>
          </a:p>
        </p:txBody>
      </p:sp>
      <p:pic>
        <p:nvPicPr>
          <p:cNvPr id="4" name="Picture 3" descr="transmission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12" y="2422926"/>
            <a:ext cx="2549689" cy="2151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3763" y="3045260"/>
            <a:ext cx="2848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Losses between PS ring and TT2 also increasing with intensity </a:t>
            </a:r>
            <a:r>
              <a:rPr lang="is-IS" sz="1500" dirty="0" smtClean="0"/>
              <a:t>…</a:t>
            </a:r>
            <a:endParaRPr lang="en-US" sz="1500" dirty="0"/>
          </a:p>
        </p:txBody>
      </p:sp>
      <p:pic>
        <p:nvPicPr>
          <p:cNvPr id="10" name="Picture 9" descr="transmission_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12" y="4701612"/>
            <a:ext cx="2546789" cy="2148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446" y="4119996"/>
            <a:ext cx="3209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Looks like </a:t>
            </a:r>
            <a:r>
              <a:rPr lang="en-US" sz="1500" dirty="0" err="1" smtClean="0"/>
              <a:t>ombination</a:t>
            </a:r>
            <a:r>
              <a:rPr lang="en-US" sz="1500" dirty="0" smtClean="0"/>
              <a:t> of losses at PS extraction / in TT2 and losses in SPS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3763" y="5330575"/>
            <a:ext cx="2848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Losses in SPS also increasing with intensity, but not so bad after 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2416" y="4119996"/>
            <a:ext cx="6675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=  +</a:t>
            </a:r>
            <a:endParaRPr lang="en-US" sz="2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709936" y="3883632"/>
            <a:ext cx="431539" cy="322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09936" y="4625825"/>
            <a:ext cx="431539" cy="355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0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scan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Tune scans to check if flat bottom losses related to working point</a:t>
            </a:r>
          </a:p>
          <a:p>
            <a:pPr lvl="1"/>
            <a:r>
              <a:rPr lang="en-US" dirty="0" smtClean="0"/>
              <a:t>Usual working point (20.13/20.18) close to optimum – losses can be higher for other working points (in particular when increasing the tunes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Still to be investigated in detail which resonances are the detrimental ones taking into account the coherent and incoherent tune shifts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tune_sc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49" y="3008273"/>
            <a:ext cx="4486771" cy="3788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3490" y="2688257"/>
            <a:ext cx="359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 as function of coherent tunes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Aspect="1"/>
          </p:cNvCxnSpPr>
          <p:nvPr/>
        </p:nvCxnSpPr>
        <p:spPr>
          <a:xfrm flipH="1" flipV="1">
            <a:off x="2165430" y="4798264"/>
            <a:ext cx="90424" cy="215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311268"/>
            <a:ext cx="2214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bare tunes are shifted compared to measured coherent tunes like this: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/>
          <a:lstStyle/>
          <a:p>
            <a:r>
              <a:rPr lang="en-US" dirty="0" smtClean="0"/>
              <a:t>Intense 40 hours of high intensity beam studies</a:t>
            </a:r>
          </a:p>
          <a:p>
            <a:pPr lvl="1"/>
            <a:r>
              <a:rPr lang="en-US" dirty="0" smtClean="0"/>
              <a:t>Concentrated on batches with 48 bunches (direct comparison BCMS vs. standard)</a:t>
            </a:r>
          </a:p>
          <a:p>
            <a:pPr lvl="1"/>
            <a:r>
              <a:rPr lang="en-US" dirty="0" smtClean="0"/>
              <a:t>Beam quality better compared to 2015 (e.g. nominal longitudinal parameters)</a:t>
            </a:r>
          </a:p>
          <a:p>
            <a:pPr lvl="1"/>
            <a:r>
              <a:rPr lang="en-US" dirty="0" smtClean="0"/>
              <a:t>In the future, maybe it would be a good idea to do these high intensity studies more regularly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Progress in characterizing transverse (horizontal) instability</a:t>
            </a:r>
          </a:p>
          <a:p>
            <a:pPr lvl="1"/>
            <a:r>
              <a:rPr lang="en-US" dirty="0" smtClean="0"/>
              <a:t>With 4 x 48 bunches and (sufficient) </a:t>
            </a:r>
            <a:r>
              <a:rPr lang="en-US" sz="1600" dirty="0" smtClean="0"/>
              <a:t>gain </a:t>
            </a:r>
            <a:r>
              <a:rPr lang="en-US" sz="1600" dirty="0"/>
              <a:t>at 20 MHz in </a:t>
            </a:r>
            <a:r>
              <a:rPr lang="en-US" sz="1600" dirty="0" smtClean="0"/>
              <a:t>transverse damper</a:t>
            </a:r>
            <a:r>
              <a:rPr lang="en-US" dirty="0" smtClean="0"/>
              <a:t>, coupled bunch instability not observed up to 2e11 p/b</a:t>
            </a:r>
          </a:p>
          <a:p>
            <a:pPr lvl="1"/>
            <a:r>
              <a:rPr lang="en-US" dirty="0" smtClean="0"/>
              <a:t>Horizontal head tail instability requires high chromaticity and / or octupoles with impact on transmission – to be clarified if “mostly” uncaptured beam is affected</a:t>
            </a:r>
          </a:p>
          <a:p>
            <a:r>
              <a:rPr lang="en-US" dirty="0" smtClean="0"/>
              <a:t>Transmission degrading with “intensity” – but mechanisms become clearer</a:t>
            </a:r>
          </a:p>
          <a:p>
            <a:pPr lvl="1"/>
            <a:r>
              <a:rPr lang="en-US" dirty="0"/>
              <a:t>BCMS </a:t>
            </a:r>
            <a:r>
              <a:rPr lang="en-US" dirty="0" smtClean="0"/>
              <a:t>beams have better transmission compared to standard due to smaller emittance</a:t>
            </a:r>
            <a:endParaRPr lang="en-US" dirty="0"/>
          </a:p>
          <a:p>
            <a:pPr lvl="1"/>
            <a:r>
              <a:rPr lang="en-US" dirty="0" smtClean="0"/>
              <a:t>Momentum spread and horizontal emittance is critical due to limited horizontal aperture in QDs – increasing emittance with intensity can appear as correlation of losses with intensity</a:t>
            </a:r>
          </a:p>
          <a:p>
            <a:pPr lvl="1"/>
            <a:r>
              <a:rPr lang="en-US" dirty="0" smtClean="0"/>
              <a:t>Losses at PS extraction and / or TT2 to be looked at in more detail</a:t>
            </a:r>
          </a:p>
          <a:p>
            <a:pPr lvl="1"/>
            <a:r>
              <a:rPr lang="en-US" dirty="0" smtClean="0"/>
              <a:t>Operational working point close to optimum</a:t>
            </a:r>
          </a:p>
          <a:p>
            <a:r>
              <a:rPr lang="en-US" dirty="0" smtClean="0"/>
              <a:t>Studies on emittance </a:t>
            </a:r>
          </a:p>
          <a:p>
            <a:pPr lvl="1"/>
            <a:r>
              <a:rPr lang="en-US" dirty="0" smtClean="0"/>
              <a:t>Some blow-up observed (especially with BCMS beams) – to be further investigated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82230" y="700699"/>
            <a:ext cx="30840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Not so bad after all </a:t>
            </a:r>
            <a:r>
              <a:rPr lang="is-IS" sz="2500" b="1" dirty="0" smtClean="0">
                <a:solidFill>
                  <a:srgbClr val="008000"/>
                </a:solidFill>
              </a:rPr>
              <a:t>;-)</a:t>
            </a:r>
            <a:endParaRPr lang="en-US" sz="25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5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17133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Planned in 2 blocks equivalent to 4 MD blocks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/>
              <a:t>Participation from teams in ABP, ABT, OP, </a:t>
            </a:r>
            <a:r>
              <a:rPr lang="en-US" sz="1800" dirty="0" smtClean="0"/>
              <a:t>RF</a:t>
            </a:r>
          </a:p>
          <a:p>
            <a:pPr lvl="1"/>
            <a:r>
              <a:rPr lang="en-US" sz="1600" dirty="0"/>
              <a:t>Monday 9.10.2017: 9:00 – 9:00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24h</a:t>
            </a:r>
          </a:p>
          <a:p>
            <a:pPr lvl="1"/>
            <a:r>
              <a:rPr lang="en-US" sz="1600" dirty="0"/>
              <a:t>Wednesday 11.10.2017: 8:00 – 00:00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16h</a:t>
            </a:r>
          </a:p>
          <a:p>
            <a:pPr lvl="1"/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427856"/>
            <a:ext cx="8064000" cy="35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3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1 </a:t>
            </a:r>
            <a:r>
              <a:rPr lang="en-US" dirty="0"/>
              <a:t>(Monday) </a:t>
            </a:r>
            <a:r>
              <a:rPr lang="en-US" dirty="0" smtClean="0"/>
              <a:t>–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3267181"/>
            <a:ext cx="8763034" cy="2733569"/>
          </a:xfrm>
        </p:spPr>
        <p:txBody>
          <a:bodyPr/>
          <a:lstStyle/>
          <a:p>
            <a:pPr lvl="1" algn="just"/>
            <a:r>
              <a:rPr lang="en-US" sz="1600" dirty="0" smtClean="0"/>
              <a:t>Scrubbing cycle (Q20) with long flat bottom</a:t>
            </a:r>
          </a:p>
          <a:p>
            <a:pPr lvl="1" algn="just"/>
            <a:r>
              <a:rPr lang="en-US" sz="1600" dirty="0" smtClean="0"/>
              <a:t>Nominal longitudinal parameters from PS</a:t>
            </a:r>
          </a:p>
          <a:p>
            <a:pPr lvl="1" algn="just"/>
            <a:r>
              <a:rPr lang="en-US" sz="1600" dirty="0" smtClean="0"/>
              <a:t>Fast </a:t>
            </a:r>
            <a:r>
              <a:rPr lang="en-US" sz="1600" dirty="0"/>
              <a:t>losses at injection of second batch </a:t>
            </a:r>
            <a:endParaRPr lang="en-US" sz="1600" dirty="0" smtClean="0"/>
          </a:p>
          <a:p>
            <a:pPr lvl="1" algn="just"/>
            <a:r>
              <a:rPr lang="en-US" sz="1600" dirty="0" smtClean="0"/>
              <a:t>No </a:t>
            </a:r>
            <a:r>
              <a:rPr lang="en-US" sz="1600" dirty="0"/>
              <a:t>obvious signs of instabilities</a:t>
            </a:r>
          </a:p>
          <a:p>
            <a:pPr lvl="1" algn="just"/>
            <a:r>
              <a:rPr lang="en-US" sz="1600" dirty="0"/>
              <a:t>Longitudinal beam quality in PS improved</a:t>
            </a:r>
          </a:p>
          <a:p>
            <a:pPr lvl="1" algn="just"/>
            <a:r>
              <a:rPr lang="en-US" sz="1600" dirty="0"/>
              <a:t>TT10 SEM grids showed blown-up beams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vertical instabilities at flat-top in the </a:t>
            </a:r>
            <a:r>
              <a:rPr lang="en-US" sz="1600" dirty="0" smtClean="0">
                <a:sym typeface="Wingdings" panose="05000000000000000000" pitchFamily="2" charset="2"/>
              </a:rPr>
              <a:t>PS</a:t>
            </a:r>
          </a:p>
          <a:p>
            <a:pPr lvl="1" algn="just"/>
            <a:r>
              <a:rPr lang="en-US" sz="1600" dirty="0" smtClean="0">
                <a:sym typeface="Wingdings" panose="05000000000000000000" pitchFamily="2" charset="2"/>
              </a:rPr>
              <a:t>Decided to use only 48 bunches beams</a:t>
            </a:r>
            <a:br>
              <a:rPr lang="en-US" sz="1600" dirty="0" smtClean="0">
                <a:sym typeface="Wingdings" panose="05000000000000000000" pitchFamily="2" charset="2"/>
              </a:rPr>
            </a:br>
            <a:r>
              <a:rPr lang="en-US" sz="1600" dirty="0" smtClean="0">
                <a:sym typeface="Wingdings" panose="05000000000000000000" pitchFamily="2" charset="2"/>
              </a:rPr>
              <a:t>(BCMS and standard with 2e11 p/b)</a:t>
            </a:r>
          </a:p>
          <a:p>
            <a:pPr lvl="1" algn="just"/>
            <a:endParaRPr lang="en-US" sz="1600" dirty="0" smtClean="0">
              <a:sym typeface="Wingdings" panose="05000000000000000000" pitchFamily="2" charset="2"/>
            </a:endParaRPr>
          </a:p>
          <a:p>
            <a:pPr lvl="1" algn="just"/>
            <a:endParaRPr lang="en-US" sz="1600" dirty="0"/>
          </a:p>
          <a:p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425016" y="1388814"/>
            <a:ext cx="8280000" cy="360000"/>
          </a:xfrm>
          <a:prstGeom prst="rightArrow">
            <a:avLst/>
          </a:prstGeom>
          <a:solidFill>
            <a:srgbClr val="4E6172"/>
          </a:solidFill>
          <a:ln w="12700" cap="flat" cmpd="sng" algn="ctr">
            <a:solidFill>
              <a:srgbClr val="4E617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016" y="1964814"/>
            <a:ext cx="7920000" cy="64154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E617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Setting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Struggling </a:t>
            </a:r>
            <a:r>
              <a:rPr lang="en-US" dirty="0"/>
              <a:t>to inject second batch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91697" y="1816866"/>
            <a:ext cx="2157822" cy="0"/>
          </a:xfrm>
          <a:prstGeom prst="straightConnector1">
            <a:avLst/>
          </a:prstGeom>
          <a:noFill/>
          <a:ln w="25400" cap="flat" cmpd="sng" algn="ctr">
            <a:solidFill>
              <a:srgbClr val="4E617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501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94518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704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392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1080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9768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845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7144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5832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70" y="2914923"/>
            <a:ext cx="3204000" cy="226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00" y="4500000"/>
            <a:ext cx="3204000" cy="226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7686270" y="3022030"/>
            <a:ext cx="1152000" cy="358923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Good shot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96000" y="4248000"/>
            <a:ext cx="1152000" cy="358923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Bad </a:t>
            </a:r>
            <a:r>
              <a:rPr lang="en-US" sz="1600" dirty="0"/>
              <a:t>shot</a:t>
            </a:r>
          </a:p>
        </p:txBody>
      </p:sp>
    </p:spTree>
    <p:extLst>
      <p:ext uri="{BB962C8B-B14F-4D97-AF65-F5344CB8AC3E}">
        <p14:creationId xmlns:p14="http://schemas.microsoft.com/office/powerpoint/2010/main" val="54682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1 (Monday) </a:t>
            </a:r>
            <a:r>
              <a:rPr lang="en-US" dirty="0" smtClean="0"/>
              <a:t>– </a:t>
            </a:r>
            <a:r>
              <a:rPr lang="en-US" dirty="0"/>
              <a:t>overview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25016" y="1388814"/>
            <a:ext cx="8280000" cy="360000"/>
          </a:xfrm>
          <a:prstGeom prst="rightArrow">
            <a:avLst/>
          </a:prstGeom>
          <a:solidFill>
            <a:srgbClr val="4E6172"/>
          </a:solidFill>
          <a:ln w="12700" cap="flat" cmpd="sng" algn="ctr">
            <a:solidFill>
              <a:srgbClr val="4E617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016" y="1964814"/>
            <a:ext cx="7920000" cy="8708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E617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 of longitudinal instability at flat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RF power limit reached with second injection of 48 bunches (2e11 p/b)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882925" y="1816866"/>
            <a:ext cx="606376" cy="0"/>
          </a:xfrm>
          <a:prstGeom prst="straightConnector1">
            <a:avLst/>
          </a:prstGeom>
          <a:noFill/>
          <a:ln w="25400" cap="flat" cmpd="sng" algn="ctr">
            <a:solidFill>
              <a:srgbClr val="4E617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501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94518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704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392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1080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9768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845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7144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5832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64" y="2999291"/>
            <a:ext cx="4917727" cy="36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1 (Monday) </a:t>
            </a:r>
            <a:r>
              <a:rPr lang="en-US" dirty="0" smtClean="0"/>
              <a:t>– </a:t>
            </a:r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3267181"/>
            <a:ext cx="8763034" cy="2733569"/>
          </a:xfrm>
        </p:spPr>
        <p:txBody>
          <a:bodyPr/>
          <a:lstStyle/>
          <a:p>
            <a:pPr lvl="1" algn="just"/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20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MHz coupled bunch instability (as in 2015) </a:t>
            </a:r>
            <a:b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is NOT observed</a:t>
            </a:r>
          </a:p>
          <a:p>
            <a:pPr lvl="1" algn="just"/>
            <a:r>
              <a:rPr lang="en-US" sz="1600" dirty="0" smtClean="0">
                <a:sym typeface="Wingdings" panose="05000000000000000000" pitchFamily="2" charset="2"/>
              </a:rPr>
              <a:t>Horizontal single bunch head tail instability </a:t>
            </a:r>
          </a:p>
          <a:p>
            <a:pPr lvl="1" algn="just"/>
            <a:r>
              <a:rPr lang="en-US" sz="1600" dirty="0" smtClean="0">
                <a:sym typeface="Wingdings" panose="05000000000000000000" pitchFamily="2" charset="2"/>
              </a:rPr>
              <a:t>Chroma </a:t>
            </a:r>
            <a:r>
              <a:rPr lang="en-US" sz="1600" dirty="0">
                <a:sym typeface="Wingdings" panose="05000000000000000000" pitchFamily="2" charset="2"/>
              </a:rPr>
              <a:t>scans – octupole </a:t>
            </a:r>
            <a:r>
              <a:rPr lang="en-US" sz="1600" dirty="0" smtClean="0">
                <a:sym typeface="Wingdings" panose="05000000000000000000" pitchFamily="2" charset="2"/>
              </a:rPr>
              <a:t>scans to explore </a:t>
            </a:r>
            <a:br>
              <a:rPr lang="en-US" sz="1600" dirty="0" smtClean="0">
                <a:sym typeface="Wingdings" panose="05000000000000000000" pitchFamily="2" charset="2"/>
              </a:rPr>
            </a:br>
            <a:r>
              <a:rPr lang="en-US" sz="1600" dirty="0" smtClean="0">
                <a:sym typeface="Wingdings" panose="05000000000000000000" pitchFamily="2" charset="2"/>
              </a:rPr>
              <a:t>beam stability limits</a:t>
            </a:r>
          </a:p>
          <a:p>
            <a:pPr lvl="1" algn="just"/>
            <a:r>
              <a:rPr lang="en-US" sz="1600" dirty="0" smtClean="0">
                <a:sym typeface="Wingdings" panose="05000000000000000000" pitchFamily="2" charset="2"/>
              </a:rPr>
              <a:t>Lifetime studies as function of </a:t>
            </a:r>
            <a:r>
              <a:rPr lang="en-US" sz="1600" dirty="0" err="1" smtClean="0">
                <a:sym typeface="Wingdings" panose="05000000000000000000" pitchFamily="2" charset="2"/>
              </a:rPr>
              <a:t>chroma</a:t>
            </a:r>
            <a:r>
              <a:rPr lang="en-US" sz="1600" dirty="0" smtClean="0">
                <a:sym typeface="Wingdings" panose="05000000000000000000" pitchFamily="2" charset="2"/>
              </a:rPr>
              <a:t> / octupoles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25016" y="1388814"/>
            <a:ext cx="8280000" cy="360000"/>
          </a:xfrm>
          <a:prstGeom prst="rightArrow">
            <a:avLst/>
          </a:prstGeom>
          <a:solidFill>
            <a:srgbClr val="4E6172"/>
          </a:solidFill>
          <a:ln w="12700" cap="flat" cmpd="sng" algn="ctr">
            <a:solidFill>
              <a:srgbClr val="4E617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016" y="1964814"/>
            <a:ext cx="7920000" cy="88812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E617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Studies in the transverse plane with 4 x 48 standard 25 </a:t>
            </a:r>
            <a:r>
              <a:rPr lang="en-US" dirty="0" smtClean="0"/>
              <a:t>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head tail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of tune shift along the batch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957828" y="1809042"/>
            <a:ext cx="1197806" cy="0"/>
          </a:xfrm>
          <a:prstGeom prst="straightConnector1">
            <a:avLst/>
          </a:prstGeom>
          <a:noFill/>
          <a:ln w="25400" cap="flat" cmpd="sng" algn="ctr">
            <a:solidFill>
              <a:srgbClr val="4E617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501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94518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704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392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1080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9768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845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7144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5832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72" y="3027858"/>
            <a:ext cx="3444407" cy="263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42" y="4102923"/>
            <a:ext cx="3444407" cy="263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518794" y="4074252"/>
            <a:ext cx="1440000" cy="358923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Higher </a:t>
            </a:r>
            <a:r>
              <a:rPr lang="en-US" sz="1600" dirty="0" err="1" smtClean="0"/>
              <a:t>chroma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229614" y="2889473"/>
            <a:ext cx="1440000" cy="358923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Lower </a:t>
            </a:r>
            <a:r>
              <a:rPr lang="en-US" sz="1600" dirty="0" err="1" smtClean="0"/>
              <a:t>chroma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472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1 </a:t>
            </a:r>
            <a:r>
              <a:rPr lang="en-US" dirty="0" smtClean="0"/>
              <a:t>(Monday) – </a:t>
            </a:r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3267181"/>
            <a:ext cx="8763034" cy="2733569"/>
          </a:xfrm>
        </p:spPr>
        <p:txBody>
          <a:bodyPr/>
          <a:lstStyle/>
          <a:p>
            <a:pPr lvl="1" algn="just"/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25016" y="1388814"/>
            <a:ext cx="8280000" cy="360000"/>
          </a:xfrm>
          <a:prstGeom prst="rightArrow">
            <a:avLst/>
          </a:prstGeom>
          <a:solidFill>
            <a:srgbClr val="4E6172"/>
          </a:solidFill>
          <a:ln w="12700" cap="flat" cmpd="sng" algn="ctr">
            <a:solidFill>
              <a:srgbClr val="4E617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016" y="1964814"/>
            <a:ext cx="7920000" cy="64154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E617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Comparison of transmission between BCMS and standard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of emittance evolution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314067" y="1809042"/>
            <a:ext cx="3203965" cy="0"/>
          </a:xfrm>
          <a:prstGeom prst="straightConnector1">
            <a:avLst/>
          </a:prstGeom>
          <a:noFill/>
          <a:ln w="25400" cap="flat" cmpd="sng" algn="ctr">
            <a:solidFill>
              <a:srgbClr val="4E617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501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94518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704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392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1080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9768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8456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7144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5832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092" t="20610" r="17840" b="19982"/>
          <a:stretch/>
        </p:blipFill>
        <p:spPr>
          <a:xfrm>
            <a:off x="800141" y="3267181"/>
            <a:ext cx="3489301" cy="2548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56" t="4993" r="3051" b="2982"/>
          <a:stretch/>
        </p:blipFill>
        <p:spPr>
          <a:xfrm>
            <a:off x="5006911" y="3267182"/>
            <a:ext cx="3511121" cy="25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smtClean="0"/>
              <a:t>2 (Wednesday) – </a:t>
            </a:r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3267181"/>
            <a:ext cx="8763034" cy="2733569"/>
          </a:xfrm>
        </p:spPr>
        <p:txBody>
          <a:bodyPr/>
          <a:lstStyle/>
          <a:p>
            <a:pPr lvl="1" algn="just"/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25016" y="1388814"/>
            <a:ext cx="8280000" cy="360000"/>
          </a:xfrm>
          <a:prstGeom prst="rightArrow">
            <a:avLst/>
          </a:prstGeom>
          <a:solidFill>
            <a:srgbClr val="4E6172"/>
          </a:solidFill>
          <a:ln w="12700" cap="flat" cmpd="sng" algn="ctr">
            <a:solidFill>
              <a:srgbClr val="4E617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016" y="1964814"/>
            <a:ext cx="7920000" cy="88812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E617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quality from PS not optimal – required some work from PS </a:t>
            </a:r>
            <a:r>
              <a:rPr lang="en-US" dirty="0" err="1" smtClean="0"/>
              <a:t>colleages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 of satellite bunches in PS (some remain in the ring after extraction)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Tune scans to check if flat bottom losses related to working point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94046" y="1809042"/>
            <a:ext cx="3203965" cy="0"/>
          </a:xfrm>
          <a:prstGeom prst="straightConnector1">
            <a:avLst/>
          </a:prstGeom>
          <a:noFill/>
          <a:ln w="25400" cap="flat" cmpd="sng" algn="ctr">
            <a:solidFill>
              <a:srgbClr val="4E617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5016" y="1136814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8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94518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704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392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1080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9768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8456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7144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5832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16" y="3020602"/>
            <a:ext cx="4740179" cy="37264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36362" y="5338452"/>
            <a:ext cx="444762" cy="493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70055" y="5128859"/>
            <a:ext cx="444762" cy="493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</a:t>
            </a:r>
            <a:r>
              <a:rPr lang="en-US" dirty="0" smtClean="0"/>
              <a:t>2 </a:t>
            </a:r>
            <a:r>
              <a:rPr lang="en-US" dirty="0"/>
              <a:t>(Wednesday) </a:t>
            </a:r>
            <a:r>
              <a:rPr lang="en-US" dirty="0" smtClean="0"/>
              <a:t>– </a:t>
            </a:r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3267181"/>
            <a:ext cx="8763034" cy="2733569"/>
          </a:xfrm>
        </p:spPr>
        <p:txBody>
          <a:bodyPr/>
          <a:lstStyle/>
          <a:p>
            <a:pPr lvl="1" algn="just"/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25016" y="1388814"/>
            <a:ext cx="8280000" cy="360000"/>
          </a:xfrm>
          <a:prstGeom prst="rightArrow">
            <a:avLst/>
          </a:prstGeom>
          <a:solidFill>
            <a:srgbClr val="4E6172"/>
          </a:solidFill>
          <a:ln w="12700" cap="flat" cmpd="sng" algn="ctr">
            <a:solidFill>
              <a:srgbClr val="4E617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016" y="1964814"/>
            <a:ext cx="7920000" cy="64154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E617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Longitudinal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Losses as function of RF voltage (with Q-kicks to clean un-captured beam)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841614" y="1809042"/>
            <a:ext cx="4530240" cy="0"/>
          </a:xfrm>
          <a:prstGeom prst="straightConnector1">
            <a:avLst/>
          </a:prstGeom>
          <a:noFill/>
          <a:ln w="25400" cap="flat" cmpd="sng" algn="ctr">
            <a:solidFill>
              <a:srgbClr val="4E6172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5016" y="1136814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8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94518" y="11368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704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2392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1080" y="113681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9768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8456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7144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5832" y="113681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0" y="3272212"/>
            <a:ext cx="4375638" cy="2827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267" y="3272213"/>
            <a:ext cx="4375638" cy="282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016" y="2902881"/>
            <a:ext cx="376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 at 1</a:t>
            </a:r>
            <a:r>
              <a:rPr lang="en-US" baseline="30000" dirty="0" smtClean="0"/>
              <a:t>st</a:t>
            </a:r>
            <a:r>
              <a:rPr lang="en-US" dirty="0" smtClean="0"/>
              <a:t> Q-kick (uncaptured beam)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2184" y="2902881"/>
            <a:ext cx="346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 along remaining flat bottom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8773" y="6353049"/>
            <a:ext cx="216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RF voltage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34331" y="6312442"/>
            <a:ext cx="270728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2024" y="6353049"/>
            <a:ext cx="216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RF voltage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27582" y="6312442"/>
            <a:ext cx="270728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4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55477</TotalTime>
  <Words>1114</Words>
  <Application>Microsoft Macintosh PowerPoint</Application>
  <PresentationFormat>On-screen Show (4:3)</PresentationFormat>
  <Paragraphs>226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LIU_PowerPoint_Template</vt:lpstr>
      <vt:lpstr>Summary from high intensity run (transverse)</vt:lpstr>
      <vt:lpstr>Outline</vt:lpstr>
      <vt:lpstr>Schedule</vt:lpstr>
      <vt:lpstr>Block 1 (Monday) – overview</vt:lpstr>
      <vt:lpstr>Block 1 (Monday) – overview</vt:lpstr>
      <vt:lpstr>Block 1 (Monday) – overview</vt:lpstr>
      <vt:lpstr>Block 1 (Monday) – overview</vt:lpstr>
      <vt:lpstr>Block 2 (Wednesday) – overview</vt:lpstr>
      <vt:lpstr>Block 2 (Wednesday) – overview</vt:lpstr>
      <vt:lpstr>Transverse instability studies</vt:lpstr>
      <vt:lpstr>Transverse instability studies</vt:lpstr>
      <vt:lpstr>Transverse instability studies</vt:lpstr>
      <vt:lpstr>Transverse instability studies</vt:lpstr>
      <vt:lpstr>Transverse instability studies</vt:lpstr>
      <vt:lpstr>Transverse instability studies – summary</vt:lpstr>
      <vt:lpstr>Tune shift along the bunch train</vt:lpstr>
      <vt:lpstr>Transverse emittance studies</vt:lpstr>
      <vt:lpstr>Transverse emittance studies</vt:lpstr>
      <vt:lpstr>Transmission – BCMS vs. standard 25 ns </vt:lpstr>
      <vt:lpstr>Transmission – BCMS vs. standard 25 ns </vt:lpstr>
      <vt:lpstr>Tune scan</vt:lpstr>
      <vt:lpstr>Summary and conclusions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2002</cp:revision>
  <dcterms:created xsi:type="dcterms:W3CDTF">2013-04-17T22:56:34Z</dcterms:created>
  <dcterms:modified xsi:type="dcterms:W3CDTF">2017-10-19T13:33:17Z</dcterms:modified>
  <cp:category/>
</cp:coreProperties>
</file>