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7" r:id="rId2"/>
    <p:sldId id="259" r:id="rId3"/>
    <p:sldId id="258" r:id="rId4"/>
    <p:sldId id="263" r:id="rId5"/>
    <p:sldId id="260" r:id="rId6"/>
    <p:sldId id="264" r:id="rId7"/>
    <p:sldId id="265" r:id="rId8"/>
    <p:sldId id="261" r:id="rId9"/>
    <p:sldId id="266" r:id="rId10"/>
    <p:sldId id="262" r:id="rId1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91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Measured beam losses in Q20 and Q22 cycles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LIU-SPS BD WG-meeting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57200" y="3696884"/>
            <a:ext cx="2743200" cy="419653"/>
          </a:xfrm>
        </p:spPr>
        <p:txBody>
          <a:bodyPr>
            <a:normAutofit/>
          </a:bodyPr>
          <a:lstStyle/>
          <a:p>
            <a:r>
              <a:rPr lang="en-US" dirty="0" smtClean="0"/>
              <a:t>M. Schwarz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199" y="4508213"/>
            <a:ext cx="5951095" cy="385576"/>
          </a:xfrm>
          <a:prstGeom prst="rect">
            <a:avLst/>
          </a:prstGeom>
        </p:spPr>
        <p:txBody>
          <a:bodyPr vert="horz" lIns="34290" tIns="0" rIns="34290" bIns="0" anchor="b">
            <a:normAutofit fontScale="2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600" dirty="0"/>
              <a:t>Acknowledgements:</a:t>
            </a:r>
          </a:p>
          <a:p>
            <a:r>
              <a:rPr lang="en-US" sz="5600" dirty="0"/>
              <a:t>A. </a:t>
            </a:r>
            <a:r>
              <a:rPr lang="en-US" sz="5600" dirty="0" err="1"/>
              <a:t>Lasheen</a:t>
            </a:r>
            <a:r>
              <a:rPr lang="en-US" sz="5600" dirty="0"/>
              <a:t>, J. </a:t>
            </a:r>
            <a:r>
              <a:rPr lang="en-US" sz="5600" dirty="0" err="1"/>
              <a:t>Repond</a:t>
            </a:r>
            <a:r>
              <a:rPr lang="en-US" sz="5600" dirty="0"/>
              <a:t>, P. </a:t>
            </a:r>
            <a:r>
              <a:rPr lang="en-US" sz="5600" dirty="0" err="1"/>
              <a:t>Baudrenghien</a:t>
            </a:r>
            <a:r>
              <a:rPr lang="en-US" sz="5600" dirty="0"/>
              <a:t>, E. </a:t>
            </a:r>
            <a:r>
              <a:rPr lang="en-US" sz="5600" dirty="0" err="1"/>
              <a:t>Shaposhnikova</a:t>
            </a:r>
            <a:r>
              <a:rPr lang="en-US" sz="5600" dirty="0"/>
              <a:t/>
            </a:r>
            <a:br>
              <a:rPr lang="en-US" sz="5600" dirty="0"/>
            </a:br>
            <a:r>
              <a:rPr lang="en-US" sz="5600" dirty="0"/>
              <a:t>T. </a:t>
            </a:r>
            <a:r>
              <a:rPr lang="en-US" sz="5600" dirty="0" err="1" smtClean="0"/>
              <a:t>Bohl</a:t>
            </a:r>
            <a:r>
              <a:rPr lang="en-US" sz="5600" dirty="0" smtClean="0"/>
              <a:t>, </a:t>
            </a:r>
            <a:r>
              <a:rPr lang="en-US" sz="5600" dirty="0" smtClean="0"/>
              <a:t>G. </a:t>
            </a:r>
            <a:r>
              <a:rPr lang="en-US" sz="5600" dirty="0" err="1" smtClean="0"/>
              <a:t>Papotti</a:t>
            </a:r>
            <a:r>
              <a:rPr lang="en-US" sz="5600" dirty="0" smtClean="0"/>
              <a:t>, H</a:t>
            </a:r>
            <a:r>
              <a:rPr lang="en-US" sz="5600" dirty="0" smtClean="0"/>
              <a:t>. </a:t>
            </a:r>
            <a:r>
              <a:rPr lang="en-US" sz="5600" dirty="0" smtClean="0"/>
              <a:t>Bartosik, M. </a:t>
            </a:r>
            <a:r>
              <a:rPr lang="en-US" sz="5600" dirty="0" err="1" smtClean="0"/>
              <a:t>Patecki</a:t>
            </a:r>
            <a:r>
              <a:rPr lang="en-US" sz="5600" dirty="0" smtClean="0"/>
              <a:t>, </a:t>
            </a:r>
            <a:r>
              <a:rPr lang="en-US" sz="5600" dirty="0" smtClean="0"/>
              <a:t>PS and SPS </a:t>
            </a:r>
            <a:r>
              <a:rPr lang="en-US" sz="5600" dirty="0"/>
              <a:t>operator team</a:t>
            </a:r>
          </a:p>
          <a:p>
            <a:endParaRPr lang="en-US" sz="1050" dirty="0"/>
          </a:p>
          <a:p>
            <a:endParaRPr lang="en-GB" sz="1050" dirty="0"/>
          </a:p>
          <a:p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15034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Q20 MD comparison</a:t>
            </a:r>
            <a:endParaRPr lang="en-GB" sz="32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408763"/>
            <a:ext cx="4062334" cy="846944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MD 17/07/18: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Flat-bottom 0-2.3 s, vertical tune kick at 2s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Fit intensity from 7ms to 2.3 s (1.95s for BCT)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706913" y="385375"/>
            <a:ext cx="4437087" cy="861933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MD 17/08/02:</a:t>
            </a:r>
          </a:p>
          <a:p>
            <a:pPr marL="285750" indent="-285750">
              <a:buFontTx/>
              <a:buChar char="-"/>
            </a:pPr>
            <a:r>
              <a:rPr lang="en-US" dirty="0"/>
              <a:t>Flat-bottom </a:t>
            </a:r>
            <a:r>
              <a:rPr lang="en-US" dirty="0" smtClean="0"/>
              <a:t>0-11.1s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 compare, fit intensity from 8ms to 2.3s only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" y="3113515"/>
            <a:ext cx="4769877" cy="3547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01" y="2955389"/>
            <a:ext cx="5024709" cy="3674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71" y="1255707"/>
            <a:ext cx="2718019" cy="2021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40" y="1304535"/>
            <a:ext cx="2548326" cy="187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5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44" y="1"/>
            <a:ext cx="8226854" cy="60710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Types of losses in SPS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389744" y="607104"/>
                <a:ext cx="4624466" cy="936884"/>
              </a:xfrm>
            </p:spPr>
            <p:txBody>
              <a:bodyPr/>
              <a:lstStyle/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Fit intensity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 smtClean="0"/>
                  <a:t>: linear loss rate</a:t>
                </a:r>
              </a:p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 smtClean="0"/>
                  <a:t>: decay time</a:t>
                </a:r>
                <a:endParaRPr lang="en-GB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389744" y="607104"/>
                <a:ext cx="4624466" cy="936884"/>
              </a:xfrm>
              <a:blipFill>
                <a:blip r:embed="rId2"/>
                <a:stretch>
                  <a:fillRect l="-922" t="-13072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71" y="3429000"/>
            <a:ext cx="4497049" cy="3372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8999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466566" y="763672"/>
            <a:ext cx="3533654" cy="1560631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dirty="0" smtClean="0"/>
              <a:t>BCT: intensity of BCT (after 10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/>
              <a:t>Bunch intensity: intensity obtained by integrating over </a:t>
            </a:r>
            <a:r>
              <a:rPr lang="en-US" dirty="0" smtClean="0"/>
              <a:t>bunches</a:t>
            </a:r>
          </a:p>
          <a:p>
            <a:pPr marL="285750" indent="-285750">
              <a:buFontTx/>
              <a:buChar char="-"/>
            </a:pPr>
            <a:r>
              <a:rPr lang="en-US" dirty="0"/>
              <a:t>Batch intensity: intensity obtained by integrating over batch profile (including ‘empty’ buckets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3247383" y="1536698"/>
            <a:ext cx="3533654" cy="1560631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types of losses: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Losses at injection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Continuous losses at flat-bottom</a:t>
            </a:r>
            <a:endParaRPr lang="en-US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99213" y="2773180"/>
            <a:ext cx="1986197" cy="247337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25056" y="3097329"/>
            <a:ext cx="2735705" cy="214922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652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6854" cy="6569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MD 17/08/02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850291"/>
            <a:ext cx="3657600" cy="2492515"/>
          </a:xfrm>
        </p:spPr>
        <p:txBody>
          <a:bodyPr>
            <a:normAutofit/>
          </a:bodyPr>
          <a:lstStyle/>
          <a:p>
            <a:r>
              <a:rPr lang="en-US" dirty="0" smtClean="0"/>
              <a:t>Q20 optics: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 = 4.5 MV, V</a:t>
            </a:r>
            <a:r>
              <a:rPr lang="en-US" baseline="-25000" dirty="0" smtClean="0"/>
              <a:t>800</a:t>
            </a:r>
            <a:r>
              <a:rPr lang="en-US" dirty="0" smtClean="0"/>
              <a:t> = 0.45 MV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FF off, FB on, PL on, SL 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Momentum </a:t>
            </a:r>
            <a:r>
              <a:rPr lang="en-US" dirty="0" smtClean="0"/>
              <a:t>aperture </a:t>
            </a:r>
            <a:r>
              <a:rPr lang="el-GR" dirty="0" smtClean="0"/>
              <a:t>δ</a:t>
            </a:r>
            <a:r>
              <a:rPr lang="en-US" dirty="0" smtClean="0"/>
              <a:t> = 6.1e-3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</a:t>
            </a:r>
            <a:r>
              <a:rPr lang="en-US" baseline="-25000" dirty="0" smtClean="0"/>
              <a:t>s0</a:t>
            </a:r>
            <a:r>
              <a:rPr lang="en-US" dirty="0" smtClean="0"/>
              <a:t> = 777Hz, T</a:t>
            </a:r>
            <a:r>
              <a:rPr lang="en-US" baseline="-25000" dirty="0" smtClean="0"/>
              <a:t>s0</a:t>
            </a:r>
            <a:r>
              <a:rPr lang="en-US" dirty="0" smtClean="0"/>
              <a:t> = 1.29ms</a:t>
            </a:r>
            <a:endParaRPr lang="en-GB" baseline="-250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026452" y="860187"/>
            <a:ext cx="4065081" cy="2492515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Q22 optics: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 = 3.0 MV (3.3 MV), V</a:t>
            </a:r>
            <a:r>
              <a:rPr lang="en-US" baseline="-25000" dirty="0" smtClean="0"/>
              <a:t>800</a:t>
            </a:r>
            <a:r>
              <a:rPr lang="en-US" dirty="0" smtClean="0"/>
              <a:t> = 0.1V</a:t>
            </a:r>
            <a:r>
              <a:rPr lang="en-US" baseline="-25000" dirty="0" smtClean="0"/>
              <a:t>200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FF off, FB on, PL on, SL 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Momentum </a:t>
            </a:r>
            <a:r>
              <a:rPr lang="en-US" dirty="0" smtClean="0"/>
              <a:t>aperture </a:t>
            </a:r>
            <a:r>
              <a:rPr lang="el-GR" dirty="0" smtClean="0"/>
              <a:t>δ</a:t>
            </a:r>
            <a:r>
              <a:rPr lang="en-US" dirty="0" smtClean="0"/>
              <a:t> = 7.7e-3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</a:t>
            </a:r>
            <a:r>
              <a:rPr lang="en-US" baseline="-25000" dirty="0" smtClean="0"/>
              <a:t>s0</a:t>
            </a:r>
            <a:r>
              <a:rPr lang="en-US" dirty="0" smtClean="0"/>
              <a:t> = 513Hz (538Hz), T</a:t>
            </a:r>
            <a:r>
              <a:rPr lang="en-US" baseline="-25000" dirty="0" smtClean="0"/>
              <a:t>s0</a:t>
            </a:r>
            <a:r>
              <a:rPr lang="en-US" dirty="0" smtClean="0"/>
              <a:t> = 1.95ms (1.86ms)</a:t>
            </a:r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08755" y="514640"/>
            <a:ext cx="5738734" cy="1506512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Common settings: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72 bunches, 25ns spacing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Flat-bottom 0-11.1s, ramp to 450GeV 11.1-19.5s, flat-top 19.5-20s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Here: data from injection to first part of ramp (11.830s ~ 29 GeV)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About 10 acquisitions per data point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66" y="3757354"/>
            <a:ext cx="4107635" cy="3055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7" y="3757354"/>
            <a:ext cx="4073405" cy="305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0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12"/>
            <a:ext cx="8226854" cy="508249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MD 17/08/16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180075"/>
            <a:ext cx="3657600" cy="2492515"/>
          </a:xfrm>
        </p:spPr>
        <p:txBody>
          <a:bodyPr>
            <a:normAutofit/>
          </a:bodyPr>
          <a:lstStyle/>
          <a:p>
            <a:r>
              <a:rPr lang="en-US" dirty="0" smtClean="0"/>
              <a:t>Q20 optics: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 = 4.5 MV, V</a:t>
            </a:r>
            <a:r>
              <a:rPr lang="en-US" baseline="-25000" dirty="0" smtClean="0"/>
              <a:t>800</a:t>
            </a:r>
            <a:r>
              <a:rPr lang="en-US" dirty="0" smtClean="0"/>
              <a:t> = 0.45 MV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FF off, FB on, PL on, SL 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Momentum </a:t>
            </a:r>
            <a:r>
              <a:rPr lang="en-US" dirty="0" smtClean="0"/>
              <a:t>aperture </a:t>
            </a:r>
            <a:r>
              <a:rPr lang="el-GR" dirty="0" smtClean="0"/>
              <a:t>δ</a:t>
            </a:r>
            <a:r>
              <a:rPr lang="en-US" dirty="0" smtClean="0"/>
              <a:t> = 6.1e-3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</a:t>
            </a:r>
            <a:r>
              <a:rPr lang="en-US" baseline="-25000" dirty="0" smtClean="0"/>
              <a:t>s0</a:t>
            </a:r>
            <a:r>
              <a:rPr lang="en-US" dirty="0" smtClean="0"/>
              <a:t> = 777Hz, T</a:t>
            </a:r>
            <a:r>
              <a:rPr lang="en-US" baseline="-25000" dirty="0" smtClean="0"/>
              <a:t>s0</a:t>
            </a:r>
            <a:r>
              <a:rPr lang="en-US" dirty="0" smtClean="0"/>
              <a:t> = 1.29ms</a:t>
            </a:r>
            <a:endParaRPr lang="en-GB" baseline="-250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026452" y="1180074"/>
            <a:ext cx="4065081" cy="2492515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Q22 optics: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 = </a:t>
            </a:r>
            <a:r>
              <a:rPr lang="en-US" dirty="0" smtClean="0"/>
              <a:t>3.3 </a:t>
            </a:r>
            <a:r>
              <a:rPr lang="en-US" dirty="0" smtClean="0"/>
              <a:t>MV </a:t>
            </a:r>
            <a:r>
              <a:rPr lang="en-US" dirty="0" smtClean="0"/>
              <a:t>(5 </a:t>
            </a:r>
            <a:r>
              <a:rPr lang="en-US" dirty="0" smtClean="0"/>
              <a:t>MV), V</a:t>
            </a:r>
            <a:r>
              <a:rPr lang="en-US" baseline="-25000" dirty="0" smtClean="0"/>
              <a:t>800</a:t>
            </a:r>
            <a:r>
              <a:rPr lang="en-US" dirty="0" smtClean="0"/>
              <a:t> = 0.1V</a:t>
            </a:r>
            <a:r>
              <a:rPr lang="en-US" baseline="-25000" dirty="0" smtClean="0"/>
              <a:t>200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FF off, FB on, PL on, SL 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Momentum </a:t>
            </a:r>
            <a:r>
              <a:rPr lang="en-US" dirty="0" smtClean="0"/>
              <a:t>aperture </a:t>
            </a:r>
            <a:r>
              <a:rPr lang="el-GR" dirty="0" smtClean="0"/>
              <a:t>δ</a:t>
            </a:r>
            <a:r>
              <a:rPr lang="en-US" dirty="0" smtClean="0"/>
              <a:t> = 7.7e-3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</a:t>
            </a:r>
            <a:r>
              <a:rPr lang="en-US" baseline="-25000" dirty="0" smtClean="0"/>
              <a:t>s0</a:t>
            </a:r>
            <a:r>
              <a:rPr lang="en-US" dirty="0" smtClean="0"/>
              <a:t> = </a:t>
            </a:r>
            <a:r>
              <a:rPr lang="en-US" dirty="0" smtClean="0"/>
              <a:t>537Hz (662 Hz</a:t>
            </a:r>
            <a:r>
              <a:rPr lang="en-US" dirty="0" smtClean="0"/>
              <a:t>), T</a:t>
            </a:r>
            <a:r>
              <a:rPr lang="en-US" baseline="-25000" dirty="0" smtClean="0"/>
              <a:t>s0</a:t>
            </a:r>
            <a:r>
              <a:rPr lang="en-US" dirty="0" smtClean="0"/>
              <a:t> = </a:t>
            </a:r>
            <a:r>
              <a:rPr lang="en-US" dirty="0" smtClean="0"/>
              <a:t>1.86ms </a:t>
            </a:r>
            <a:r>
              <a:rPr lang="en-US" dirty="0" smtClean="0"/>
              <a:t>(</a:t>
            </a:r>
            <a:r>
              <a:rPr lang="en-US" dirty="0" smtClean="0"/>
              <a:t>1.51 </a:t>
            </a:r>
            <a:r>
              <a:rPr lang="en-US" dirty="0" err="1" smtClean="0"/>
              <a:t>ms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08755" y="368169"/>
            <a:ext cx="5738734" cy="1506512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Common settings: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72 bunches, 25ns spacing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Flat-bottom 0-11.1s, ramp to 450GeV 11.1-19.5s, flat-top 19.5-20s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Here: data from injection to first part of ramp (11.830s ~ 29 GeV)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About </a:t>
            </a:r>
            <a:r>
              <a:rPr lang="en-US" dirty="0" smtClean="0"/>
              <a:t>5 </a:t>
            </a:r>
            <a:r>
              <a:rPr lang="en-US" dirty="0" smtClean="0"/>
              <a:t>acquisitions per data point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25" y="3842492"/>
            <a:ext cx="3978597" cy="2959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7" y="3789889"/>
            <a:ext cx="4142445" cy="30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2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25242"/>
            <a:ext cx="2743200" cy="41965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Decay time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4" y="1289299"/>
            <a:ext cx="5852172" cy="4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3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844977" y="93725"/>
            <a:ext cx="2743200" cy="419653"/>
          </a:xfrm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389744" y="1"/>
                <a:ext cx="8226854" cy="607102"/>
              </a:xfrm>
              <a:prstGeom prst="rect">
                <a:avLst/>
              </a:prstGeom>
            </p:spPr>
            <p:txBody>
              <a:bodyPr vert="horz" lIns="45720" rIns="45720" anchor="ctr"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/>
                  <a:t>Linear loss rate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3200" dirty="0"/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4" y="1"/>
                <a:ext cx="8226854" cy="607102"/>
              </a:xfrm>
              <a:prstGeom prst="rect">
                <a:avLst/>
              </a:prstGeom>
              <a:blipFill>
                <a:blip r:embed="rId2"/>
                <a:stretch>
                  <a:fillRect l="-2446" t="-11000" b="-3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8" y="3741540"/>
            <a:ext cx="4155279" cy="3116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" y="640319"/>
            <a:ext cx="4377127" cy="3282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75" y="3741540"/>
            <a:ext cx="4155279" cy="3116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50" y="640319"/>
            <a:ext cx="4377126" cy="32828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7852" y="2788889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Increase </a:t>
            </a:r>
          </a:p>
          <a:p>
            <a:r>
              <a:rPr lang="en-US" sz="1400" dirty="0" smtClean="0"/>
              <a:t>V</a:t>
            </a:r>
            <a:r>
              <a:rPr lang="en-US" sz="1400" baseline="-25000" dirty="0" smtClean="0"/>
              <a:t>200</a:t>
            </a:r>
            <a:r>
              <a:rPr lang="en-US" sz="1400" dirty="0" smtClean="0"/>
              <a:t> -&gt; 5MV at FB</a:t>
            </a:r>
            <a:endParaRPr lang="en-GB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446958" y="1469037"/>
            <a:ext cx="224852" cy="141363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446958" y="3312106"/>
            <a:ext cx="224852" cy="104048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85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389744" y="610815"/>
            <a:ext cx="3297836" cy="419653"/>
          </a:xfrm>
        </p:spPr>
        <p:txBody>
          <a:bodyPr/>
          <a:lstStyle/>
          <a:p>
            <a:r>
              <a:rPr lang="en-US" dirty="0" smtClean="0"/>
              <a:t>No clear dependence on intensity!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389744" y="1"/>
                <a:ext cx="8226854" cy="607102"/>
              </a:xfrm>
              <a:prstGeom prst="rect">
                <a:avLst/>
              </a:prstGeom>
            </p:spPr>
            <p:txBody>
              <a:bodyPr vert="horz" lIns="45720" rIns="45720" anchor="ctr">
                <a:norm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6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200" dirty="0" smtClean="0"/>
                  <a:t>Decay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</a:rPr>
                      <m:t>τ</m:t>
                    </m:r>
                  </m:oMath>
                </a14:m>
                <a:endParaRPr lang="en-GB" sz="3200" dirty="0"/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4" y="1"/>
                <a:ext cx="8226854" cy="607102"/>
              </a:xfrm>
              <a:prstGeom prst="rect">
                <a:avLst/>
              </a:prstGeom>
              <a:blipFill>
                <a:blip r:embed="rId2"/>
                <a:stretch>
                  <a:fillRect l="-2446" t="-11000" b="-3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" y="3518431"/>
            <a:ext cx="4377126" cy="32828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18431"/>
            <a:ext cx="4377126" cy="32828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7852" y="3167390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Increase </a:t>
            </a:r>
          </a:p>
          <a:p>
            <a:r>
              <a:rPr lang="en-US" sz="1400" dirty="0" smtClean="0"/>
              <a:t>V</a:t>
            </a:r>
            <a:r>
              <a:rPr lang="en-US" sz="1400" baseline="-25000" dirty="0" smtClean="0"/>
              <a:t>200</a:t>
            </a:r>
            <a:r>
              <a:rPr lang="en-US" sz="1400" dirty="0" smtClean="0"/>
              <a:t> -&gt; 5MV at FB</a:t>
            </a:r>
            <a:endParaRPr lang="en-GB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391746" y="3776801"/>
            <a:ext cx="224852" cy="104048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4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925242"/>
            <a:ext cx="2743200" cy="41965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9744" y="1"/>
            <a:ext cx="8226854" cy="60710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Linear loss rate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94" y="1892578"/>
            <a:ext cx="5852172" cy="41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0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4" y="31398"/>
            <a:ext cx="8226854" cy="4857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Summary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397239" y="726987"/>
                <a:ext cx="5478905" cy="419653"/>
              </a:xfrm>
            </p:spPr>
            <p:txBody>
              <a:bodyPr>
                <a:normAutofit fontScale="92500" lnSpcReduction="10000"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Linear loss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at flat-bottom depends on intensity and voltage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dirty="0" smtClean="0"/>
                  <a:t>Decay time </a:t>
                </a:r>
                <a:r>
                  <a:rPr lang="el-GR" dirty="0" smtClean="0"/>
                  <a:t>τ</a:t>
                </a:r>
                <a:r>
                  <a:rPr lang="en-US" dirty="0" smtClean="0"/>
                  <a:t> dependence less obvious…</a:t>
                </a:r>
                <a:endParaRPr lang="en-GB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397239" y="726987"/>
                <a:ext cx="5478905" cy="419653"/>
              </a:xfrm>
              <a:blipFill>
                <a:blip r:embed="rId2"/>
                <a:stretch>
                  <a:fillRect l="-556" t="-10145" b="-24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397239" y="1457961"/>
            <a:ext cx="8226854" cy="485763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Next steps</a:t>
            </a:r>
            <a:endParaRPr lang="en-GB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2"/>
              <p:cNvSpPr txBox="1">
                <a:spLocks/>
              </p:cNvSpPr>
              <p:nvPr/>
            </p:nvSpPr>
            <p:spPr>
              <a:xfrm>
                <a:off x="329784" y="2087440"/>
                <a:ext cx="6370819" cy="419653"/>
              </a:xfrm>
              <a:prstGeom prst="rect">
                <a:avLst/>
              </a:prstGeom>
            </p:spPr>
            <p:txBody>
              <a:bodyPr vert="horz" lIns="45720" tIns="0" rIns="45720" bIns="0" anchor="b">
                <a:normAutofit/>
              </a:bodyPr>
              <a:lstStyle>
                <a:lvl1pPr marL="0" indent="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Arial"/>
                  <a:buNone/>
                  <a:defRPr kumimoji="0"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5000"/>
                  <a:buFont typeface="Arial"/>
                  <a:buNone/>
                  <a:defRPr kumimoji="0" sz="1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/>
                  <a:buNone/>
                  <a:defRPr kumimoji="0"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Tx/>
                  <a:buChar char="-"/>
                </a:pPr>
                <a:r>
                  <a:rPr lang="en-US" dirty="0" err="1" smtClean="0"/>
                  <a:t>Measrue</a:t>
                </a:r>
                <a:r>
                  <a:rPr lang="en-US" dirty="0" smtClean="0"/>
                  <a:t> linear loss rate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at flat-bottom </a:t>
                </a:r>
                <a:r>
                  <a:rPr lang="en-US" dirty="0" smtClean="0"/>
                  <a:t>for different flat-bottom voltage</a:t>
                </a:r>
                <a:endParaRPr lang="en-US" dirty="0" smtClean="0"/>
              </a:p>
            </p:txBody>
          </p:sp>
        </mc:Choice>
        <mc:Fallback>
          <p:sp>
            <p:nvSpPr>
              <p:cNvPr id="5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4" y="2087440"/>
                <a:ext cx="6370819" cy="419653"/>
              </a:xfrm>
              <a:prstGeom prst="rect">
                <a:avLst/>
              </a:prstGeom>
              <a:blipFill>
                <a:blip r:embed="rId3"/>
                <a:stretch>
                  <a:fillRect l="-574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329784" y="3589110"/>
            <a:ext cx="8226854" cy="485763"/>
          </a:xfrm>
          <a:prstGeom prst="rect">
            <a:avLst/>
          </a:prstGeom>
        </p:spPr>
        <p:txBody>
          <a:bodyPr vert="horz" lIns="45720" rIns="45720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74916518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5959</TotalTime>
  <Words>440</Words>
  <Application>Microsoft Office PowerPoint</Application>
  <PresentationFormat>On-screen Show (4:3)</PresentationFormat>
  <Paragraphs>72</Paragraphs>
  <Slides>10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Cambria Math</vt:lpstr>
      <vt:lpstr>CERNCorporate4-3</vt:lpstr>
      <vt:lpstr>Measured beam losses in Q20 and Q22 cycles</vt:lpstr>
      <vt:lpstr>Types of losses in SPS</vt:lpstr>
      <vt:lpstr>MD 17/08/02</vt:lpstr>
      <vt:lpstr>MD 17/08/16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Schwarz</dc:creator>
  <cp:lastModifiedBy>Markus Schwarz</cp:lastModifiedBy>
  <cp:revision>30</cp:revision>
  <cp:lastPrinted>2017-08-17T12:51:33Z</cp:lastPrinted>
  <dcterms:created xsi:type="dcterms:W3CDTF">2017-08-11T13:59:06Z</dcterms:created>
  <dcterms:modified xsi:type="dcterms:W3CDTF">2017-08-17T13:26:30Z</dcterms:modified>
</cp:coreProperties>
</file>