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275" r:id="rId2"/>
    <p:sldId id="473" r:id="rId3"/>
    <p:sldId id="450" r:id="rId4"/>
    <p:sldId id="466" r:id="rId5"/>
    <p:sldId id="469" r:id="rId6"/>
    <p:sldId id="477" r:id="rId7"/>
    <p:sldId id="483" r:id="rId8"/>
    <p:sldId id="470" r:id="rId9"/>
    <p:sldId id="482" r:id="rId10"/>
    <p:sldId id="471" r:id="rId11"/>
    <p:sldId id="478" r:id="rId12"/>
    <p:sldId id="479" r:id="rId13"/>
    <p:sldId id="480" r:id="rId14"/>
    <p:sldId id="481" r:id="rId15"/>
    <p:sldId id="472" r:id="rId16"/>
    <p:sldId id="465" r:id="rId17"/>
    <p:sldId id="280" r:id="rId18"/>
    <p:sldId id="474" r:id="rId19"/>
    <p:sldId id="4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092"/>
    <a:srgbClr val="117207"/>
    <a:srgbClr val="FD940A"/>
    <a:srgbClr val="15A9A7"/>
    <a:srgbClr val="0000FF"/>
    <a:srgbClr val="848584"/>
    <a:srgbClr val="22B6FF"/>
    <a:srgbClr val="E23FDD"/>
    <a:srgbClr val="DE33E6"/>
    <a:srgbClr val="00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1" autoAdjust="0"/>
    <p:restoredTop sz="99647" autoAdjust="0"/>
  </p:normalViewPr>
  <p:slideViewPr>
    <p:cSldViewPr snapToGrid="0" snapToObjects="1">
      <p:cViewPr>
        <p:scale>
          <a:sx n="108" d="100"/>
          <a:sy n="108" d="100"/>
        </p:scale>
        <p:origin x="-4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23/05/16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23/05/16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Impact of </a:t>
            </a:r>
            <a:r>
              <a:rPr lang="en-US" sz="2800" dirty="0" err="1" smtClean="0"/>
              <a:t>remanent</a:t>
            </a:r>
            <a:r>
              <a:rPr lang="en-US" sz="2800" dirty="0" smtClean="0"/>
              <a:t> fields on SPS chromaticity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301564"/>
            <a:ext cx="8701471" cy="1565835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u="sng" dirty="0" smtClean="0">
                <a:solidFill>
                  <a:srgbClr val="FFFFFF"/>
                </a:solidFill>
              </a:rPr>
              <a:t>H. Bartosik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V. Kain, M</a:t>
            </a:r>
            <a:r>
              <a:rPr lang="en-US" dirty="0" smtClean="0">
                <a:solidFill>
                  <a:srgbClr val="FFFFFF"/>
                </a:solidFill>
              </a:rPr>
              <a:t>. Schenk, F. </a:t>
            </a:r>
            <a:r>
              <a:rPr lang="en-US" dirty="0" smtClean="0">
                <a:solidFill>
                  <a:srgbClr val="FFFFFF"/>
                </a:solidFill>
              </a:rPr>
              <a:t>Schmidt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07" y="6273101"/>
            <a:ext cx="146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 May,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Remanent</a:t>
            </a:r>
            <a:r>
              <a:rPr lang="en-US" dirty="0" smtClean="0"/>
              <a:t> fields of chromaticity </a:t>
            </a:r>
            <a:r>
              <a:rPr lang="en-US" dirty="0" err="1" smtClean="0"/>
              <a:t>sextupoles</a:t>
            </a:r>
            <a:endParaRPr lang="en-US" dirty="0"/>
          </a:p>
        </p:txBody>
      </p:sp>
      <p:pic>
        <p:nvPicPr>
          <p:cNvPr id="17" name="Picture 16" descr="chroma_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14682" y="938119"/>
            <a:ext cx="19829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de-</a:t>
            </a:r>
            <a:r>
              <a:rPr lang="en-US" sz="1500" dirty="0" err="1" smtClean="0">
                <a:solidFill>
                  <a:srgbClr val="0000FF"/>
                </a:solidFill>
              </a:rPr>
              <a:t>Gaussed</a:t>
            </a:r>
            <a:r>
              <a:rPr lang="en-US" sz="1500" dirty="0" smtClean="0">
                <a:solidFill>
                  <a:srgbClr val="0000FF"/>
                </a:solidFill>
              </a:rPr>
              <a:t> </a:t>
            </a:r>
            <a:r>
              <a:rPr lang="en-US" sz="1500" dirty="0" err="1" smtClean="0">
                <a:solidFill>
                  <a:srgbClr val="0000FF"/>
                </a:solidFill>
              </a:rPr>
              <a:t>sextupoles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7158671" y="3582138"/>
            <a:ext cx="30279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sextupole currents on 400 GeV cycle</a:t>
            </a:r>
            <a:endParaRPr lang="en-US" sz="1500" dirty="0"/>
          </a:p>
        </p:txBody>
      </p:sp>
      <p:sp>
        <p:nvSpPr>
          <p:cNvPr id="26" name="TextBox 25"/>
          <p:cNvSpPr txBox="1"/>
          <p:nvPr/>
        </p:nvSpPr>
        <p:spPr>
          <a:xfrm>
            <a:off x="1375788" y="1469783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Machine adjusted to maintain positive chromaticity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1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Remanent</a:t>
            </a:r>
            <a:r>
              <a:rPr lang="en-US" dirty="0" smtClean="0"/>
              <a:t> fields of chromaticity </a:t>
            </a:r>
            <a:r>
              <a:rPr lang="en-US" dirty="0" err="1" smtClean="0"/>
              <a:t>sextupoles</a:t>
            </a:r>
            <a:endParaRPr lang="en-US" dirty="0"/>
          </a:p>
        </p:txBody>
      </p:sp>
      <p:pic>
        <p:nvPicPr>
          <p:cNvPr id="17" name="Picture 16" descr="chroma_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pic>
        <p:nvPicPr>
          <p:cNvPr id="18" name="Picture 17" descr="chroma_compar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382" y="1548190"/>
            <a:ext cx="24050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500" dirty="0" smtClean="0"/>
              <a:t>… </a:t>
            </a:r>
            <a:r>
              <a:rPr lang="en-US" sz="1500" dirty="0" err="1" smtClean="0"/>
              <a:t>Q’y</a:t>
            </a:r>
            <a:r>
              <a:rPr lang="en-US" sz="1500" dirty="0" smtClean="0"/>
              <a:t> changes by about 15!!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1457000" y="4152517"/>
            <a:ext cx="24416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500" dirty="0" smtClean="0"/>
              <a:t>… </a:t>
            </a:r>
            <a:r>
              <a:rPr lang="en-US" sz="1500" dirty="0" err="1" smtClean="0"/>
              <a:t>Q’x</a:t>
            </a:r>
            <a:r>
              <a:rPr lang="en-US" sz="1500" dirty="0" smtClean="0"/>
              <a:t> changes by a few units</a:t>
            </a:r>
            <a:endParaRPr lang="en-US" sz="1500" dirty="0"/>
          </a:p>
        </p:txBody>
      </p:sp>
      <p:sp>
        <p:nvSpPr>
          <p:cNvPr id="12" name="Oval 11"/>
          <p:cNvSpPr/>
          <p:nvPr/>
        </p:nvSpPr>
        <p:spPr>
          <a:xfrm>
            <a:off x="7547430" y="2056190"/>
            <a:ext cx="508000" cy="520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47430" y="4809066"/>
            <a:ext cx="508000" cy="520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8671" y="3582138"/>
            <a:ext cx="30279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sextupole currents on 400 GeV cycle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6512147" y="957000"/>
            <a:ext cx="15311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standard settings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7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Remanent</a:t>
            </a:r>
            <a:r>
              <a:rPr lang="en-US" dirty="0" smtClean="0"/>
              <a:t> fields of chromaticity </a:t>
            </a:r>
            <a:r>
              <a:rPr lang="en-US" dirty="0" err="1" smtClean="0"/>
              <a:t>sextupoles</a:t>
            </a:r>
            <a:endParaRPr lang="en-US" dirty="0"/>
          </a:p>
        </p:txBody>
      </p:sp>
      <p:pic>
        <p:nvPicPr>
          <p:cNvPr id="17" name="Picture 16" descr="chroma_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pic>
        <p:nvPicPr>
          <p:cNvPr id="18" name="Picture 17" descr="chroma_compar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pic>
        <p:nvPicPr>
          <p:cNvPr id="19" name="Picture 18" descr="chroma_comparis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47430" y="2056190"/>
            <a:ext cx="508000" cy="520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7430" y="4809066"/>
            <a:ext cx="508000" cy="520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158671" y="3582138"/>
            <a:ext cx="30279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sextupole currents on 400 GeV cycle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5651" y="956999"/>
            <a:ext cx="22493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D940A"/>
                </a:solidFill>
              </a:rPr>
              <a:t>simple de-Gauss with 20 A</a:t>
            </a:r>
            <a:endParaRPr lang="en-US" sz="1500" dirty="0">
              <a:solidFill>
                <a:srgbClr val="FD94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7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Remanent</a:t>
            </a:r>
            <a:r>
              <a:rPr lang="en-US" dirty="0" smtClean="0"/>
              <a:t> fields of chromaticity </a:t>
            </a:r>
            <a:r>
              <a:rPr lang="en-US" dirty="0" err="1" smtClean="0"/>
              <a:t>sextupoles</a:t>
            </a:r>
            <a:endParaRPr lang="en-US" dirty="0"/>
          </a:p>
        </p:txBody>
      </p:sp>
      <p:pic>
        <p:nvPicPr>
          <p:cNvPr id="17" name="Picture 16" descr="chroma_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pic>
        <p:nvPicPr>
          <p:cNvPr id="18" name="Picture 17" descr="chroma_compar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pic>
        <p:nvPicPr>
          <p:cNvPr id="19" name="Picture 18" descr="chroma_comparis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pic>
        <p:nvPicPr>
          <p:cNvPr id="20" name="Picture 19" descr="chroma_compariso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47430" y="2056190"/>
            <a:ext cx="508000" cy="520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47430" y="4809066"/>
            <a:ext cx="508000" cy="520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158671" y="3582138"/>
            <a:ext cx="30279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sextupole currents on 400 GeV cycle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5651" y="956999"/>
            <a:ext cx="22493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8000"/>
                </a:solidFill>
              </a:rPr>
              <a:t>simple de-Gauss with 40 A</a:t>
            </a:r>
            <a:endParaRPr lang="en-US" sz="15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7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Remanent</a:t>
            </a:r>
            <a:r>
              <a:rPr lang="en-US" dirty="0" smtClean="0"/>
              <a:t> fields of chromaticity </a:t>
            </a:r>
            <a:r>
              <a:rPr lang="en-US" dirty="0" err="1" smtClean="0"/>
              <a:t>sextupoles</a:t>
            </a:r>
            <a:endParaRPr lang="en-US" dirty="0"/>
          </a:p>
        </p:txBody>
      </p:sp>
      <p:pic>
        <p:nvPicPr>
          <p:cNvPr id="17" name="Picture 16" descr="chroma_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pic>
        <p:nvPicPr>
          <p:cNvPr id="18" name="Picture 17" descr="chroma_compar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pic>
        <p:nvPicPr>
          <p:cNvPr id="19" name="Picture 18" descr="chroma_comparis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pic>
        <p:nvPicPr>
          <p:cNvPr id="20" name="Picture 19" descr="chroma_compariso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pic>
        <p:nvPicPr>
          <p:cNvPr id="21" name="Picture 20" descr="chroma_comparison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84367"/>
            <a:ext cx="7704667" cy="5334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0382" y="1548190"/>
            <a:ext cx="29170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500" dirty="0" smtClean="0"/>
              <a:t>… </a:t>
            </a:r>
            <a:r>
              <a:rPr lang="en-US" sz="1500" dirty="0" err="1" smtClean="0"/>
              <a:t>Q’y</a:t>
            </a:r>
            <a:r>
              <a:rPr lang="en-US" sz="1500" dirty="0" smtClean="0"/>
              <a:t> close to complete de-Gauss</a:t>
            </a:r>
            <a:endParaRPr lang="en-US" sz="1500" dirty="0"/>
          </a:p>
        </p:txBody>
      </p:sp>
      <p:sp>
        <p:nvSpPr>
          <p:cNvPr id="11" name="Oval 10"/>
          <p:cNvSpPr/>
          <p:nvPr/>
        </p:nvSpPr>
        <p:spPr>
          <a:xfrm>
            <a:off x="7547430" y="2056190"/>
            <a:ext cx="508000" cy="520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7430" y="4809066"/>
            <a:ext cx="508000" cy="520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90382" y="4010780"/>
            <a:ext cx="29170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500" dirty="0" smtClean="0"/>
              <a:t>… </a:t>
            </a:r>
            <a:r>
              <a:rPr lang="en-US" sz="1500" dirty="0" err="1" smtClean="0"/>
              <a:t>Q’x</a:t>
            </a:r>
            <a:r>
              <a:rPr lang="en-US" sz="1500" dirty="0" smtClean="0"/>
              <a:t> close to complete de-Gauss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7158671" y="3582138"/>
            <a:ext cx="30279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sextupole currents on 400 GeV cycle</a:t>
            </a:r>
            <a:endParaRPr lang="en-US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6095651" y="956999"/>
            <a:ext cx="22493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8D0092"/>
                </a:solidFill>
              </a:rPr>
              <a:t>simple de-Gauss with 50 A</a:t>
            </a:r>
            <a:endParaRPr lang="en-US" sz="1500" dirty="0">
              <a:solidFill>
                <a:srgbClr val="8D0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7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Remanent</a:t>
            </a:r>
            <a:r>
              <a:rPr lang="en-US" dirty="0" smtClean="0"/>
              <a:t> fields of octupoles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hroma_comparison_octupoles_deGauss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67"/>
          <a:stretch/>
        </p:blipFill>
        <p:spPr>
          <a:xfrm>
            <a:off x="653142" y="1184367"/>
            <a:ext cx="5164668" cy="5334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4609" y="1004128"/>
            <a:ext cx="30274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de-</a:t>
            </a:r>
            <a:r>
              <a:rPr lang="en-US" sz="1500" dirty="0" err="1" smtClean="0">
                <a:solidFill>
                  <a:srgbClr val="0000FF"/>
                </a:solidFill>
              </a:rPr>
              <a:t>Gaussed</a:t>
            </a:r>
            <a:r>
              <a:rPr lang="en-US" sz="1500" dirty="0" smtClean="0">
                <a:solidFill>
                  <a:srgbClr val="0000FF"/>
                </a:solidFill>
              </a:rPr>
              <a:t> </a:t>
            </a:r>
            <a:r>
              <a:rPr lang="en-US" sz="1500" dirty="0" err="1" smtClean="0">
                <a:solidFill>
                  <a:srgbClr val="0000FF"/>
                </a:solidFill>
              </a:rPr>
              <a:t>sextupoles</a:t>
            </a:r>
            <a:endParaRPr lang="en-US" sz="1500" dirty="0" smtClean="0">
              <a:solidFill>
                <a:srgbClr val="0000FF"/>
              </a:solidFill>
            </a:endParaRPr>
          </a:p>
          <a:p>
            <a:r>
              <a:rPr lang="en-US" sz="1500" dirty="0">
                <a:solidFill>
                  <a:srgbClr val="FF0000"/>
                </a:solidFill>
              </a:rPr>
              <a:t>de-</a:t>
            </a:r>
            <a:r>
              <a:rPr lang="en-US" sz="1500" dirty="0" err="1">
                <a:solidFill>
                  <a:srgbClr val="FF0000"/>
                </a:solidFill>
              </a:rPr>
              <a:t>Gaussed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err="1" smtClean="0">
                <a:solidFill>
                  <a:srgbClr val="FF0000"/>
                </a:solidFill>
              </a:rPr>
              <a:t>sextupoles</a:t>
            </a:r>
            <a:r>
              <a:rPr lang="en-US" sz="1500" dirty="0" smtClean="0">
                <a:solidFill>
                  <a:srgbClr val="FF0000"/>
                </a:solidFill>
              </a:rPr>
              <a:t> + octupoles*</a:t>
            </a:r>
            <a:endParaRPr lang="en-US" sz="1500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241038"/>
              </p:ext>
            </p:extLst>
          </p:nvPr>
        </p:nvGraphicFramePr>
        <p:xfrm>
          <a:off x="6071809" y="4396621"/>
          <a:ext cx="284604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629"/>
                <a:gridCol w="1122929"/>
                <a:gridCol w="10454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Q’x</a:t>
                      </a:r>
                      <a:endParaRPr lang="en-US" sz="15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500" dirty="0" smtClean="0">
                          <a:solidFill>
                            <a:srgbClr val="0000FF"/>
                          </a:solidFill>
                        </a:rPr>
                        <a:t>16.2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>
                          <a:solidFill>
                            <a:srgbClr val="FF0000"/>
                          </a:solidFill>
                        </a:rPr>
                        <a:t>15.9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Q’’x</a:t>
                      </a:r>
                      <a:endParaRPr lang="en-US" sz="1500" b="1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>
                          <a:solidFill>
                            <a:srgbClr val="0000FF"/>
                          </a:solidFill>
                        </a:rPr>
                        <a:t>1172</a:t>
                      </a:r>
                      <a:endParaRPr lang="en-US" sz="15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1" dirty="0" smtClean="0">
                          <a:solidFill>
                            <a:srgbClr val="FF0000"/>
                          </a:solidFill>
                        </a:rPr>
                        <a:t>1810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Q’’’x</a:t>
                      </a:r>
                      <a:endParaRPr lang="en-US" sz="15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rgbClr val="0000FF"/>
                          </a:solidFill>
                        </a:rPr>
                        <a:t>-293e4</a:t>
                      </a:r>
                      <a:endParaRPr 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500" dirty="0" smtClean="0">
                          <a:solidFill>
                            <a:srgbClr val="FF0000"/>
                          </a:solidFill>
                        </a:rPr>
                        <a:t> -302e4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68220"/>
              </p:ext>
            </p:extLst>
          </p:nvPr>
        </p:nvGraphicFramePr>
        <p:xfrm>
          <a:off x="6071809" y="1948440"/>
          <a:ext cx="2846043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629"/>
                <a:gridCol w="1122928"/>
                <a:gridCol w="10454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Q’y</a:t>
                      </a:r>
                      <a:endParaRPr lang="en-US" sz="15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 smtClean="0">
                          <a:solidFill>
                            <a:srgbClr val="0000FF"/>
                          </a:solidFill>
                        </a:rPr>
                        <a:t>0.9</a:t>
                      </a:r>
                      <a:endParaRPr lang="is-IS" sz="150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/>
                        <a:t>Q’’y</a:t>
                      </a:r>
                      <a:endParaRPr lang="en-US" sz="1500" b="1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b="1" dirty="0" smtClean="0">
                          <a:solidFill>
                            <a:srgbClr val="0000FF"/>
                          </a:solidFill>
                        </a:rPr>
                        <a:t>613</a:t>
                      </a:r>
                      <a:endParaRPr lang="en-US" sz="15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b="1" dirty="0" smtClean="0">
                          <a:solidFill>
                            <a:srgbClr val="FF0000"/>
                          </a:solidFill>
                        </a:rPr>
                        <a:t>-703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Q’’’y</a:t>
                      </a:r>
                      <a:endParaRPr lang="en-US" sz="15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500" dirty="0" smtClean="0">
                          <a:solidFill>
                            <a:srgbClr val="0000FF"/>
                          </a:solidFill>
                        </a:rPr>
                        <a:t>229e4</a:t>
                      </a:r>
                      <a:endParaRPr 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solidFill>
                            <a:srgbClr val="FF0000"/>
                          </a:solidFill>
                        </a:rPr>
                        <a:t>212e4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90382" y="1548190"/>
            <a:ext cx="2611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500" dirty="0" smtClean="0"/>
              <a:t>… </a:t>
            </a:r>
            <a:r>
              <a:rPr lang="en-US" sz="1500" dirty="0" err="1" smtClean="0"/>
              <a:t>Q’’y</a:t>
            </a:r>
            <a:r>
              <a:rPr lang="en-US" sz="1500" dirty="0" smtClean="0"/>
              <a:t> changed by about 1300!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1486624" y="3986590"/>
            <a:ext cx="2509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500" dirty="0" smtClean="0"/>
              <a:t>… </a:t>
            </a:r>
            <a:r>
              <a:rPr lang="en-US" sz="1500" dirty="0" err="1" smtClean="0"/>
              <a:t>Q’’x</a:t>
            </a:r>
            <a:r>
              <a:rPr lang="en-US" sz="1500" dirty="0" smtClean="0"/>
              <a:t> changed by about 650!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6035524" y="3386666"/>
            <a:ext cx="30721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FF0000"/>
                </a:solidFill>
              </a:rPr>
              <a:t>… s</a:t>
            </a:r>
            <a:r>
              <a:rPr lang="en-US" sz="1600" dirty="0" smtClean="0">
                <a:solidFill>
                  <a:srgbClr val="FF0000"/>
                </a:solidFill>
              </a:rPr>
              <a:t>till second order chromaticity even with de-</a:t>
            </a:r>
            <a:r>
              <a:rPr lang="en-US" sz="1600" dirty="0" err="1" smtClean="0">
                <a:solidFill>
                  <a:srgbClr val="FF0000"/>
                </a:solidFill>
              </a:rPr>
              <a:t>Gaussed</a:t>
            </a:r>
            <a:r>
              <a:rPr lang="en-US" sz="1600" dirty="0" smtClean="0">
                <a:solidFill>
                  <a:srgbClr val="FF0000"/>
                </a:solidFill>
              </a:rPr>
              <a:t> octupoles!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6126" y="6431671"/>
            <a:ext cx="66873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* All octupoles (apart from 2 extraction octupoles which could not be powered yet)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41602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Impact of </a:t>
            </a:r>
            <a:r>
              <a:rPr lang="en-US" dirty="0" err="1" smtClean="0"/>
              <a:t>remanent</a:t>
            </a:r>
            <a:r>
              <a:rPr lang="en-US" dirty="0" smtClean="0"/>
              <a:t> fields on chromaticity at 26 GeV experimentally confirmed</a:t>
            </a:r>
            <a:endParaRPr lang="en-US" dirty="0" smtClean="0"/>
          </a:p>
          <a:p>
            <a:pPr lvl="1"/>
            <a:r>
              <a:rPr lang="en-US" dirty="0" smtClean="0"/>
              <a:t>Effect from </a:t>
            </a:r>
            <a:r>
              <a:rPr lang="en-US" dirty="0" err="1" smtClean="0"/>
              <a:t>sextupoles</a:t>
            </a:r>
            <a:r>
              <a:rPr lang="en-US" dirty="0" smtClean="0"/>
              <a:t> (on linear chromaticity) stronger in vertical plane</a:t>
            </a:r>
          </a:p>
          <a:p>
            <a:pPr lvl="1"/>
            <a:r>
              <a:rPr lang="en-US" dirty="0" smtClean="0"/>
              <a:t>Ramping the </a:t>
            </a:r>
            <a:r>
              <a:rPr lang="en-US" dirty="0" err="1" smtClean="0"/>
              <a:t>sextupoles</a:t>
            </a:r>
            <a:r>
              <a:rPr lang="en-US" dirty="0" smtClean="0"/>
              <a:t> to 50 A in opposite polarity compensates large part of their </a:t>
            </a:r>
            <a:r>
              <a:rPr lang="en-US" dirty="0" err="1" smtClean="0"/>
              <a:t>remanence</a:t>
            </a:r>
            <a:endParaRPr lang="en-US" dirty="0" smtClean="0"/>
          </a:p>
          <a:p>
            <a:pPr lvl="1"/>
            <a:r>
              <a:rPr lang="en-US" dirty="0" err="1" smtClean="0"/>
              <a:t>Remanence</a:t>
            </a:r>
            <a:r>
              <a:rPr lang="en-US" dirty="0" smtClean="0"/>
              <a:t> of </a:t>
            </a:r>
            <a:r>
              <a:rPr lang="en-US" dirty="0"/>
              <a:t>e</a:t>
            </a:r>
            <a:r>
              <a:rPr lang="en-US" dirty="0" smtClean="0"/>
              <a:t>xtraction </a:t>
            </a:r>
            <a:r>
              <a:rPr lang="en-US" dirty="0" err="1" smtClean="0"/>
              <a:t>sextupoles</a:t>
            </a:r>
            <a:r>
              <a:rPr lang="en-US" dirty="0" smtClean="0"/>
              <a:t> also affect chromaticity (results not shown here)</a:t>
            </a:r>
          </a:p>
          <a:p>
            <a:pPr lvl="1"/>
            <a:r>
              <a:rPr lang="en-US" dirty="0" smtClean="0"/>
              <a:t>Effect from octupoles (on second order chromaticity) also stronger in vertical plane</a:t>
            </a:r>
          </a:p>
          <a:p>
            <a:r>
              <a:rPr lang="en-US" dirty="0" smtClean="0"/>
              <a:t>Next </a:t>
            </a:r>
            <a:r>
              <a:rPr lang="en-US" dirty="0"/>
              <a:t>steps</a:t>
            </a:r>
          </a:p>
          <a:p>
            <a:pPr lvl="1"/>
            <a:r>
              <a:rPr lang="en-US" dirty="0" smtClean="0"/>
              <a:t>Measurements of non-linear chromaticity in both optics (Q20 and Q26) in the same conditions </a:t>
            </a:r>
            <a:r>
              <a:rPr lang="en-US" dirty="0"/>
              <a:t>with de-</a:t>
            </a:r>
            <a:r>
              <a:rPr lang="en-US" dirty="0" smtClean="0"/>
              <a:t>Gauss of </a:t>
            </a:r>
            <a:r>
              <a:rPr lang="en-US" dirty="0" err="1" smtClean="0"/>
              <a:t>sextupoles</a:t>
            </a:r>
            <a:r>
              <a:rPr lang="en-US" dirty="0" smtClean="0"/>
              <a:t> </a:t>
            </a:r>
            <a:r>
              <a:rPr lang="en-US" dirty="0" smtClean="0"/>
              <a:t>and octupoles </a:t>
            </a:r>
            <a:r>
              <a:rPr lang="en-US" dirty="0" smtClean="0">
                <a:sym typeface="Wingdings"/>
              </a:rPr>
              <a:t> check combined non-linear model</a:t>
            </a:r>
          </a:p>
          <a:p>
            <a:pPr lvl="1"/>
            <a:r>
              <a:rPr lang="en-US" dirty="0" smtClean="0">
                <a:sym typeface="Wingdings"/>
              </a:rPr>
              <a:t>Measurement of amplitude detuning  consistent with MADX model?</a:t>
            </a:r>
          </a:p>
          <a:p>
            <a:pPr lvl="1"/>
            <a:r>
              <a:rPr lang="en-US" dirty="0" smtClean="0">
                <a:sym typeface="Wingdings"/>
              </a:rPr>
              <a:t>Investigate possible sources of Q’’ with MADX model (e.g. feed-down from b5 in dipoles?)</a:t>
            </a:r>
          </a:p>
          <a:p>
            <a:pPr lvl="1"/>
            <a:r>
              <a:rPr lang="en-US" dirty="0" smtClean="0"/>
              <a:t>Investigate possibilities for deploying de-</a:t>
            </a:r>
            <a:r>
              <a:rPr lang="en-US" dirty="0"/>
              <a:t>Gauss </a:t>
            </a:r>
            <a:r>
              <a:rPr lang="en-US" dirty="0" smtClean="0"/>
              <a:t>on </a:t>
            </a:r>
            <a:r>
              <a:rPr lang="en-US" dirty="0" err="1" smtClean="0"/>
              <a:t>sextupoles</a:t>
            </a:r>
            <a:r>
              <a:rPr lang="en-US" dirty="0" smtClean="0"/>
              <a:t> and octupoles operationally</a:t>
            </a:r>
          </a:p>
          <a:p>
            <a:pPr lvl="1"/>
            <a:r>
              <a:rPr lang="en-US" dirty="0" smtClean="0"/>
              <a:t>Measurement of resonance driving terms for cross</a:t>
            </a:r>
            <a:r>
              <a:rPr lang="en-US" smtClean="0"/>
              <a:t>-check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3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optics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Multipolar components sampled differently due to different dispersion function</a:t>
            </a:r>
          </a:p>
          <a:p>
            <a:endParaRPr lang="en-US" dirty="0" smtClean="0"/>
          </a:p>
        </p:txBody>
      </p:sp>
      <p:pic>
        <p:nvPicPr>
          <p:cNvPr id="4" name="Picture 3" descr="Q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30" y="1772462"/>
            <a:ext cx="4406320" cy="3075552"/>
          </a:xfrm>
          <a:prstGeom prst="rect">
            <a:avLst/>
          </a:prstGeom>
        </p:spPr>
      </p:pic>
      <p:pic>
        <p:nvPicPr>
          <p:cNvPr id="5" name="Picture 4" descr="Q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0" y="1772462"/>
            <a:ext cx="4406320" cy="3075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4397" y="1403130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11790" y="1403130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90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for detuning due to impedance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hroma_1439221220-1439223300_intensitycorre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4" y="1516423"/>
            <a:ext cx="6593678" cy="49452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90834" y="2242656"/>
            <a:ext cx="256721" cy="526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55651" y="2499345"/>
            <a:ext cx="1580861" cy="135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90834" y="4016252"/>
            <a:ext cx="256721" cy="526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55651" y="4272941"/>
            <a:ext cx="1580861" cy="135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72782" y="4590478"/>
            <a:ext cx="1651325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No correction in horizontal needed 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7372782" y="2222554"/>
            <a:ext cx="1607257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data normalized to 4e10 p/b based on SPS impedance model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7858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301256"/>
          </a:xfrm>
        </p:spPr>
        <p:txBody>
          <a:bodyPr>
            <a:normAutofit/>
          </a:bodyPr>
          <a:lstStyle/>
          <a:p>
            <a:r>
              <a:rPr lang="en-US" dirty="0" smtClean="0"/>
              <a:t>Motivation </a:t>
            </a:r>
            <a:r>
              <a:rPr lang="en-US" dirty="0"/>
              <a:t>for developing non-linear model</a:t>
            </a:r>
          </a:p>
          <a:p>
            <a:pPr lvl="1"/>
            <a:r>
              <a:rPr lang="en-US" dirty="0"/>
              <a:t>Non-linear model of SPS is basic ingredient for studying incoherent (and coherent!) effects for LHC beams</a:t>
            </a:r>
          </a:p>
          <a:p>
            <a:r>
              <a:rPr lang="en-US" dirty="0" smtClean="0"/>
              <a:t>Measurements </a:t>
            </a:r>
            <a:r>
              <a:rPr lang="en-US" dirty="0"/>
              <a:t>in </a:t>
            </a:r>
            <a:r>
              <a:rPr lang="en-US" dirty="0" smtClean="0"/>
              <a:t>2015</a:t>
            </a:r>
            <a:endParaRPr lang="en-US" dirty="0"/>
          </a:p>
          <a:p>
            <a:pPr lvl="1"/>
            <a:r>
              <a:rPr lang="en-US" dirty="0" smtClean="0"/>
              <a:t>At </a:t>
            </a:r>
            <a:r>
              <a:rPr lang="en-US" dirty="0"/>
              <a:t>26 GeV/c but with both optics (Q20 and Q26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maximum machine reproducibility: use same super cycle composition in both optics (SFTPRO + measurement cycle)</a:t>
            </a:r>
            <a:endParaRPr lang="en-US" dirty="0"/>
          </a:p>
          <a:p>
            <a:pPr lvl="1"/>
            <a:r>
              <a:rPr lang="en-US" dirty="0"/>
              <a:t>Using BBQ pickup with chirp excitation to measure tune</a:t>
            </a:r>
          </a:p>
          <a:p>
            <a:pPr lvl="1"/>
            <a:r>
              <a:rPr lang="en-US" dirty="0"/>
              <a:t>Precision of tune measurement significantly improved by averaging over flat bottom</a:t>
            </a:r>
          </a:p>
          <a:p>
            <a:pPr lvl="1"/>
            <a:r>
              <a:rPr lang="en-US" dirty="0"/>
              <a:t>Spread in vertical tune measurement due to impedance and intensity variation </a:t>
            </a:r>
            <a:r>
              <a:rPr lang="en-US" dirty="0" smtClean="0"/>
              <a:t>(corrected)</a:t>
            </a:r>
            <a:endParaRPr lang="en-US" dirty="0"/>
          </a:p>
          <a:p>
            <a:pPr lvl="1"/>
            <a:r>
              <a:rPr lang="en-US" dirty="0"/>
              <a:t>Very clean results also in vertical when correcting for detuning with intensity </a:t>
            </a:r>
            <a:r>
              <a:rPr lang="en-US" dirty="0" smtClean="0"/>
              <a:t>(fit </a:t>
            </a:r>
            <a:r>
              <a:rPr lang="en-US" dirty="0"/>
              <a:t>up to 5th </a:t>
            </a:r>
            <a:r>
              <a:rPr lang="en-US" dirty="0" smtClean="0"/>
              <a:t>order)</a:t>
            </a:r>
          </a:p>
          <a:p>
            <a:pPr lvl="1"/>
            <a:r>
              <a:rPr lang="en-US" dirty="0" smtClean="0"/>
              <a:t>Performed </a:t>
            </a:r>
            <a:r>
              <a:rPr lang="en-US" dirty="0" smtClean="0"/>
              <a:t>combined fit for both optics at the same </a:t>
            </a:r>
            <a:r>
              <a:rPr lang="en-US" dirty="0" smtClean="0"/>
              <a:t>time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/>
              <a:t>Indications for contribution of </a:t>
            </a:r>
            <a:r>
              <a:rPr lang="en-US" b="1" dirty="0" err="1" smtClean="0"/>
              <a:t>remanent</a:t>
            </a:r>
            <a:r>
              <a:rPr lang="en-US" b="1" dirty="0" smtClean="0"/>
              <a:t> fields from sextupole and octupole magnets</a:t>
            </a:r>
          </a:p>
          <a:p>
            <a:r>
              <a:rPr lang="en-US" dirty="0"/>
              <a:t>Measurements </a:t>
            </a:r>
            <a:r>
              <a:rPr lang="en-US" dirty="0" smtClean="0"/>
              <a:t>this year</a:t>
            </a:r>
          </a:p>
          <a:p>
            <a:pPr lvl="1"/>
            <a:r>
              <a:rPr lang="en-US" b="1" dirty="0" smtClean="0"/>
              <a:t>Nonlinear chromaticity for different settings of sextupole and octupole magnets on preceding cycle</a:t>
            </a:r>
          </a:p>
          <a:p>
            <a:pPr lvl="1"/>
            <a:endParaRPr lang="en-US" dirty="0"/>
          </a:p>
          <a:p>
            <a:endParaRPr lang="en-US" b="1" dirty="0" smtClean="0"/>
          </a:p>
          <a:p>
            <a:endParaRPr lang="en-US" b="0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317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considered in MADX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30125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Systematic </a:t>
            </a:r>
            <a:r>
              <a:rPr lang="en-US" dirty="0" err="1" smtClean="0"/>
              <a:t>mulitpole</a:t>
            </a:r>
            <a:r>
              <a:rPr lang="en-US" dirty="0" smtClean="0"/>
              <a:t> errors on SPS main magnets </a:t>
            </a:r>
          </a:p>
          <a:p>
            <a:pPr lvl="1"/>
            <a:r>
              <a:rPr lang="en-US" dirty="0" smtClean="0"/>
              <a:t>These errors are mainly due to </a:t>
            </a:r>
            <a:r>
              <a:rPr lang="en-US" dirty="0" err="1" smtClean="0"/>
              <a:t>remanent</a:t>
            </a:r>
            <a:r>
              <a:rPr lang="en-US" dirty="0" smtClean="0"/>
              <a:t> fields from ramping to top energy</a:t>
            </a:r>
          </a:p>
          <a:p>
            <a:r>
              <a:rPr lang="en-US" dirty="0" smtClean="0"/>
              <a:t>Fit procedure</a:t>
            </a:r>
            <a:endParaRPr lang="en-US" dirty="0" smtClean="0"/>
          </a:p>
          <a:p>
            <a:pPr lvl="1"/>
            <a:r>
              <a:rPr lang="en-US" dirty="0" smtClean="0"/>
              <a:t>calculate the response matrix for all </a:t>
            </a:r>
            <a:r>
              <a:rPr lang="en-US" dirty="0" err="1" smtClean="0"/>
              <a:t>multipole</a:t>
            </a:r>
            <a:r>
              <a:rPr lang="en-US" dirty="0" smtClean="0"/>
              <a:t> errors on the nonlinear chromaticity in MADX-PTC</a:t>
            </a:r>
          </a:p>
          <a:p>
            <a:pPr lvl="1"/>
            <a:r>
              <a:rPr lang="en-US" dirty="0" smtClean="0"/>
              <a:t>apply an SVD algorithm</a:t>
            </a:r>
          </a:p>
          <a:p>
            <a:pPr lvl="1"/>
            <a:r>
              <a:rPr lang="en-US" dirty="0" smtClean="0"/>
              <a:t>SVD can be applied to one measurement set individually, or to multiple sets at the same time (a good non-linear model should be able to predict the chromaticity for all optics)</a:t>
            </a:r>
            <a:endParaRPr lang="en-US" dirty="0"/>
          </a:p>
        </p:txBody>
      </p:sp>
      <p:pic>
        <p:nvPicPr>
          <p:cNvPr id="4" name="Picture 3" descr="SPSnonlinearmodelIPAC20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9062" r="10252" b="79906"/>
          <a:stretch/>
        </p:blipFill>
        <p:spPr>
          <a:xfrm>
            <a:off x="57964" y="1756294"/>
            <a:ext cx="8962318" cy="1553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6515" y="1546042"/>
            <a:ext cx="37697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1"/>
                </a:solidFill>
              </a:rPr>
              <a:t>allowed </a:t>
            </a:r>
            <a:r>
              <a:rPr lang="en-US" sz="1500" dirty="0" err="1" smtClean="0">
                <a:solidFill>
                  <a:schemeClr val="accent1"/>
                </a:solidFill>
              </a:rPr>
              <a:t>multipole</a:t>
            </a:r>
            <a:r>
              <a:rPr lang="en-US" sz="1500" dirty="0" smtClean="0">
                <a:solidFill>
                  <a:schemeClr val="accent1"/>
                </a:solidFill>
              </a:rPr>
              <a:t> errors of dipoles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6384" y="1900431"/>
            <a:ext cx="3672852" cy="472849"/>
          </a:xfrm>
          <a:prstGeom prst="roundRect">
            <a:avLst>
              <a:gd name="adj" fmla="val 0"/>
            </a:avLst>
          </a:prstGeom>
          <a:solidFill>
            <a:schemeClr val="accent1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12748" y="1898106"/>
            <a:ext cx="1084702" cy="472849"/>
          </a:xfrm>
          <a:prstGeom prst="roundRect">
            <a:avLst>
              <a:gd name="adj" fmla="val 0"/>
            </a:avLst>
          </a:prstGeom>
          <a:solidFill>
            <a:schemeClr val="accent2">
              <a:alpha val="28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4990" y="1307694"/>
            <a:ext cx="2239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2"/>
                </a:solidFill>
              </a:rPr>
              <a:t>first allowed </a:t>
            </a:r>
            <a:r>
              <a:rPr lang="en-US" sz="1500" dirty="0" err="1" smtClean="0">
                <a:solidFill>
                  <a:schemeClr val="accent2"/>
                </a:solidFill>
              </a:rPr>
              <a:t>multipole</a:t>
            </a:r>
            <a:r>
              <a:rPr lang="en-US" sz="1500" dirty="0" smtClean="0">
                <a:solidFill>
                  <a:schemeClr val="accent2"/>
                </a:solidFill>
              </a:rPr>
              <a:t> error of </a:t>
            </a:r>
            <a:r>
              <a:rPr lang="en-US" sz="1500" dirty="0" err="1" smtClean="0">
                <a:solidFill>
                  <a:schemeClr val="accent2"/>
                </a:solidFill>
              </a:rPr>
              <a:t>quadrupoles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7581913" y="2082268"/>
            <a:ext cx="243210" cy="22121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87584" y="3406159"/>
            <a:ext cx="3043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/>
              <a:t>Remanent</a:t>
            </a:r>
            <a:r>
              <a:rPr lang="en-US" sz="1500" dirty="0" smtClean="0"/>
              <a:t> fields of main component in </a:t>
            </a:r>
            <a:r>
              <a:rPr lang="en-US" sz="1500" dirty="0" err="1" smtClean="0"/>
              <a:t>sextupoles</a:t>
            </a:r>
            <a:r>
              <a:rPr lang="en-US" sz="1500" dirty="0" smtClean="0"/>
              <a:t> and </a:t>
            </a:r>
            <a:r>
              <a:rPr lang="en-US" sz="1500" dirty="0" err="1" smtClean="0"/>
              <a:t>octupoels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8167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Individually fitted MADX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Measured chromaticity can be well </a:t>
            </a:r>
            <a:r>
              <a:rPr lang="en-US" dirty="0" smtClean="0"/>
              <a:t>reproduced</a:t>
            </a:r>
            <a:endParaRPr lang="en-US" dirty="0"/>
          </a:p>
        </p:txBody>
      </p:sp>
      <p:pic>
        <p:nvPicPr>
          <p:cNvPr id="5" name="Picture 4" descr="chroma_Q20(6)_individua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3"/>
          <a:stretch/>
        </p:blipFill>
        <p:spPr>
          <a:xfrm>
            <a:off x="120176" y="1935651"/>
            <a:ext cx="4468462" cy="3389541"/>
          </a:xfrm>
          <a:prstGeom prst="rect">
            <a:avLst/>
          </a:prstGeom>
        </p:spPr>
      </p:pic>
      <p:pic>
        <p:nvPicPr>
          <p:cNvPr id="7" name="Picture 6" descr="chroma_Q26(1)_individua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2"/>
          <a:stretch/>
        </p:blipFill>
        <p:spPr>
          <a:xfrm>
            <a:off x="4596412" y="1935651"/>
            <a:ext cx="4468462" cy="33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9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Individually fitted MADX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Measured chromaticity can be well </a:t>
            </a:r>
            <a:r>
              <a:rPr lang="en-US" dirty="0" smtClean="0"/>
              <a:t>reproduced</a:t>
            </a:r>
            <a:endParaRPr lang="en-US" dirty="0" smtClean="0"/>
          </a:p>
          <a:p>
            <a:r>
              <a:rPr lang="en-US" dirty="0" smtClean="0"/>
              <a:t>Model for one optics cannot predict chromaticity in other optics </a:t>
            </a:r>
          </a:p>
          <a:p>
            <a:pPr lvl="1"/>
            <a:r>
              <a:rPr lang="en-US" dirty="0" smtClean="0"/>
              <a:t>especially linear and quadratic </a:t>
            </a:r>
            <a:r>
              <a:rPr lang="en-US" dirty="0" smtClean="0"/>
              <a:t>terms!</a:t>
            </a:r>
            <a:endParaRPr lang="en-US" dirty="0"/>
          </a:p>
        </p:txBody>
      </p:sp>
      <p:pic>
        <p:nvPicPr>
          <p:cNvPr id="10" name="Picture 9" descr="chroma_Q20(6)_withQ26_mode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9"/>
          <a:stretch/>
        </p:blipFill>
        <p:spPr>
          <a:xfrm>
            <a:off x="1374897" y="2288594"/>
            <a:ext cx="5107610" cy="3872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2507" y="3809658"/>
            <a:ext cx="266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Q26 model applied to Q20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6029214" y="3711026"/>
            <a:ext cx="453293" cy="283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>
            <a:off x="6029214" y="3994324"/>
            <a:ext cx="453293" cy="690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7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for COMBINED fit of both optics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Consistent </a:t>
            </a:r>
            <a:r>
              <a:rPr lang="en-US" dirty="0"/>
              <a:t>model for both optics</a:t>
            </a:r>
          </a:p>
          <a:p>
            <a:pPr lvl="1"/>
            <a:r>
              <a:rPr lang="en-US" dirty="0" smtClean="0"/>
              <a:t>Need to consider </a:t>
            </a:r>
            <a:r>
              <a:rPr lang="en-US" b="1" dirty="0" err="1"/>
              <a:t>remanent</a:t>
            </a:r>
            <a:r>
              <a:rPr lang="en-US" b="1" dirty="0"/>
              <a:t> fields </a:t>
            </a:r>
            <a:r>
              <a:rPr lang="en-US" dirty="0"/>
              <a:t>of about 1% of the peak field of </a:t>
            </a:r>
            <a:r>
              <a:rPr lang="en-US" dirty="0" err="1"/>
              <a:t>sextupoles</a:t>
            </a:r>
            <a:r>
              <a:rPr lang="en-US" dirty="0"/>
              <a:t> and octupoles</a:t>
            </a:r>
          </a:p>
        </p:txBody>
      </p:sp>
      <p:pic>
        <p:nvPicPr>
          <p:cNvPr id="8" name="Picture 7" descr="chroma_Q26(1)_combin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9"/>
          <a:stretch/>
        </p:blipFill>
        <p:spPr>
          <a:xfrm>
            <a:off x="4596412" y="2095928"/>
            <a:ext cx="4468462" cy="3387005"/>
          </a:xfrm>
          <a:prstGeom prst="rect">
            <a:avLst/>
          </a:prstGeom>
        </p:spPr>
      </p:pic>
      <p:pic>
        <p:nvPicPr>
          <p:cNvPr id="5" name="Picture 4" descr="chroma_Q20(6)_combine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9"/>
          <a:stretch/>
        </p:blipFill>
        <p:spPr>
          <a:xfrm>
            <a:off x="120176" y="2095928"/>
            <a:ext cx="4468462" cy="33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2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results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PSnonlinearmodelIPAC20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9" t="25216" r="12546" b="50947"/>
          <a:stretch/>
        </p:blipFill>
        <p:spPr>
          <a:xfrm>
            <a:off x="1814381" y="1838603"/>
            <a:ext cx="4860367" cy="3920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9582" y="3384725"/>
            <a:ext cx="2017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Had to allow for different values in the two optics</a:t>
            </a:r>
            <a:endParaRPr lang="en-US" sz="1600" dirty="0"/>
          </a:p>
        </p:txBody>
      </p:sp>
      <p:sp>
        <p:nvSpPr>
          <p:cNvPr id="9" name="Right Brace 8"/>
          <p:cNvSpPr/>
          <p:nvPr/>
        </p:nvSpPr>
        <p:spPr>
          <a:xfrm>
            <a:off x="6593678" y="3542545"/>
            <a:ext cx="171332" cy="47522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1972" y="2363638"/>
            <a:ext cx="2017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Remanent</a:t>
            </a:r>
            <a:r>
              <a:rPr lang="en-US" sz="1600" dirty="0" smtClean="0"/>
              <a:t>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fields in dipoles even change sign!</a:t>
            </a:r>
            <a:endParaRPr lang="en-US" sz="1600" dirty="0"/>
          </a:p>
        </p:txBody>
      </p:sp>
      <p:sp>
        <p:nvSpPr>
          <p:cNvPr id="11" name="Right Brace 10"/>
          <p:cNvSpPr/>
          <p:nvPr/>
        </p:nvSpPr>
        <p:spPr>
          <a:xfrm>
            <a:off x="6593678" y="2547359"/>
            <a:ext cx="171332" cy="47522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7610" y="2831135"/>
            <a:ext cx="2109958" cy="830997"/>
            <a:chOff x="27610" y="2937968"/>
            <a:chExt cx="2109958" cy="830997"/>
          </a:xfrm>
        </p:grpSpPr>
        <p:sp>
          <p:nvSpPr>
            <p:cNvPr id="13" name="Right Brace 12"/>
            <p:cNvSpPr/>
            <p:nvPr/>
          </p:nvSpPr>
          <p:spPr>
            <a:xfrm rot="10800000">
              <a:off x="1966236" y="3140574"/>
              <a:ext cx="171332" cy="514009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10" y="2937968"/>
              <a:ext cx="20241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Considered </a:t>
              </a:r>
              <a:r>
                <a:rPr lang="en-US" sz="1600" dirty="0" err="1" smtClean="0"/>
                <a:t>remanent</a:t>
              </a:r>
              <a:r>
                <a:rPr lang="en-US" sz="1600" dirty="0" smtClean="0"/>
                <a:t> fields of chromaticity </a:t>
              </a:r>
              <a:r>
                <a:rPr lang="en-US" sz="1600" dirty="0" err="1" smtClean="0"/>
                <a:t>sextupoles</a:t>
              </a:r>
              <a:r>
                <a:rPr lang="en-US" sz="1600" dirty="0" smtClean="0"/>
                <a:t>!</a:t>
              </a:r>
              <a:endParaRPr lang="en-US" sz="1600" dirty="0"/>
            </a:p>
          </p:txBody>
        </p:sp>
      </p:grpSp>
      <p:sp>
        <p:nvSpPr>
          <p:cNvPr id="15" name="Right Brace 14"/>
          <p:cNvSpPr/>
          <p:nvPr/>
        </p:nvSpPr>
        <p:spPr>
          <a:xfrm>
            <a:off x="6587942" y="4053120"/>
            <a:ext cx="189163" cy="1580667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03772" y="4413070"/>
            <a:ext cx="210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good </a:t>
            </a:r>
            <a:r>
              <a:rPr lang="en-US" sz="1600" dirty="0" smtClean="0"/>
              <a:t>agreement between the two optics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420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Can we measure </a:t>
            </a:r>
            <a:r>
              <a:rPr lang="en-US" dirty="0" smtClean="0"/>
              <a:t>the impact </a:t>
            </a:r>
            <a:r>
              <a:rPr lang="en-US" dirty="0"/>
              <a:t>of </a:t>
            </a:r>
            <a:r>
              <a:rPr lang="en-US" dirty="0" err="1"/>
              <a:t>remanent</a:t>
            </a:r>
            <a:r>
              <a:rPr lang="en-US" dirty="0"/>
              <a:t> fields on chromaticity directly?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9" t="5486" r="1453" b="1483"/>
          <a:stretch/>
        </p:blipFill>
        <p:spPr>
          <a:xfrm>
            <a:off x="1208841" y="1748626"/>
            <a:ext cx="6471635" cy="47117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946951" y="2733523"/>
            <a:ext cx="0" cy="3265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9430" y="2173051"/>
            <a:ext cx="2660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FF00"/>
                </a:solidFill>
              </a:rPr>
              <a:t>400 GeV MD cycle with variable sextupole and octupole settings</a:t>
            </a:r>
            <a:endParaRPr lang="en-US" sz="15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7237" y="2940335"/>
            <a:ext cx="23101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26 GeV cycle for measuring chromaticity without changing settings</a:t>
            </a:r>
            <a:endParaRPr lang="en-US" sz="15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92018" y="3793064"/>
            <a:ext cx="0" cy="3265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45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test of de-</a:t>
            </a:r>
            <a:r>
              <a:rPr lang="en-US" dirty="0" err="1" smtClean="0"/>
              <a:t>Gaussing</a:t>
            </a:r>
            <a:r>
              <a:rPr lang="en-US" dirty="0" smtClean="0"/>
              <a:t> </a:t>
            </a:r>
            <a:r>
              <a:rPr lang="en-US" dirty="0" err="1" smtClean="0"/>
              <a:t>sextupoles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4" t="46200" r="21270" b="11111"/>
          <a:stretch/>
        </p:blipFill>
        <p:spPr>
          <a:xfrm>
            <a:off x="203200" y="2457474"/>
            <a:ext cx="4359603" cy="2151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867" y="2076384"/>
            <a:ext cx="3566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LSD chromatic </a:t>
            </a:r>
            <a:r>
              <a:rPr lang="en-US" sz="1500" dirty="0" err="1" smtClean="0"/>
              <a:t>sextupoles</a:t>
            </a:r>
            <a:r>
              <a:rPr lang="en-US" sz="1500" dirty="0" smtClean="0"/>
              <a:t> on 400 GeV cycle</a:t>
            </a:r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21" t="9087" r="24421" b="21131"/>
          <a:stretch/>
        </p:blipFill>
        <p:spPr>
          <a:xfrm>
            <a:off x="4771782" y="1904843"/>
            <a:ext cx="4194451" cy="3327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1782" y="1535511"/>
            <a:ext cx="43781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Vertical chromaticity on MD cycle becomes negative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5526672" y="3406860"/>
            <a:ext cx="13455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beam unstable</a:t>
            </a:r>
            <a:endParaRPr lang="en-US" sz="1500" dirty="0"/>
          </a:p>
        </p:txBody>
      </p:sp>
      <p:sp>
        <p:nvSpPr>
          <p:cNvPr id="10" name="Oval 9"/>
          <p:cNvSpPr/>
          <p:nvPr/>
        </p:nvSpPr>
        <p:spPr>
          <a:xfrm>
            <a:off x="4727068" y="2457474"/>
            <a:ext cx="764327" cy="235165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11752" y="5631419"/>
            <a:ext cx="503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rgbClr val="FF0000"/>
                </a:solidFill>
              </a:rPr>
              <a:t>… h</a:t>
            </a:r>
            <a:r>
              <a:rPr lang="en-US" dirty="0" smtClean="0">
                <a:solidFill>
                  <a:srgbClr val="FF0000"/>
                </a:solidFill>
              </a:rPr>
              <a:t>ad to increase chromaticity setting on MD cycle!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8904" y="4103630"/>
            <a:ext cx="17620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u</a:t>
            </a:r>
            <a:r>
              <a:rPr lang="en-US" sz="1500" dirty="0" smtClean="0"/>
              <a:t>sual ramp to 250 A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058" y="2610336"/>
            <a:ext cx="22621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opposite sign for de-Gauss</a:t>
            </a:r>
            <a:endParaRPr lang="en-US" sz="15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94493" y="4280378"/>
            <a:ext cx="32924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63216" y="2786625"/>
            <a:ext cx="32924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1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44542</TotalTime>
  <Words>883</Words>
  <Application>Microsoft Macintosh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LIU_PowerPoint_Template</vt:lpstr>
      <vt:lpstr>Impact of remanent fields on SPS chromaticity</vt:lpstr>
      <vt:lpstr>Introduction</vt:lpstr>
      <vt:lpstr>Errors considered in MADX model</vt:lpstr>
      <vt:lpstr>Individually fitted MADX models</vt:lpstr>
      <vt:lpstr>Individually fitted MADX models</vt:lpstr>
      <vt:lpstr>Result for COMBINED fit of both optics</vt:lpstr>
      <vt:lpstr>Fitting results summary</vt:lpstr>
      <vt:lpstr>Measurements 2016</vt:lpstr>
      <vt:lpstr>First test of de-Gaussing sextupoles</vt:lpstr>
      <vt:lpstr>Remanent fields of chromaticity sextupoles</vt:lpstr>
      <vt:lpstr>Remanent fields of chromaticity sextupoles</vt:lpstr>
      <vt:lpstr>Remanent fields of chromaticity sextupoles</vt:lpstr>
      <vt:lpstr>Remanent fields of chromaticity sextupoles</vt:lpstr>
      <vt:lpstr>Remanent fields of chromaticity sextupoles</vt:lpstr>
      <vt:lpstr>Remanent fields of octupoles</vt:lpstr>
      <vt:lpstr>Summary and conclusions</vt:lpstr>
      <vt:lpstr>PowerPoint Presentation</vt:lpstr>
      <vt:lpstr>SPS optics </vt:lpstr>
      <vt:lpstr>Correction for detuning due to impedance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1281</cp:revision>
  <dcterms:created xsi:type="dcterms:W3CDTF">2013-04-17T22:56:34Z</dcterms:created>
  <dcterms:modified xsi:type="dcterms:W3CDTF">2016-05-26T09:22:46Z</dcterms:modified>
  <cp:category/>
</cp:coreProperties>
</file>