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75" r:id="rId2"/>
    <p:sldId id="452" r:id="rId3"/>
    <p:sldId id="441" r:id="rId4"/>
    <p:sldId id="455" r:id="rId5"/>
    <p:sldId id="456" r:id="rId6"/>
    <p:sldId id="458" r:id="rId7"/>
    <p:sldId id="457" r:id="rId8"/>
    <p:sldId id="454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C1B3D1"/>
    <a:srgbClr val="0033CC"/>
    <a:srgbClr val="0000FF"/>
    <a:srgbClr val="56E09E"/>
    <a:srgbClr val="00B050"/>
    <a:srgbClr val="FB02BB"/>
    <a:srgbClr val="FFFFFF"/>
    <a:srgbClr val="848584"/>
    <a:srgbClr val="22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7" autoAdjust="0"/>
    <p:restoredTop sz="93137" autoAdjust="0"/>
  </p:normalViewPr>
  <p:slideViewPr>
    <p:cSldViewPr snapToGrid="0" snapToObjects="1">
      <p:cViewPr>
        <p:scale>
          <a:sx n="103" d="100"/>
          <a:sy n="103" d="100"/>
        </p:scale>
        <p:origin x="-120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25/08/16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25/08/16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600" dirty="0"/>
              <a:t>Studies of LHC beam losses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at </a:t>
            </a:r>
            <a:r>
              <a:rPr lang="en-US" sz="3600" dirty="0"/>
              <a:t>PS/SPS </a:t>
            </a:r>
            <a:r>
              <a:rPr lang="en-US" sz="3600" dirty="0" smtClean="0"/>
              <a:t>transfer - update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H. Bartosik, T. </a:t>
            </a:r>
            <a:r>
              <a:rPr lang="en-US" dirty="0" err="1">
                <a:solidFill>
                  <a:srgbClr val="FFFFFF"/>
                </a:solidFill>
              </a:rPr>
              <a:t>Bohl</a:t>
            </a:r>
            <a:r>
              <a:rPr lang="en-US" dirty="0">
                <a:solidFill>
                  <a:srgbClr val="FFFFFF"/>
                </a:solidFill>
              </a:rPr>
              <a:t>, S. </a:t>
            </a:r>
            <a:r>
              <a:rPr lang="en-US" dirty="0" err="1">
                <a:solidFill>
                  <a:srgbClr val="FFFFFF"/>
                </a:solidFill>
              </a:rPr>
              <a:t>Cettour</a:t>
            </a:r>
            <a:r>
              <a:rPr lang="en-US" dirty="0">
                <a:solidFill>
                  <a:srgbClr val="FFFFFF"/>
                </a:solidFill>
              </a:rPr>
              <a:t> Cave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H. </a:t>
            </a:r>
            <a:r>
              <a:rPr lang="en-US" dirty="0" err="1" smtClean="0">
                <a:solidFill>
                  <a:srgbClr val="FFFFFF"/>
                </a:solidFill>
              </a:rPr>
              <a:t>Damerau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V. Kain, 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C. </a:t>
            </a:r>
            <a:r>
              <a:rPr lang="en-US" dirty="0" err="1">
                <a:solidFill>
                  <a:srgbClr val="FFFFFF"/>
                </a:solidFill>
              </a:rPr>
              <a:t>Kornelis</a:t>
            </a:r>
            <a:r>
              <a:rPr lang="en-US" dirty="0">
                <a:solidFill>
                  <a:srgbClr val="FFFFFF"/>
                </a:solidFill>
              </a:rPr>
              <a:t>, E. Shaposhnikova, A. </a:t>
            </a:r>
            <a:r>
              <a:rPr lang="en-US" dirty="0" err="1">
                <a:solidFill>
                  <a:srgbClr val="FFFFFF"/>
                </a:solidFill>
              </a:rPr>
              <a:t>Lasheen</a:t>
            </a: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Acknowledgements: A. Huschauer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61668"/>
            <a:ext cx="237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LIU-SPS BD, </a:t>
            </a:r>
            <a:r>
              <a:rPr lang="en-US" dirty="0" smtClean="0"/>
              <a:t>25.08.2016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 SPS cycle (nominal </a:t>
            </a:r>
            <a:r>
              <a:rPr lang="en-US" dirty="0"/>
              <a:t>intensity)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009820" y="1794738"/>
            <a:ext cx="7238609" cy="4756245"/>
            <a:chOff x="1497618" y="2635250"/>
            <a:chExt cx="6148765" cy="4040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4" t="5662"/>
            <a:stretch/>
          </p:blipFill>
          <p:spPr>
            <a:xfrm>
              <a:off x="1497618" y="2635250"/>
              <a:ext cx="6148765" cy="404014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28825" y="2825749"/>
              <a:ext cx="2845593" cy="341630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05378" y="1102191"/>
            <a:ext cx="2409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C8447"/>
                </a:solidFill>
              </a:rPr>
              <a:t>Within 11 s, 4 batches of 72 bunches each are injected at 26 </a:t>
            </a:r>
            <a:r>
              <a:rPr lang="en-US" sz="1600" b="1" dirty="0" err="1" smtClean="0">
                <a:solidFill>
                  <a:srgbClr val="2C8447"/>
                </a:solidFill>
              </a:rPr>
              <a:t>GeV</a:t>
            </a:r>
            <a:r>
              <a:rPr lang="en-US" sz="1600" b="1" dirty="0" smtClean="0">
                <a:solidFill>
                  <a:srgbClr val="2C8447"/>
                </a:solidFill>
              </a:rPr>
              <a:t>/c.</a:t>
            </a:r>
            <a:endParaRPr lang="en-GB" sz="1600" b="1" dirty="0">
              <a:solidFill>
                <a:srgbClr val="2C8447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5181" y="5082004"/>
            <a:ext cx="3349963" cy="397344"/>
            <a:chOff x="1770811" y="5082004"/>
            <a:chExt cx="3349963" cy="39734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770811" y="5479348"/>
              <a:ext cx="334996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51678" y="5082004"/>
              <a:ext cx="17873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incoherent losses</a:t>
              </a:r>
              <a:endParaRPr lang="en-US" sz="1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82118" y="1822790"/>
            <a:ext cx="3037640" cy="2174099"/>
            <a:chOff x="2017748" y="1822790"/>
            <a:chExt cx="3037640" cy="2174099"/>
          </a:xfrm>
        </p:grpSpPr>
        <p:sp>
          <p:nvSpPr>
            <p:cNvPr id="11" name="TextBox 10"/>
            <p:cNvSpPr txBox="1"/>
            <p:nvPr/>
          </p:nvSpPr>
          <p:spPr>
            <a:xfrm>
              <a:off x="2017748" y="2128243"/>
              <a:ext cx="2879765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Loss of </a:t>
              </a:r>
              <a:r>
                <a:rPr lang="en-US" sz="1600" b="1" dirty="0"/>
                <a:t>circulating </a:t>
              </a:r>
              <a:r>
                <a:rPr lang="en-US" sz="1600" b="1" dirty="0" smtClean="0"/>
                <a:t>un-captured beam due to injection kicker</a:t>
              </a:r>
              <a:endParaRPr lang="en-US" sz="16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962277" y="2760051"/>
              <a:ext cx="0" cy="3201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868236" y="3676737"/>
              <a:ext cx="0" cy="3201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55388" y="1822790"/>
              <a:ext cx="0" cy="3201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416048" y="5605525"/>
            <a:ext cx="1787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losses ~5%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5668" y="3102817"/>
            <a:ext cx="4465087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Questions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What is the nature of the incoherent losses on flat bottom?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How will these losses behave with LIU intensity?</a:t>
            </a:r>
          </a:p>
        </p:txBody>
      </p:sp>
      <p:sp>
        <p:nvSpPr>
          <p:cNvPr id="12" name="Oval 11"/>
          <p:cNvSpPr/>
          <p:nvPr/>
        </p:nvSpPr>
        <p:spPr>
          <a:xfrm>
            <a:off x="2232726" y="3316498"/>
            <a:ext cx="4536504" cy="7520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9800000">
            <a:off x="6495688" y="1861678"/>
            <a:ext cx="188547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last meeting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6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un-captured beam with Q-kicker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BCMS beam </a:t>
            </a:r>
            <a:r>
              <a:rPr lang="en-US" dirty="0" smtClean="0"/>
              <a:t>on special MD cycle (6 </a:t>
            </a:r>
            <a:r>
              <a:rPr lang="en-US" dirty="0" err="1" smtClean="0"/>
              <a:t>bp</a:t>
            </a:r>
            <a:r>
              <a:rPr lang="en-US" dirty="0" smtClean="0"/>
              <a:t> flat bottom + ramp to 28 GeV/c plateau)</a:t>
            </a:r>
            <a:endParaRPr lang="en-US" dirty="0"/>
          </a:p>
          <a:p>
            <a:pPr lvl="1"/>
            <a:r>
              <a:rPr lang="en-US" dirty="0"/>
              <a:t>48 bunches, ~1.35e11 p/b </a:t>
            </a:r>
            <a:r>
              <a:rPr lang="en-US" dirty="0" smtClean="0"/>
              <a:t>injected</a:t>
            </a:r>
            <a:r>
              <a:rPr lang="en-US" dirty="0"/>
              <a:t>, 4 ns bunch length at injection</a:t>
            </a:r>
            <a:endParaRPr lang="en-US" dirty="0" smtClean="0"/>
          </a:p>
          <a:p>
            <a:pPr lvl="1"/>
            <a:r>
              <a:rPr lang="en-US" dirty="0" smtClean="0"/>
              <a:t>Programmed constant bucket area of 0.6 </a:t>
            </a:r>
            <a:r>
              <a:rPr lang="en-US" dirty="0" err="1" smtClean="0"/>
              <a:t>eVs</a:t>
            </a:r>
            <a:endParaRPr lang="en-US" dirty="0"/>
          </a:p>
          <a:p>
            <a:pPr lvl="1"/>
            <a:r>
              <a:rPr lang="en-US" dirty="0" smtClean="0"/>
              <a:t>Maximum vertical tune kicker strength on empty buckets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About 3.5% losses due to uncaptured beam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About 2% loses at start of acceleration due to particles spilling out of the bucket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qkick_800_MHz_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" y="2874911"/>
            <a:ext cx="4546902" cy="3410176"/>
          </a:xfrm>
          <a:prstGeom prst="rect">
            <a:avLst/>
          </a:prstGeom>
        </p:spPr>
      </p:pic>
      <p:pic>
        <p:nvPicPr>
          <p:cNvPr id="4" name="Picture 3" descr="qkick_zoom_800_MHz_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" y="2878231"/>
            <a:ext cx="4546902" cy="3410177"/>
          </a:xfrm>
          <a:prstGeom prst="rect">
            <a:avLst/>
          </a:prstGeom>
        </p:spPr>
      </p:pic>
      <p:pic>
        <p:nvPicPr>
          <p:cNvPr id="5" name="Picture 4" descr="qkick_zoom_800_MHz_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/>
        </p:blipFill>
        <p:spPr>
          <a:xfrm>
            <a:off x="4618490" y="2874911"/>
            <a:ext cx="4546901" cy="327725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096046" y="3501433"/>
            <a:ext cx="1661357" cy="489221"/>
            <a:chOff x="2096046" y="3328827"/>
            <a:chExt cx="1661357" cy="489221"/>
          </a:xfrm>
        </p:grpSpPr>
        <p:sp>
          <p:nvSpPr>
            <p:cNvPr id="9" name="TextBox 8"/>
            <p:cNvSpPr txBox="1"/>
            <p:nvPr/>
          </p:nvSpPr>
          <p:spPr>
            <a:xfrm>
              <a:off x="2453609" y="3328827"/>
              <a:ext cx="130379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same loss rate</a:t>
              </a:r>
              <a:endParaRPr lang="en-US" sz="15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096046" y="3353485"/>
              <a:ext cx="357563" cy="1602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096046" y="3514277"/>
              <a:ext cx="357564" cy="3037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785775" y="3280564"/>
            <a:ext cx="1783354" cy="1094345"/>
            <a:chOff x="6785775" y="3107958"/>
            <a:chExt cx="1783354" cy="1094345"/>
          </a:xfrm>
        </p:grpSpPr>
        <p:sp>
          <p:nvSpPr>
            <p:cNvPr id="14" name="TextBox 13"/>
            <p:cNvSpPr txBox="1"/>
            <p:nvPr/>
          </p:nvSpPr>
          <p:spPr>
            <a:xfrm>
              <a:off x="7180325" y="3648305"/>
              <a:ext cx="13888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loss rate like 800 MHz OFF</a:t>
              </a:r>
              <a:endParaRPr lang="en-US" sz="1500" dirty="0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85775" y="3925304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17315" y="3107958"/>
              <a:ext cx="9538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e</a:t>
              </a:r>
              <a:r>
                <a:rPr lang="en-US" sz="1500" dirty="0" smtClean="0"/>
                <a:t>nhanced </a:t>
              </a:r>
              <a:br>
                <a:rPr lang="en-US" sz="1500" dirty="0" smtClean="0"/>
              </a:br>
              <a:r>
                <a:rPr lang="en-US" sz="1500" dirty="0" smtClean="0"/>
                <a:t>loss rate</a:t>
              </a:r>
              <a:endParaRPr lang="en-US" sz="15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785775" y="3384132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V="1">
            <a:off x="1025718" y="4214632"/>
            <a:ext cx="0" cy="34709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28867" y="4217202"/>
            <a:ext cx="0" cy="3470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6143" y="4290488"/>
            <a:ext cx="10567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tune kicker</a:t>
            </a:r>
            <a:endParaRPr lang="en-US" sz="15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29133" y="4214632"/>
            <a:ext cx="0" cy="34709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632282" y="4217202"/>
            <a:ext cx="0" cy="3470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09558" y="4290488"/>
            <a:ext cx="10567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tune kicker</a:t>
            </a:r>
            <a:endParaRPr lang="en-US" sz="15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896179" y="4685016"/>
            <a:ext cx="4451015" cy="323165"/>
            <a:chOff x="3896179" y="4512410"/>
            <a:chExt cx="4451015" cy="32316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896179" y="4598713"/>
              <a:ext cx="4451015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52448" y="4512410"/>
              <a:ext cx="2049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same total transmission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9800000">
            <a:off x="6495688" y="1861678"/>
            <a:ext cx="188547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last meeting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6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un-captured beam with Q-kicker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BCMS beam </a:t>
            </a:r>
            <a:r>
              <a:rPr lang="en-US" dirty="0" smtClean="0"/>
              <a:t>on special MD cycle (6 </a:t>
            </a:r>
            <a:r>
              <a:rPr lang="en-US" dirty="0" err="1" smtClean="0"/>
              <a:t>bp</a:t>
            </a:r>
            <a:r>
              <a:rPr lang="en-US" dirty="0" smtClean="0"/>
              <a:t> flat bottom + ramp to 28 GeV/c plateau)</a:t>
            </a:r>
            <a:endParaRPr lang="en-US" dirty="0"/>
          </a:p>
          <a:p>
            <a:pPr lvl="1"/>
            <a:r>
              <a:rPr lang="en-US" dirty="0"/>
              <a:t>48 bunches, ~1.35e11 p/b </a:t>
            </a:r>
            <a:r>
              <a:rPr lang="en-US" dirty="0" smtClean="0"/>
              <a:t>injected</a:t>
            </a:r>
            <a:r>
              <a:rPr lang="en-US" dirty="0"/>
              <a:t>, 4 ns bunch length at injection</a:t>
            </a:r>
            <a:endParaRPr lang="en-US" dirty="0" smtClean="0"/>
          </a:p>
          <a:p>
            <a:pPr lvl="1"/>
            <a:r>
              <a:rPr lang="en-US" dirty="0" smtClean="0"/>
              <a:t>Programmed constant bucket area of 0.6 </a:t>
            </a:r>
            <a:r>
              <a:rPr lang="en-US" dirty="0" err="1" smtClean="0"/>
              <a:t>eVs</a:t>
            </a:r>
            <a:endParaRPr lang="en-US" dirty="0"/>
          </a:p>
          <a:p>
            <a:pPr lvl="1"/>
            <a:r>
              <a:rPr lang="en-US" dirty="0" smtClean="0"/>
              <a:t>Maximum vertical tune kicker strength on empty buckets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About 3.5% losses due to uncaptured beam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About 2% loses at start of acceleration due to particles spilling out of the bucket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qkick_zoom_800_MHz_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/>
        </p:blipFill>
        <p:spPr>
          <a:xfrm>
            <a:off x="4618490" y="2874911"/>
            <a:ext cx="4546901" cy="3277254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785775" y="3280564"/>
            <a:ext cx="1783354" cy="1094345"/>
            <a:chOff x="6785775" y="3107958"/>
            <a:chExt cx="1783354" cy="1094345"/>
          </a:xfrm>
        </p:grpSpPr>
        <p:sp>
          <p:nvSpPr>
            <p:cNvPr id="14" name="TextBox 13"/>
            <p:cNvSpPr txBox="1"/>
            <p:nvPr/>
          </p:nvSpPr>
          <p:spPr>
            <a:xfrm>
              <a:off x="7180325" y="3648305"/>
              <a:ext cx="13888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loss rate like 800 MHz OFF</a:t>
              </a:r>
              <a:endParaRPr lang="en-US" sz="1500" dirty="0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85775" y="3925304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17315" y="3107958"/>
              <a:ext cx="9538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e</a:t>
              </a:r>
              <a:r>
                <a:rPr lang="en-US" sz="1500" dirty="0" smtClean="0"/>
                <a:t>nhanced </a:t>
              </a:r>
              <a:br>
                <a:rPr lang="en-US" sz="1500" dirty="0" smtClean="0"/>
              </a:br>
              <a:r>
                <a:rPr lang="en-US" sz="1500" dirty="0" smtClean="0"/>
                <a:t>loss rate</a:t>
              </a:r>
              <a:endParaRPr lang="en-US" sz="15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785775" y="3384132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6650148" y="3180879"/>
            <a:ext cx="0" cy="26014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FBCT_losses_fb_800MHz_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0" y="2874911"/>
            <a:ext cx="4259616" cy="3407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800000">
            <a:off x="6495688" y="1861678"/>
            <a:ext cx="188547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last meeting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as function of longitudinal emittance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LHC25ns beam with 72 bunches with half of nominal intensity</a:t>
            </a:r>
          </a:p>
          <a:p>
            <a:pPr lvl="1"/>
            <a:r>
              <a:rPr lang="en-US" dirty="0" smtClean="0"/>
              <a:t>Longitudinal emittance is varied with controlled blow-up in the PS</a:t>
            </a:r>
          </a:p>
          <a:p>
            <a:pPr lvl="1"/>
            <a:r>
              <a:rPr lang="en-US" dirty="0" smtClean="0"/>
              <a:t>Transmission clearly degrades with larger emittance (also slightly the flat bottom losses)</a:t>
            </a:r>
          </a:p>
          <a:p>
            <a:pPr lvl="1"/>
            <a:r>
              <a:rPr lang="en-US" dirty="0" smtClean="0"/>
              <a:t>About 1% of losses remaining even for smallest longitudinal emittance (other effects?)</a:t>
            </a:r>
          </a:p>
          <a:p>
            <a:pPr lvl="1"/>
            <a:r>
              <a:rPr lang="en-US" dirty="0" smtClean="0"/>
              <a:t>Quantitative comparison with nominal intensity to be done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 descr="longitudinalEmittance_scan_800MHz 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252"/>
            <a:ext cx="4479849" cy="3359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>
          <a:xfrm>
            <a:off x="4486600" y="2866252"/>
            <a:ext cx="4511062" cy="32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>
          <a:xfrm>
            <a:off x="4486600" y="2866252"/>
            <a:ext cx="4511062" cy="3299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as function of longitudinal emittance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1723251"/>
          </a:xfrm>
        </p:spPr>
        <p:txBody>
          <a:bodyPr/>
          <a:lstStyle/>
          <a:p>
            <a:r>
              <a:rPr lang="en-US" dirty="0" smtClean="0"/>
              <a:t>LHC25ns beam with 72 bunches with half of nominal intensity</a:t>
            </a:r>
          </a:p>
          <a:p>
            <a:pPr lvl="1"/>
            <a:r>
              <a:rPr lang="en-US" dirty="0" smtClean="0"/>
              <a:t>Longitudinal emittance is varied with controlled blow-up in the PS</a:t>
            </a:r>
          </a:p>
          <a:p>
            <a:pPr lvl="1"/>
            <a:r>
              <a:rPr lang="en-US" dirty="0" smtClean="0"/>
              <a:t>Transmission clearly degrades with larger emittance (also slightly the flat bottom losses)</a:t>
            </a:r>
          </a:p>
          <a:p>
            <a:pPr lvl="1"/>
            <a:r>
              <a:rPr lang="en-US" dirty="0" smtClean="0"/>
              <a:t>About 1% of losses remaining even for smallest longitudinal emittance (other effects?)</a:t>
            </a:r>
          </a:p>
          <a:p>
            <a:pPr lvl="1"/>
            <a:r>
              <a:rPr lang="en-US" dirty="0" smtClean="0"/>
              <a:t>Quantitative comparison with nominal intensity to be done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4" y="2763741"/>
            <a:ext cx="4341965" cy="34735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7523" y="4130210"/>
            <a:ext cx="394550" cy="1553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1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test with both 40 MHz cavities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LHC25ns nominal beam on special MD cycle</a:t>
            </a:r>
          </a:p>
          <a:p>
            <a:pPr lvl="1"/>
            <a:r>
              <a:rPr lang="en-US" dirty="0" smtClean="0"/>
              <a:t>Operational intensity with 72 bunches</a:t>
            </a:r>
          </a:p>
          <a:p>
            <a:pPr lvl="1"/>
            <a:r>
              <a:rPr lang="en-US" dirty="0" smtClean="0"/>
              <a:t>Loss reduction by about </a:t>
            </a:r>
            <a:r>
              <a:rPr lang="en-US" b="1" dirty="0" smtClean="0"/>
              <a:t>2%</a:t>
            </a:r>
            <a:r>
              <a:rPr lang="en-US" dirty="0" smtClean="0"/>
              <a:t> with both 40 MHz cavity used for PS bunch rotation (with optimal settings of 2015, </a:t>
            </a:r>
            <a:r>
              <a:rPr lang="en-US" dirty="0" err="1" smtClean="0"/>
              <a:t>Heiko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 descr="intensity_evolu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95" y="2314672"/>
            <a:ext cx="5926261" cy="4444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5568" y="5128859"/>
            <a:ext cx="1027820" cy="555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 smtClean="0"/>
              <a:t>operational </a:t>
            </a:r>
          </a:p>
          <a:p>
            <a:pPr algn="ctr">
              <a:lnSpc>
                <a:spcPct val="70000"/>
              </a:lnSpc>
            </a:pPr>
            <a:endParaRPr lang="en-US" sz="1400" dirty="0"/>
          </a:p>
          <a:p>
            <a:pPr algn="ctr">
              <a:lnSpc>
                <a:spcPct val="70000"/>
              </a:lnSpc>
            </a:pPr>
            <a:r>
              <a:rPr lang="en-US" sz="1400" dirty="0" smtClean="0"/>
              <a:t>settings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33376" y="5128859"/>
            <a:ext cx="2011676" cy="555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 smtClean="0"/>
              <a:t>gap of additional </a:t>
            </a:r>
            <a:r>
              <a:rPr lang="en-US" sz="1400" dirty="0"/>
              <a:t>40 MHz </a:t>
            </a:r>
            <a:endParaRPr lang="en-US" sz="1400" dirty="0" smtClean="0"/>
          </a:p>
          <a:p>
            <a:pPr algn="ctr">
              <a:lnSpc>
                <a:spcPct val="70000"/>
              </a:lnSpc>
            </a:pPr>
            <a:endParaRPr lang="en-US" sz="1400" dirty="0"/>
          </a:p>
          <a:p>
            <a:pPr algn="ctr">
              <a:lnSpc>
                <a:spcPct val="70000"/>
              </a:lnSpc>
            </a:pPr>
            <a:r>
              <a:rPr lang="en-US" sz="1400" dirty="0" smtClean="0"/>
              <a:t>open (no voltage)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0705" y="5400097"/>
            <a:ext cx="1060353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52667" y="5400097"/>
            <a:ext cx="1364151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51437" y="5396673"/>
            <a:ext cx="1060353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2846" y="5131233"/>
            <a:ext cx="1127582" cy="555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 smtClean="0"/>
              <a:t>both 40 </a:t>
            </a:r>
            <a:r>
              <a:rPr lang="en-US" sz="1400" dirty="0"/>
              <a:t>MHz </a:t>
            </a:r>
            <a:endParaRPr lang="en-US" sz="1400" dirty="0" smtClean="0"/>
          </a:p>
          <a:p>
            <a:pPr algn="ctr">
              <a:lnSpc>
                <a:spcPct val="70000"/>
              </a:lnSpc>
            </a:pPr>
            <a:endParaRPr lang="en-US" sz="1400" dirty="0"/>
          </a:p>
          <a:p>
            <a:pPr algn="ctr">
              <a:lnSpc>
                <a:spcPct val="70000"/>
              </a:lnSpc>
            </a:pPr>
            <a:r>
              <a:rPr lang="en-US" sz="1400" dirty="0" smtClean="0"/>
              <a:t>active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6818" y="2426199"/>
            <a:ext cx="244328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total losses until 28 GeV</a:t>
            </a:r>
          </a:p>
          <a:p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lat bottom losses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88138" y="3587736"/>
            <a:ext cx="0" cy="579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9322" y="3538420"/>
            <a:ext cx="63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2%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177512" y="3587736"/>
            <a:ext cx="2092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0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studies confirm that longitudinal losses dominate</a:t>
            </a:r>
          </a:p>
          <a:p>
            <a:pPr lvl="1"/>
            <a:r>
              <a:rPr lang="en-US" dirty="0" smtClean="0"/>
              <a:t>Lower limit of losses with low intensity at about 1% with longitudinal emittance of 0.2 </a:t>
            </a:r>
            <a:r>
              <a:rPr lang="en-US" dirty="0" err="1" smtClean="0"/>
              <a:t>eVs</a:t>
            </a:r>
            <a:endParaRPr lang="en-US" dirty="0" smtClean="0"/>
          </a:p>
          <a:p>
            <a:pPr lvl="1"/>
            <a:r>
              <a:rPr lang="en-US" dirty="0" smtClean="0"/>
              <a:t>Additional 40 MHz cavity reduces losses on LHC25ns beam by about 2%</a:t>
            </a:r>
            <a:endParaRPr lang="en-US" dirty="0"/>
          </a:p>
          <a:p>
            <a:r>
              <a:rPr lang="en-US" b="1" dirty="0" smtClean="0"/>
              <a:t>Next steps for additional 40 MHz </a:t>
            </a:r>
          </a:p>
          <a:p>
            <a:pPr lvl="1"/>
            <a:r>
              <a:rPr lang="en-US" dirty="0" smtClean="0"/>
              <a:t>Deploy on all operational LHC beams</a:t>
            </a:r>
          </a:p>
          <a:p>
            <a:pPr lvl="1"/>
            <a:r>
              <a:rPr lang="en-US" dirty="0" smtClean="0"/>
              <a:t>Studies for optimized settings (experimental and simulations, </a:t>
            </a:r>
            <a:r>
              <a:rPr lang="en-US" dirty="0" err="1" smtClean="0"/>
              <a:t>Heiko</a:t>
            </a:r>
            <a:r>
              <a:rPr lang="en-US" dirty="0" smtClean="0"/>
              <a:t> and Helga)</a:t>
            </a:r>
          </a:p>
          <a:p>
            <a:r>
              <a:rPr lang="en-US" b="1" dirty="0" smtClean="0"/>
              <a:t>Further experiments </a:t>
            </a:r>
            <a:r>
              <a:rPr lang="en-US" b="1" dirty="0" smtClean="0"/>
              <a:t>to distinguish e-cloud from </a:t>
            </a:r>
            <a:r>
              <a:rPr lang="en-US" b="1" dirty="0" smtClean="0"/>
              <a:t>other longitudinal effects</a:t>
            </a:r>
            <a:endParaRPr lang="en-US" b="1" dirty="0" smtClean="0"/>
          </a:p>
          <a:p>
            <a:pPr lvl="1"/>
            <a:r>
              <a:rPr lang="en-US" dirty="0" smtClean="0"/>
              <a:t>Scaling of bunch-by-bunch losses as function of intensity and train length</a:t>
            </a:r>
          </a:p>
          <a:p>
            <a:pPr lvl="1"/>
            <a:r>
              <a:rPr lang="en-US" dirty="0" smtClean="0"/>
              <a:t>Further characterization of losses with high intensity 25 ns beam (like 2015 scrubbing run)</a:t>
            </a:r>
          </a:p>
          <a:p>
            <a:pPr lvl="1"/>
            <a:r>
              <a:rPr lang="en-US" dirty="0" smtClean="0"/>
              <a:t>8b+4e vs. 25 ns standard/BCMS</a:t>
            </a:r>
          </a:p>
          <a:p>
            <a:r>
              <a:rPr lang="en-US" b="1" dirty="0" smtClean="0"/>
              <a:t>Simulations </a:t>
            </a:r>
            <a:r>
              <a:rPr lang="en-US" dirty="0" smtClean="0"/>
              <a:t>to compare e</a:t>
            </a:r>
            <a:r>
              <a:rPr lang="en-US" dirty="0"/>
              <a:t>-cloud </a:t>
            </a:r>
            <a:r>
              <a:rPr lang="en-US" dirty="0" smtClean="0"/>
              <a:t>with longitudinal impedance for LIU intensity</a:t>
            </a:r>
          </a:p>
          <a:p>
            <a:pPr lvl="1"/>
            <a:r>
              <a:rPr lang="en-US" b="1" dirty="0" smtClean="0"/>
              <a:t>Stable phase shift due to e-cloud for best guess of SEYs</a:t>
            </a:r>
          </a:p>
          <a:p>
            <a:pPr lvl="1"/>
            <a:r>
              <a:rPr lang="en-US" b="1" dirty="0" smtClean="0"/>
              <a:t>Bunch-to-bunch stable </a:t>
            </a:r>
            <a:r>
              <a:rPr lang="en-US" b="1" dirty="0"/>
              <a:t>phase shift </a:t>
            </a:r>
            <a:r>
              <a:rPr lang="en-US" b="1" dirty="0" smtClean="0"/>
              <a:t>due to longitudinal impedance for 72 bunches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147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48129</TotalTime>
  <Words>675</Words>
  <Application>Microsoft Macintosh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LIU_PowerPoint_Template</vt:lpstr>
      <vt:lpstr>Studies of LHC beam losses  at PS/SPS transfer - update</vt:lpstr>
      <vt:lpstr>Introduction: SPS cycle (nominal intensity)</vt:lpstr>
      <vt:lpstr>Cleaning of un-captured beam with Q-kicker</vt:lpstr>
      <vt:lpstr>Cleaning of un-captured beam with Q-kicker</vt:lpstr>
      <vt:lpstr>Losses as function of longitudinal emittance</vt:lpstr>
      <vt:lpstr>Losses as function of longitudinal emittance</vt:lpstr>
      <vt:lpstr>Quick test with both 40 MHz cavities</vt:lpstr>
      <vt:lpstr>Summary &amp; Outlook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1625</cp:revision>
  <dcterms:created xsi:type="dcterms:W3CDTF">2013-04-17T22:56:34Z</dcterms:created>
  <dcterms:modified xsi:type="dcterms:W3CDTF">2016-08-25T16:03:18Z</dcterms:modified>
  <cp:category/>
</cp:coreProperties>
</file>