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4" r:id="rId1"/>
  </p:sldMasterIdLst>
  <p:notesMasterIdLst>
    <p:notesMasterId r:id="rId9"/>
  </p:notesMasterIdLst>
  <p:handoutMasterIdLst>
    <p:handoutMasterId r:id="rId10"/>
  </p:handoutMasterIdLst>
  <p:sldIdLst>
    <p:sldId id="275" r:id="rId2"/>
    <p:sldId id="457" r:id="rId3"/>
    <p:sldId id="434" r:id="rId4"/>
    <p:sldId id="455" r:id="rId5"/>
    <p:sldId id="456" r:id="rId6"/>
    <p:sldId id="454" r:id="rId7"/>
    <p:sldId id="28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9B55"/>
    <a:srgbClr val="3C5CA0"/>
    <a:srgbClr val="FF8181"/>
    <a:srgbClr val="C1B3D1"/>
    <a:srgbClr val="0033CC"/>
    <a:srgbClr val="0000FF"/>
    <a:srgbClr val="56E09E"/>
    <a:srgbClr val="00B050"/>
    <a:srgbClr val="FB02B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87" autoAdjust="0"/>
    <p:restoredTop sz="93137" autoAdjust="0"/>
  </p:normalViewPr>
  <p:slideViewPr>
    <p:cSldViewPr snapToGrid="0" snapToObjects="1">
      <p:cViewPr>
        <p:scale>
          <a:sx n="103" d="100"/>
          <a:sy n="103" d="100"/>
        </p:scale>
        <p:origin x="-440" y="-2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0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3" d="100"/>
          <a:sy n="113" d="100"/>
        </p:scale>
        <p:origin x="-42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C69A-03FB-6E4A-B7EB-FF30DF587EB5}" type="datetime1">
              <a:rPr lang="en-US" smtClean="0"/>
              <a:pPr/>
              <a:t>03/11/16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F3C35-583F-AA47-BA24-3A80466313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931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EC1ED-C620-F147-804C-8EF761D1A9C8}" type="datetime1">
              <a:rPr lang="en-US" smtClean="0"/>
              <a:pPr/>
              <a:t>03/11/16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E11AB-0296-3E4F-BC81-E4B843AB54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309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n logo - Open presenta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andscapeligh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582" y="2029633"/>
            <a:ext cx="8717280" cy="3822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2667" y="2563159"/>
            <a:ext cx="8701471" cy="1344706"/>
          </a:xfrm>
        </p:spPr>
        <p:txBody>
          <a:bodyPr>
            <a:normAutofit/>
          </a:bodyPr>
          <a:lstStyle>
            <a:lvl1pPr algn="ctr">
              <a:defRPr sz="26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2667" y="4474881"/>
            <a:ext cx="8701471" cy="137458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0E539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Subtitle</a:t>
            </a:r>
            <a:endParaRPr lang="en-US" dirty="0"/>
          </a:p>
        </p:txBody>
      </p:sp>
      <p:sp>
        <p:nvSpPr>
          <p:cNvPr id="14" name="Content Placeholder 19"/>
          <p:cNvSpPr>
            <a:spLocks noGrp="1"/>
          </p:cNvSpPr>
          <p:nvPr>
            <p:ph sz="quarter" idx="18" hasCustomPrompt="1"/>
          </p:nvPr>
        </p:nvSpPr>
        <p:spPr>
          <a:xfrm>
            <a:off x="203200" y="6373168"/>
            <a:ext cx="4405399" cy="317480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1000">
                <a:solidFill>
                  <a:srgbClr val="0E5396"/>
                </a:solidFill>
              </a:defRPr>
            </a:lvl1pPr>
          </a:lstStyle>
          <a:p>
            <a:r>
              <a:rPr lang="en-US" dirty="0" smtClean="0"/>
              <a:t>Name of the lecturer, event, date</a:t>
            </a:r>
          </a:p>
          <a:p>
            <a:r>
              <a:rPr lang="en-US" dirty="0" smtClean="0"/>
              <a:t>2 lines maximum</a:t>
            </a:r>
            <a:endParaRPr lang="en-US" dirty="0"/>
          </a:p>
        </p:txBody>
      </p:sp>
      <p:pic>
        <p:nvPicPr>
          <p:cNvPr id="16" name="Picture 15" descr="logo-presentation-smal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7" name="Picture 6" descr="liu_ppt-04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407" y="326212"/>
            <a:ext cx="2290064" cy="12936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1058" y="376238"/>
            <a:ext cx="7965175" cy="747654"/>
          </a:xfrm>
        </p:spPr>
        <p:txBody>
          <a:bodyPr anchor="t">
            <a:normAutofit/>
          </a:bodyPr>
          <a:lstStyle>
            <a:lvl1pPr algn="l">
              <a:defRPr sz="2800" b="1" baseline="0">
                <a:solidFill>
                  <a:srgbClr val="0055A0"/>
                </a:solidFill>
                <a:latin typeface="Arial"/>
                <a:cs typeface="Arial"/>
              </a:defRPr>
            </a:lvl1pPr>
          </a:lstStyle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143001"/>
            <a:ext cx="8763034" cy="4857750"/>
          </a:xfrm>
        </p:spPr>
        <p:txBody>
          <a:bodyPr/>
          <a:lstStyle>
            <a:lvl1pPr marL="180000" indent="-187200">
              <a:spcBef>
                <a:spcPts val="1600"/>
              </a:spcBef>
              <a:spcAft>
                <a:spcPts val="400"/>
              </a:spcAft>
              <a:buFont typeface="Arial"/>
              <a:buChar char="•"/>
              <a:defRPr sz="1700" b="1">
                <a:solidFill>
                  <a:srgbClr val="0055A0"/>
                </a:solidFill>
              </a:defRPr>
            </a:lvl1pPr>
            <a:lvl2pPr marL="381600" indent="-194400">
              <a:spcBef>
                <a:spcPts val="0"/>
              </a:spcBef>
              <a:spcAft>
                <a:spcPts val="400"/>
              </a:spcAft>
              <a:buClrTx/>
              <a:buSzPct val="100000"/>
              <a:buFont typeface="Arial"/>
              <a:buChar char="•"/>
              <a:defRPr sz="1500"/>
            </a:lvl2pPr>
            <a:lvl3pPr>
              <a:spcBef>
                <a:spcPts val="0"/>
              </a:spcBef>
              <a:spcAft>
                <a:spcPts val="200"/>
              </a:spcAft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5" name="Picture 4" descr="logo-presentation-sma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7" name="Picture 6" descr="liu_ppt-0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7" y="274638"/>
            <a:ext cx="619098" cy="747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ern logo - Open presenta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586441" y="4811058"/>
            <a:ext cx="7971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495267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15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6198"/>
            <a:ext cx="8229600" cy="4735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dirty="0" smtClean="0"/>
              <a:t>Click to edit Master text styles</a:t>
            </a:r>
          </a:p>
          <a:p>
            <a:pPr lvl="1"/>
            <a:r>
              <a:rPr lang="fr-CH" dirty="0" smtClean="0"/>
              <a:t>Second level first line</a:t>
            </a:r>
            <a:br>
              <a:rPr lang="fr-CH" dirty="0" smtClean="0"/>
            </a:br>
            <a:r>
              <a:rPr lang="fr-CH" dirty="0" smtClean="0"/>
              <a:t>second line</a:t>
            </a:r>
          </a:p>
          <a:p>
            <a:pPr lvl="2"/>
            <a:r>
              <a:rPr lang="fr-CH" dirty="0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91" r:id="rId2"/>
    <p:sldLayoutId id="2147483676" r:id="rId3"/>
    <p:sldLayoutId id="2147483692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0055A0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Clr>
          <a:srgbClr val="0055A0"/>
        </a:buClr>
        <a:buFontTx/>
        <a:buNone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471600" indent="-284400" algn="l" defTabSz="457200" rtl="0" eaLnBrk="1" latinLnBrk="0" hangingPunct="1">
        <a:lnSpc>
          <a:spcPct val="100000"/>
        </a:lnSpc>
        <a:spcBef>
          <a:spcPts val="1080"/>
        </a:spcBef>
        <a:buClr>
          <a:srgbClr val="0055A0"/>
        </a:buClr>
        <a:buSzPct val="70000"/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694800" indent="-228600" algn="l" defTabSz="457200" rtl="0" eaLnBrk="1" latinLnBrk="0" hangingPunct="1">
        <a:lnSpc>
          <a:spcPct val="100000"/>
        </a:lnSpc>
        <a:spcBef>
          <a:spcPts val="984"/>
        </a:spcBef>
        <a:buClrTx/>
        <a:buSzPct val="100000"/>
        <a:buFont typeface="Lucida Grande"/>
        <a:buChar char="−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667" y="2956859"/>
            <a:ext cx="8701471" cy="134470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Update on studies </a:t>
            </a:r>
            <a:r>
              <a:rPr lang="en-US" sz="3600" dirty="0"/>
              <a:t>of LHC beam losses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8b4e </a:t>
            </a:r>
            <a:r>
              <a:rPr lang="en-US" sz="3600" dirty="0" err="1" smtClean="0"/>
              <a:t>vs</a:t>
            </a:r>
            <a:r>
              <a:rPr lang="en-US" sz="3600" dirty="0" smtClean="0"/>
              <a:t> 25 ns standard</a:t>
            </a:r>
            <a:endParaRPr lang="en-US" sz="3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667" y="4487752"/>
            <a:ext cx="8701471" cy="1379648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en-US" dirty="0" smtClean="0">
                <a:solidFill>
                  <a:srgbClr val="FFFFFF"/>
                </a:solidFill>
              </a:rPr>
              <a:t>H. Bartosik, T. </a:t>
            </a:r>
            <a:r>
              <a:rPr lang="en-US" dirty="0" err="1" smtClean="0">
                <a:solidFill>
                  <a:srgbClr val="FFFFFF"/>
                </a:solidFill>
              </a:rPr>
              <a:t>Bohl</a:t>
            </a:r>
            <a:r>
              <a:rPr lang="en-US" dirty="0" smtClean="0">
                <a:solidFill>
                  <a:srgbClr val="FFFFFF"/>
                </a:solidFill>
              </a:rPr>
              <a:t>, H. </a:t>
            </a:r>
            <a:r>
              <a:rPr lang="en-US" dirty="0" err="1" smtClean="0">
                <a:solidFill>
                  <a:srgbClr val="FFFFFF"/>
                </a:solidFill>
              </a:rPr>
              <a:t>Damerau</a:t>
            </a:r>
            <a:r>
              <a:rPr lang="en-US" dirty="0" smtClean="0">
                <a:solidFill>
                  <a:srgbClr val="FFFFFF"/>
                </a:solidFill>
              </a:rPr>
              <a:t>, E. Shaposhnikova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667" y="6361668"/>
            <a:ext cx="2372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LIU-SPS BD, 03.11.2016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614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8b4e vs</a:t>
            </a:r>
            <a:r>
              <a:rPr lang="en-US" dirty="0" smtClean="0"/>
              <a:t>. 25 ns standard beam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3200" y="1143000"/>
            <a:ext cx="8763034" cy="5539311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 smtClean="0"/>
              <a:t>Same total current in SPS (s</a:t>
            </a:r>
            <a:r>
              <a:rPr lang="en-US" dirty="0" smtClean="0"/>
              <a:t>ame PSB users for both beams)</a:t>
            </a:r>
          </a:p>
          <a:p>
            <a:pPr lvl="1"/>
            <a:r>
              <a:rPr lang="en-US" dirty="0" smtClean="0"/>
              <a:t>8b4e with 48 bunches, ~2e11 </a:t>
            </a:r>
            <a:r>
              <a:rPr lang="en-US" dirty="0" smtClean="0"/>
              <a:t>p/b injected, </a:t>
            </a:r>
            <a:r>
              <a:rPr lang="en-US" dirty="0" smtClean="0"/>
              <a:t>4.1 </a:t>
            </a:r>
            <a:r>
              <a:rPr lang="en-US" dirty="0" smtClean="0"/>
              <a:t>ns bunch length at </a:t>
            </a:r>
            <a:r>
              <a:rPr lang="en-US" dirty="0" smtClean="0"/>
              <a:t>injection</a:t>
            </a:r>
          </a:p>
          <a:p>
            <a:pPr lvl="1"/>
            <a:r>
              <a:rPr lang="en-US" dirty="0" smtClean="0"/>
              <a:t>25 ns standard with 72bunches</a:t>
            </a:r>
            <a:r>
              <a:rPr lang="en-US" dirty="0"/>
              <a:t>, </a:t>
            </a:r>
            <a:r>
              <a:rPr lang="en-US" dirty="0" smtClean="0"/>
              <a:t>~1.33e11 </a:t>
            </a:r>
            <a:r>
              <a:rPr lang="en-US" dirty="0"/>
              <a:t>p/b injected, 4.1 ns bunch length at injection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pPr lvl="2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85" y="2675391"/>
            <a:ext cx="3842598" cy="40315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982" y="2675391"/>
            <a:ext cx="3842597" cy="40315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12463" y="2355375"/>
            <a:ext cx="654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8b4e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82965" y="2355375"/>
            <a:ext cx="1038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standard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51744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8b4e vs</a:t>
            </a:r>
            <a:r>
              <a:rPr lang="en-US" dirty="0" smtClean="0"/>
              <a:t>. 25 ns standard beam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3200" y="1143000"/>
            <a:ext cx="8763034" cy="5539311"/>
          </a:xfrm>
        </p:spPr>
        <p:txBody>
          <a:bodyPr>
            <a:normAutofit/>
          </a:bodyPr>
          <a:lstStyle/>
          <a:p>
            <a:r>
              <a:rPr lang="en-US" dirty="0"/>
              <a:t>Same total current in SPS (same PSB users for both beams)</a:t>
            </a:r>
          </a:p>
          <a:p>
            <a:pPr lvl="1"/>
            <a:r>
              <a:rPr lang="en-US" dirty="0"/>
              <a:t>8b4e with 48 bunches, ~2e11 p/b injected, 4.1 ns bunch length at injection</a:t>
            </a:r>
          </a:p>
          <a:p>
            <a:pPr lvl="1"/>
            <a:r>
              <a:rPr lang="en-US" dirty="0"/>
              <a:t>25 ns standard with 72bunches, ~1.33e11 p/b injected, 4.1 ns bunch length at injection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Higher losses </a:t>
            </a:r>
            <a:r>
              <a:rPr lang="en-US" b="1" dirty="0" smtClean="0">
                <a:solidFill>
                  <a:srgbClr val="FF0000"/>
                </a:solidFill>
              </a:rPr>
              <a:t>for 8b4e beam (flat bottom and ramp)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Single bunch effects </a:t>
            </a:r>
            <a:r>
              <a:rPr lang="is-IS" b="1" dirty="0" smtClean="0">
                <a:solidFill>
                  <a:srgbClr val="FF0000"/>
                </a:solidFill>
              </a:rPr>
              <a:t>…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pPr lvl="2"/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8138"/>
            <a:ext cx="5172686" cy="3103611"/>
          </a:xfrm>
          <a:prstGeom prst="rect">
            <a:avLst/>
          </a:prstGeom>
        </p:spPr>
      </p:pic>
      <p:pic>
        <p:nvPicPr>
          <p:cNvPr id="12" name="Picture 11" descr="intensity_comparison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201" y="2808138"/>
            <a:ext cx="4138149" cy="31036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1192" y="3088824"/>
            <a:ext cx="5764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3C5CA0"/>
                </a:solidFill>
              </a:rPr>
              <a:t>8b4e</a:t>
            </a:r>
            <a:endParaRPr lang="en-US" sz="1500" dirty="0">
              <a:solidFill>
                <a:srgbClr val="3C5C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35109" y="3088824"/>
            <a:ext cx="130035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>
                <a:solidFill>
                  <a:srgbClr val="479B55"/>
                </a:solidFill>
              </a:rPr>
              <a:t>standard 25ns</a:t>
            </a:r>
            <a:endParaRPr lang="en-US" sz="1500" dirty="0">
              <a:solidFill>
                <a:srgbClr val="479B55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585789" y="5409003"/>
            <a:ext cx="1643292" cy="2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19214" y="5039671"/>
            <a:ext cx="9669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tune kicks</a:t>
            </a:r>
            <a:endParaRPr lang="en-US" sz="15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714652" y="3101153"/>
            <a:ext cx="0" cy="242223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22614" y="6226408"/>
            <a:ext cx="4326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only 4 shots with 8b4e due to ZS sparking </a:t>
            </a:r>
            <a:r>
              <a:rPr lang="is-I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01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8b4e vs. 25 ns standard beam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FBCT_losses_fb_8b4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7" y="1454820"/>
            <a:ext cx="4519344" cy="3615475"/>
          </a:xfrm>
          <a:prstGeom prst="rect">
            <a:avLst/>
          </a:prstGeom>
        </p:spPr>
      </p:pic>
      <p:pic>
        <p:nvPicPr>
          <p:cNvPr id="5" name="Picture 4" descr="FBCT_losses_fb_25n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321" y="1454820"/>
            <a:ext cx="4519344" cy="3615475"/>
          </a:xfrm>
          <a:prstGeom prst="rect">
            <a:avLst/>
          </a:prstGeom>
        </p:spPr>
      </p:pic>
      <p:pic>
        <p:nvPicPr>
          <p:cNvPr id="6" name="Picture 5" descr="FBCT_inj_8b4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1878"/>
            <a:ext cx="4624656" cy="2158173"/>
          </a:xfrm>
          <a:prstGeom prst="rect">
            <a:avLst/>
          </a:prstGeom>
        </p:spPr>
      </p:pic>
      <p:pic>
        <p:nvPicPr>
          <p:cNvPr id="7" name="Picture 6" descr="FBCT_inj_25ns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343" y="4551879"/>
            <a:ext cx="4624659" cy="21581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01395" y="4502562"/>
            <a:ext cx="81415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injected</a:t>
            </a:r>
            <a:endParaRPr lang="en-US" sz="1500" dirty="0"/>
          </a:p>
        </p:txBody>
      </p:sp>
      <p:sp>
        <p:nvSpPr>
          <p:cNvPr id="9" name="TextBox 8"/>
          <p:cNvSpPr txBox="1"/>
          <p:nvPr/>
        </p:nvSpPr>
        <p:spPr>
          <a:xfrm>
            <a:off x="3677927" y="4503699"/>
            <a:ext cx="81415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injected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962894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RF loops on losses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LHC 25ns standar</a:t>
            </a:r>
            <a:r>
              <a:rPr lang="en-US" dirty="0" smtClean="0"/>
              <a:t>d beam</a:t>
            </a:r>
          </a:p>
          <a:p>
            <a:pPr lvl="1"/>
            <a:r>
              <a:rPr lang="en-US" dirty="0"/>
              <a:t>25 ns standard with 72bunches, ~1.33e11 p/b injected, 4.1 ns bunch length at injection</a:t>
            </a:r>
          </a:p>
          <a:p>
            <a:pPr lvl="1"/>
            <a:r>
              <a:rPr lang="en-US" dirty="0" smtClean="0"/>
              <a:t>Acceleration to 28 GeV </a:t>
            </a:r>
            <a:endParaRPr lang="en-US" dirty="0" smtClean="0"/>
          </a:p>
          <a:p>
            <a:pPr lvl="1"/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34" y="2001528"/>
            <a:ext cx="7765345" cy="465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912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8b4e vs. 25ns standard beam with same total current</a:t>
            </a:r>
          </a:p>
          <a:p>
            <a:pPr lvl="1"/>
            <a:r>
              <a:rPr lang="en-US" dirty="0" smtClean="0"/>
              <a:t>Same pattern of losses along the train for both beam types</a:t>
            </a:r>
          </a:p>
          <a:p>
            <a:pPr lvl="1"/>
            <a:r>
              <a:rPr lang="en-US" b="1" dirty="0" smtClean="0"/>
              <a:t>Losses higher for 8b4e (no </a:t>
            </a:r>
            <a:r>
              <a:rPr lang="en-US" b="1" dirty="0" err="1" smtClean="0"/>
              <a:t>ecloud</a:t>
            </a:r>
            <a:r>
              <a:rPr lang="en-US" b="1" dirty="0" smtClean="0"/>
              <a:t> expected!)</a:t>
            </a:r>
          </a:p>
          <a:p>
            <a:pPr lvl="1"/>
            <a:r>
              <a:rPr lang="en-US" dirty="0" smtClean="0"/>
              <a:t>Higher intensity per bunch for 8b4e more important than e-cloud effects (PWD, </a:t>
            </a:r>
            <a:r>
              <a:rPr lang="is-IS" dirty="0" smtClean="0"/>
              <a:t>…?) for the intensities tested</a:t>
            </a:r>
          </a:p>
          <a:p>
            <a:r>
              <a:rPr lang="en-US" b="1" dirty="0" smtClean="0"/>
              <a:t>Effect of RF loops on losses</a:t>
            </a:r>
          </a:p>
          <a:p>
            <a:pPr lvl="1"/>
            <a:r>
              <a:rPr lang="en-US" dirty="0" smtClean="0"/>
              <a:t>Losses can be enhanced by bad setting of damper gain, but no improvement achieved</a:t>
            </a:r>
          </a:p>
          <a:p>
            <a:pPr lvl="1"/>
            <a:r>
              <a:rPr lang="en-US" dirty="0" smtClean="0"/>
              <a:t>No big effect from </a:t>
            </a:r>
            <a:r>
              <a:rPr lang="en-US" dirty="0" err="1" smtClean="0"/>
              <a:t>feedforward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Marginal (if any) improvement by moving phase loop sampling gate to center of train</a:t>
            </a:r>
          </a:p>
          <a:p>
            <a:pPr lvl="1"/>
            <a:endParaRPr lang="en-US" b="1" dirty="0" smtClean="0"/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21478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>
          <a:xfrm>
            <a:off x="203200" y="4889500"/>
            <a:ext cx="8763034" cy="1111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0000" marR="0" lvl="0" indent="-187200" algn="ctr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55A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Thank you for your attention!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55A0"/>
              </a:solidFill>
              <a:effectLst/>
              <a:uLnTx/>
              <a:uFillTx/>
              <a:latin typeface="+mj-lt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5816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IU_PowerPoin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LIU_PowerPoint_Template</Template>
  <TotalTime>49892</TotalTime>
  <Words>319</Words>
  <Application>Microsoft Macintosh PowerPoint</Application>
  <PresentationFormat>On-screen Show (4:3)</PresentationFormat>
  <Paragraphs>48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LIU_PowerPoint_Template</vt:lpstr>
      <vt:lpstr>Update on studies of LHC beam losses  8b4e vs 25 ns standard</vt:lpstr>
      <vt:lpstr>8b4e vs. 25 ns standard beam</vt:lpstr>
      <vt:lpstr>8b4e vs. 25 ns standard beam</vt:lpstr>
      <vt:lpstr>8b4e vs. 25 ns standard beam</vt:lpstr>
      <vt:lpstr>Effect of RF loops on losses</vt:lpstr>
      <vt:lpstr>Conclusions</vt:lpstr>
      <vt:lpstr>PowerPoint Presentation</vt:lpstr>
    </vt:vector>
  </TitlesOfParts>
  <Manager/>
  <Company>CERN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Cecile Noels</dc:creator>
  <cp:keywords/>
  <dc:description/>
  <cp:lastModifiedBy>Hannes Bartosik</cp:lastModifiedBy>
  <cp:revision>1633</cp:revision>
  <dcterms:created xsi:type="dcterms:W3CDTF">2013-04-17T22:56:34Z</dcterms:created>
  <dcterms:modified xsi:type="dcterms:W3CDTF">2016-11-03T11:40:58Z</dcterms:modified>
  <cp:category/>
</cp:coreProperties>
</file>