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9" r:id="rId3"/>
    <p:sldId id="282" r:id="rId4"/>
    <p:sldId id="280" r:id="rId5"/>
    <p:sldId id="284" r:id="rId6"/>
    <p:sldId id="285" r:id="rId7"/>
    <p:sldId id="286" r:id="rId8"/>
    <p:sldId id="287" r:id="rId9"/>
    <p:sldId id="288" r:id="rId10"/>
    <p:sldId id="283" r:id="rId11"/>
    <p:sldId id="289" r:id="rId1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3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E033C-F4D1-4087-B17C-901C43634806}" type="datetimeFigureOut">
              <a:rPr lang="en-GB" smtClean="0"/>
              <a:t>28/01/2015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4E8CA-FCC1-414C-8B64-7B5D3EFBBA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595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95FD0-CA5A-40F0-8E4B-84F598C8F984}" type="datetimeFigureOut">
              <a:rPr lang="en-GB" smtClean="0"/>
              <a:t>28/01/2015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0E746-5D4D-496C-995F-F205420EC2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603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28/01/2015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152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28/01/2015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011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28/01/2015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48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28/01/2015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425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28/01/2015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36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28/01/2015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25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28/01/2015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623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28/01/2015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280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28/01/2015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392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28/01/2015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61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28/01/2015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929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4FDB1-2313-4B9A-817A-1A4517D0BE7C}" type="datetimeFigureOut">
              <a:rPr lang="en-GB" smtClean="0"/>
              <a:t>28/01/2015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397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2057400"/>
          </a:xfrm>
          <a:solidFill>
            <a:schemeClr val="bg1"/>
          </a:solidFill>
          <a:ln w="88900">
            <a:solidFill>
              <a:schemeClr val="accent2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en-GB" b="1" dirty="0" smtClean="0"/>
              <a:t>SPS instabilities during ramp</a:t>
            </a:r>
            <a:br>
              <a:rPr lang="en-GB" b="1" dirty="0" smtClean="0"/>
            </a:br>
            <a:r>
              <a:rPr lang="en-GB" b="1" dirty="0" smtClean="0"/>
              <a:t>(preliminary results)</a:t>
            </a:r>
            <a:endParaRPr lang="en-US" sz="2400" b="1" dirty="0" smtClean="0">
              <a:latin typeface="Arial" charset="0"/>
              <a:cs typeface="Arial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100980" y="4509120"/>
            <a:ext cx="886350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latin typeface="+mj-lt"/>
                <a:cs typeface="Arial" pitchFamily="34" charset="0"/>
              </a:rPr>
              <a:t>T</a:t>
            </a:r>
            <a:r>
              <a:rPr lang="en-US" sz="2000" dirty="0">
                <a:latin typeface="+mj-lt"/>
                <a:cs typeface="Arial" pitchFamily="34" charset="0"/>
              </a:rPr>
              <a:t>. </a:t>
            </a:r>
            <a:r>
              <a:rPr lang="en-US" sz="2000" dirty="0" smtClean="0">
                <a:latin typeface="+mj-lt"/>
                <a:cs typeface="Arial" pitchFamily="34" charset="0"/>
              </a:rPr>
              <a:t>Argyropoulos</a:t>
            </a:r>
            <a:endParaRPr lang="en-US" sz="2000" dirty="0">
              <a:latin typeface="+mj-lt"/>
              <a:cs typeface="Arial" pitchFamily="34" charset="0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>
              <a:latin typeface="+mj-lt"/>
              <a:cs typeface="Arial" pitchFamily="34" charset="0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dirty="0" smtClean="0">
                <a:latin typeface="+mj-lt"/>
              </a:rPr>
              <a:t>Acknowledgements</a:t>
            </a:r>
            <a:r>
              <a:rPr lang="en-GB" sz="2000" dirty="0">
                <a:latin typeface="+mj-lt"/>
              </a:rPr>
              <a:t>: </a:t>
            </a:r>
            <a:r>
              <a:rPr lang="en-GB" sz="2000" dirty="0" smtClean="0">
                <a:latin typeface="+mj-lt"/>
              </a:rPr>
              <a:t>T. </a:t>
            </a:r>
            <a:r>
              <a:rPr lang="en-GB" sz="2000" dirty="0" err="1" smtClean="0">
                <a:latin typeface="+mj-lt"/>
              </a:rPr>
              <a:t>Bohl</a:t>
            </a:r>
            <a:r>
              <a:rPr lang="en-GB" sz="2000" dirty="0" smtClean="0">
                <a:latin typeface="+mj-lt"/>
              </a:rPr>
              <a:t>, A</a:t>
            </a:r>
            <a:r>
              <a:rPr lang="en-GB" sz="2000" dirty="0">
                <a:latin typeface="+mj-lt"/>
              </a:rPr>
              <a:t>. </a:t>
            </a:r>
            <a:r>
              <a:rPr lang="en-GB" sz="2000" dirty="0" err="1">
                <a:latin typeface="+mj-lt"/>
              </a:rPr>
              <a:t>Lasheen</a:t>
            </a:r>
            <a:r>
              <a:rPr lang="en-GB" sz="2000" dirty="0">
                <a:latin typeface="+mj-lt"/>
              </a:rPr>
              <a:t>, </a:t>
            </a:r>
            <a:r>
              <a:rPr lang="en-GB" sz="2000" dirty="0" smtClean="0">
                <a:latin typeface="+mj-lt"/>
              </a:rPr>
              <a:t>J. E. Muller, </a:t>
            </a:r>
            <a:r>
              <a:rPr lang="en-GB" sz="2000" dirty="0" smtClean="0"/>
              <a:t>E</a:t>
            </a:r>
            <a:r>
              <a:rPr lang="en-GB" sz="2000" dirty="0"/>
              <a:t>. </a:t>
            </a:r>
            <a:r>
              <a:rPr lang="en-GB" sz="2000" dirty="0" err="1"/>
              <a:t>Shaposhnikova</a:t>
            </a:r>
            <a:r>
              <a:rPr lang="en-GB" sz="2000" dirty="0"/>
              <a:t>, </a:t>
            </a:r>
            <a:r>
              <a:rPr lang="en-GB" sz="2000" dirty="0" smtClean="0">
                <a:latin typeface="+mj-lt"/>
              </a:rPr>
              <a:t>J</a:t>
            </a:r>
            <a:r>
              <a:rPr lang="en-GB" sz="2000" dirty="0">
                <a:latin typeface="+mj-lt"/>
              </a:rPr>
              <a:t>. </a:t>
            </a:r>
            <a:r>
              <a:rPr lang="en-GB" sz="2000" dirty="0" smtClean="0">
                <a:latin typeface="+mj-lt"/>
              </a:rPr>
              <a:t>E. Varela</a:t>
            </a:r>
            <a:endParaRPr lang="en-GB" sz="2000" dirty="0" smtClean="0">
              <a:latin typeface="+mj-lt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chemeClr val="tx1">
                  <a:tint val="75000"/>
                </a:schemeClr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1100" y="6053226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LIU-SPS BD WG </a:t>
            </a:r>
            <a:r>
              <a:rPr lang="en-GB" sz="2000" dirty="0" smtClean="0"/>
              <a:t>29</a:t>
            </a:r>
            <a:r>
              <a:rPr lang="en-GB" sz="2000" dirty="0" smtClean="0"/>
              <a:t>/01/2015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5260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897639"/>
            <a:ext cx="4857144" cy="362770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Voltage dependence of threshold</a:t>
            </a:r>
            <a:endParaRPr lang="en-US" sz="3200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67544" y="908720"/>
            <a:ext cx="86764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+mj-lt"/>
              </a:rPr>
              <a:t>At </a:t>
            </a:r>
            <a:r>
              <a:rPr lang="en-US" sz="2000" b="1" dirty="0" smtClean="0">
                <a:latin typeface="+mj-lt"/>
              </a:rPr>
              <a:t>flat top (</a:t>
            </a:r>
            <a:r>
              <a:rPr lang="en-US" sz="2000" dirty="0" smtClean="0">
                <a:latin typeface="+mj-lt"/>
              </a:rPr>
              <a:t>meas. and </a:t>
            </a:r>
            <a:r>
              <a:rPr lang="en-US" sz="2000" dirty="0" err="1" smtClean="0">
                <a:latin typeface="+mj-lt"/>
              </a:rPr>
              <a:t>sim</a:t>
            </a:r>
            <a:r>
              <a:rPr lang="en-US" sz="2000" dirty="0" smtClean="0">
                <a:latin typeface="+mj-lt"/>
              </a:rPr>
              <a:t>. for single bunch) show that</a:t>
            </a:r>
            <a:r>
              <a:rPr lang="en-US" sz="2000" b="1" dirty="0" smtClean="0">
                <a:latin typeface="+mj-lt"/>
              </a:rPr>
              <a:t> higher RF voltage </a:t>
            </a:r>
            <a:r>
              <a:rPr lang="en-US" sz="2000" dirty="0" smtClean="0">
                <a:latin typeface="+mj-lt"/>
              </a:rPr>
              <a:t>gives</a:t>
            </a:r>
            <a:r>
              <a:rPr lang="en-US" sz="2000" b="1" dirty="0" smtClean="0">
                <a:latin typeface="+mj-lt"/>
              </a:rPr>
              <a:t> higher instability threshold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dirty="0" smtClean="0"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+mj-lt"/>
                <a:sym typeface="Wingdings" panose="05000000000000000000" pitchFamily="2" charset="2"/>
              </a:rPr>
              <a:t>Opposite during ramp:</a:t>
            </a:r>
            <a:r>
              <a:rPr lang="en-US" sz="2000" b="1" dirty="0" smtClean="0">
                <a:latin typeface="+mj-lt"/>
                <a:sym typeface="Wingdings" panose="05000000000000000000" pitchFamily="2" charset="2"/>
              </a:rPr>
              <a:t> lower voltage is better for stability </a:t>
            </a:r>
          </a:p>
          <a:p>
            <a:pPr lvl="1"/>
            <a:r>
              <a:rPr lang="en-US" sz="2000" b="1" dirty="0" smtClean="0">
                <a:latin typeface="+mj-lt"/>
                <a:sym typeface="Wingdings" panose="05000000000000000000" pitchFamily="2" charset="2"/>
              </a:rPr>
              <a:t> </a:t>
            </a:r>
            <a:r>
              <a:rPr lang="en-US" sz="2000" dirty="0" smtClean="0">
                <a:latin typeface="+mj-lt"/>
                <a:sym typeface="Wingdings" panose="05000000000000000000" pitchFamily="2" charset="2"/>
              </a:rPr>
              <a:t>simulations started to verify (and understand) this effect (for single bunch to be faster)</a:t>
            </a:r>
          </a:p>
        </p:txBody>
      </p:sp>
      <p:sp>
        <p:nvSpPr>
          <p:cNvPr id="9" name="Rectangle 8"/>
          <p:cNvSpPr/>
          <p:nvPr/>
        </p:nvSpPr>
        <p:spPr>
          <a:xfrm>
            <a:off x="5244681" y="3269883"/>
            <a:ext cx="344211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Voltage programs designed for constant bucket area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Later is planned to compare with measurements</a:t>
            </a:r>
            <a:endParaRPr lang="en-GB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12525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Voltage dependence of threshold</a:t>
            </a:r>
            <a:endParaRPr lang="en-US" sz="3200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67544" y="908720"/>
            <a:ext cx="8676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>
                <a:latin typeface="+mj-lt"/>
                <a:sym typeface="Wingdings" panose="05000000000000000000" pitchFamily="2" charset="2"/>
              </a:rPr>
              <a:t>Single bunch </a:t>
            </a:r>
            <a:r>
              <a:rPr lang="en-US" dirty="0">
                <a:latin typeface="+mj-lt"/>
                <a:sym typeface="Wingdings" panose="05000000000000000000" pitchFamily="2" charset="2"/>
              </a:rPr>
              <a:t>s</a:t>
            </a:r>
            <a:r>
              <a:rPr lang="en-US" dirty="0" smtClean="0">
                <a:latin typeface="+mj-lt"/>
                <a:sym typeface="Wingdings" panose="05000000000000000000" pitchFamily="2" charset="2"/>
              </a:rPr>
              <a:t>imulations through the full ramp with </a:t>
            </a:r>
            <a:r>
              <a:rPr lang="el-GR" dirty="0" smtClean="0">
                <a:latin typeface="+mj-lt"/>
                <a:sym typeface="Wingdings" panose="05000000000000000000" pitchFamily="2" charset="2"/>
              </a:rPr>
              <a:t>ε</a:t>
            </a:r>
            <a:r>
              <a:rPr lang="en-GB" baseline="-25000" dirty="0" smtClean="0">
                <a:latin typeface="+mj-lt"/>
                <a:sym typeface="Wingdings" panose="05000000000000000000" pitchFamily="2" charset="2"/>
              </a:rPr>
              <a:t>l</a:t>
            </a:r>
            <a:r>
              <a:rPr lang="en-GB" dirty="0" smtClean="0">
                <a:latin typeface="+mj-lt"/>
                <a:sym typeface="Wingdings" panose="05000000000000000000" pitchFamily="2" charset="2"/>
              </a:rPr>
              <a:t>=0.55 eVs and </a:t>
            </a:r>
            <a:r>
              <a:rPr lang="en-US" dirty="0" smtClean="0">
                <a:latin typeface="+mj-lt"/>
                <a:sym typeface="Wingdings" panose="05000000000000000000" pitchFamily="2" charset="2"/>
              </a:rPr>
              <a:t>300k </a:t>
            </a:r>
            <a:r>
              <a:rPr lang="en-US" dirty="0" err="1" smtClean="0">
                <a:latin typeface="+mj-lt"/>
                <a:sym typeface="Wingdings" panose="05000000000000000000" pitchFamily="2" charset="2"/>
              </a:rPr>
              <a:t>macroparticles</a:t>
            </a:r>
            <a:endParaRPr lang="en-US" dirty="0" smtClean="0">
              <a:latin typeface="+mj-lt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>
                <a:latin typeface="+mj-lt"/>
                <a:sym typeface="Wingdings" panose="05000000000000000000" pitchFamily="2" charset="2"/>
              </a:rPr>
              <a:t>Higher threshold for lower voltage (as observed in measurements)!  But not very clear difference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81" y="2151933"/>
            <a:ext cx="4014171" cy="300525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341" y="1862953"/>
            <a:ext cx="4014171" cy="296232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117" y="3861048"/>
            <a:ext cx="4014171" cy="296232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66557" y="4221088"/>
            <a:ext cx="1742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N</a:t>
            </a:r>
            <a:r>
              <a:rPr lang="en-GB" sz="2000" baseline="-25000" dirty="0" smtClean="0"/>
              <a:t>p</a:t>
            </a:r>
            <a:r>
              <a:rPr lang="en-GB" sz="2000" dirty="0" smtClean="0"/>
              <a:t> = 0.6x10</a:t>
            </a:r>
            <a:r>
              <a:rPr lang="en-GB" sz="2000" baseline="30000" dirty="0" smtClean="0"/>
              <a:t>11</a:t>
            </a:r>
            <a:r>
              <a:rPr lang="en-GB" sz="2000" dirty="0" smtClean="0"/>
              <a:t> p</a:t>
            </a:r>
            <a:endParaRPr lang="en-GB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5652120" y="3262917"/>
            <a:ext cx="1742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N</a:t>
            </a:r>
            <a:r>
              <a:rPr lang="en-GB" sz="2000" baseline="-25000" dirty="0" smtClean="0"/>
              <a:t>p</a:t>
            </a:r>
            <a:r>
              <a:rPr lang="en-GB" sz="2000" dirty="0" smtClean="0"/>
              <a:t> = 0.8x10</a:t>
            </a:r>
            <a:r>
              <a:rPr lang="en-GB" sz="2000" baseline="30000" dirty="0" smtClean="0"/>
              <a:t>11</a:t>
            </a:r>
            <a:r>
              <a:rPr lang="en-GB" sz="2000" dirty="0" smtClean="0"/>
              <a:t> p</a:t>
            </a:r>
            <a:endParaRPr lang="en-GB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3700607" y="5342211"/>
            <a:ext cx="1742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N</a:t>
            </a:r>
            <a:r>
              <a:rPr lang="en-GB" sz="2000" baseline="-25000" dirty="0" smtClean="0"/>
              <a:t>p</a:t>
            </a:r>
            <a:r>
              <a:rPr lang="en-GB" sz="2000" dirty="0" smtClean="0"/>
              <a:t> = 1.0x10</a:t>
            </a:r>
            <a:r>
              <a:rPr lang="en-GB" sz="2000" baseline="30000" dirty="0" smtClean="0"/>
              <a:t>11</a:t>
            </a:r>
            <a:r>
              <a:rPr lang="en-GB" sz="2000" dirty="0" smtClean="0"/>
              <a:t> p</a:t>
            </a:r>
            <a:endParaRPr lang="en-GB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3859143" y="2412581"/>
            <a:ext cx="14257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Studies are </a:t>
            </a:r>
          </a:p>
          <a:p>
            <a:r>
              <a:rPr lang="en-GB" sz="2000" b="1" dirty="0" smtClean="0"/>
              <a:t>ongoing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636574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Measurements@08/10/2014</a:t>
            </a:r>
            <a:endParaRPr lang="en-US" sz="3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8200" y="914400"/>
            <a:ext cx="8126288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 smtClean="0"/>
              <a:t>Aim:</a:t>
            </a:r>
            <a:r>
              <a:rPr lang="en-US" dirty="0" smtClean="0"/>
              <a:t> instability threshold in a </a:t>
            </a:r>
            <a:r>
              <a:rPr lang="en-US" b="1" dirty="0" smtClean="0"/>
              <a:t>single RF </a:t>
            </a:r>
            <a:r>
              <a:rPr lang="en-US" dirty="0" smtClean="0"/>
              <a:t>system with 12 bunches to compare with simulations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 smtClean="0"/>
              <a:t>Beam parameters</a:t>
            </a:r>
            <a:r>
              <a:rPr lang="en-US" dirty="0" smtClean="0"/>
              <a:t>: 12 bunches of </a:t>
            </a:r>
            <a:r>
              <a:rPr lang="en-US" b="1" dirty="0" smtClean="0"/>
              <a:t>nominal longitudinal emittance </a:t>
            </a:r>
            <a:r>
              <a:rPr lang="en-US" dirty="0" smtClean="0"/>
              <a:t>and</a:t>
            </a:r>
            <a:r>
              <a:rPr lang="en-US" b="1" dirty="0" smtClean="0"/>
              <a:t> varying intensity</a:t>
            </a:r>
            <a:endParaRPr lang="en-US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FF and LD were OFF but FB was ON, except in few measurement at low intensity, phase-loop was ON</a:t>
            </a:r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New LHC cycle was used: </a:t>
            </a:r>
            <a:r>
              <a:rPr lang="en-US" b="1" dirty="0" smtClean="0"/>
              <a:t>LHC_25ns_SLOW_Q20_2014_V1</a:t>
            </a:r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507591"/>
            <a:ext cx="4415585" cy="32979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507591"/>
            <a:ext cx="4415585" cy="330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58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16" y="1196752"/>
            <a:ext cx="4014168" cy="300525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143821"/>
            <a:ext cx="4014168" cy="30052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92" y="4153330"/>
            <a:ext cx="3649244" cy="273205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Example of measurements</a:t>
            </a:r>
            <a:endParaRPr lang="en-US" sz="3200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153330"/>
            <a:ext cx="3649245" cy="2732054"/>
          </a:xfrm>
          <a:prstGeom prst="rect">
            <a:avLst/>
          </a:prstGeom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38200" y="914400"/>
            <a:ext cx="81262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000" dirty="0" smtClean="0"/>
              <a:t>Example when FF/FB/LD were off </a:t>
            </a:r>
            <a:r>
              <a:rPr lang="en-US" sz="2000" dirty="0">
                <a:sym typeface="Wingdings" panose="05000000000000000000" pitchFamily="2" charset="2"/>
              </a:rPr>
              <a:t>(</a:t>
            </a:r>
            <a:r>
              <a:rPr lang="en-US" sz="2000" dirty="0" smtClean="0">
                <a:sym typeface="Wingdings" panose="05000000000000000000" pitchFamily="2" charset="2"/>
              </a:rPr>
              <a:t>similar threshold when FB was ON)</a:t>
            </a:r>
            <a:endParaRPr lang="en-US" sz="20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771800" y="1547916"/>
            <a:ext cx="11528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265 GeV/c</a:t>
            </a:r>
            <a:endParaRPr lang="en-GB" dirty="0"/>
          </a:p>
        </p:txBody>
      </p:sp>
      <p:sp>
        <p:nvSpPr>
          <p:cNvPr id="12" name="Right Arrow 11"/>
          <p:cNvSpPr/>
          <p:nvPr/>
        </p:nvSpPr>
        <p:spPr>
          <a:xfrm>
            <a:off x="4067943" y="5301208"/>
            <a:ext cx="1121563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3923928" y="4726885"/>
            <a:ext cx="13127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Normalized </a:t>
            </a:r>
          </a:p>
          <a:p>
            <a:r>
              <a:rPr lang="en-GB" dirty="0" smtClean="0"/>
              <a:t>Intensity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4493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Summary of measurements</a:t>
            </a:r>
            <a:endParaRPr lang="en-US" sz="3200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373216"/>
            <a:ext cx="5342857" cy="4000000"/>
          </a:xfrm>
          <a:prstGeom prst="rect">
            <a:avLst/>
          </a:prstGeom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38200" y="914400"/>
            <a:ext cx="81262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000" dirty="0" smtClean="0"/>
              <a:t>Instability threshold in energy versus the bunch intensity</a:t>
            </a:r>
            <a:endParaRPr lang="en-US" sz="2000" dirty="0" smtClean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403648" y="4293096"/>
            <a:ext cx="410445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580112" y="3969930"/>
            <a:ext cx="37545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Intensity threshold for </a:t>
            </a:r>
          </a:p>
          <a:p>
            <a:r>
              <a:rPr lang="en-GB" sz="2000" b="1" dirty="0" smtClean="0"/>
              <a:t>stable beam at flat top</a:t>
            </a:r>
          </a:p>
          <a:p>
            <a:r>
              <a:rPr lang="en-GB" sz="2000" dirty="0" smtClean="0"/>
              <a:t>0.38x10</a:t>
            </a:r>
            <a:r>
              <a:rPr lang="en-GB" sz="2000" baseline="30000" dirty="0" smtClean="0"/>
              <a:t>11</a:t>
            </a:r>
            <a:r>
              <a:rPr lang="en-GB" sz="2000" dirty="0" smtClean="0"/>
              <a:t> p/b &lt; N</a:t>
            </a:r>
            <a:r>
              <a:rPr lang="en-GB" sz="2000" baseline="-25000" dirty="0" smtClean="0"/>
              <a:t>p</a:t>
            </a:r>
            <a:r>
              <a:rPr lang="en-GB" sz="2000" dirty="0" smtClean="0"/>
              <a:t> &lt; 0.53x10</a:t>
            </a:r>
            <a:r>
              <a:rPr lang="en-GB" sz="2000" baseline="30000" dirty="0" smtClean="0"/>
              <a:t>11 </a:t>
            </a:r>
            <a:r>
              <a:rPr lang="en-GB" sz="2000" dirty="0" smtClean="0"/>
              <a:t>p/b</a:t>
            </a:r>
            <a:endParaRPr lang="en-GB" sz="2000" baseline="30000" dirty="0"/>
          </a:p>
        </p:txBody>
      </p:sp>
      <p:sp>
        <p:nvSpPr>
          <p:cNvPr id="14" name="TextBox 13"/>
          <p:cNvSpPr txBox="1"/>
          <p:nvPr/>
        </p:nvSpPr>
        <p:spPr>
          <a:xfrm>
            <a:off x="5865885" y="1577386"/>
            <a:ext cx="28912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Scatter due to variation in beam parameters: </a:t>
            </a:r>
          </a:p>
          <a:p>
            <a:r>
              <a:rPr lang="en-GB" sz="2000" dirty="0" smtClean="0"/>
              <a:t>bunch length, emittance, intensity per bunch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916631" y="5867980"/>
            <a:ext cx="81262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000" b="1" dirty="0" smtClean="0"/>
              <a:t>Simulations using the SPS longitudinal impedance model to reproduce these results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613170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Simulation procedure</a:t>
            </a:r>
            <a:endParaRPr lang="en-US" sz="3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93409" y="1025465"/>
                <a:ext cx="8100392" cy="41386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en-US" sz="2000" dirty="0" smtClean="0">
                    <a:latin typeface="+mj-lt"/>
                  </a:rPr>
                  <a:t>Simulations performed using my </a:t>
                </a:r>
                <a:r>
                  <a:rPr lang="en-US" sz="2000" dirty="0" err="1">
                    <a:latin typeface="+mj-lt"/>
                  </a:rPr>
                  <a:t>Matlab</a:t>
                </a:r>
                <a:r>
                  <a:rPr lang="en-US" sz="2000" dirty="0">
                    <a:latin typeface="+mj-lt"/>
                  </a:rPr>
                  <a:t> code (multi-bunch) (will be benchmarked with </a:t>
                </a:r>
                <a:r>
                  <a:rPr lang="en-US" sz="2000" dirty="0" err="1">
                    <a:latin typeface="+mj-lt"/>
                  </a:rPr>
                  <a:t>BLonD</a:t>
                </a:r>
                <a:r>
                  <a:rPr lang="en-US" sz="2000" dirty="0">
                    <a:latin typeface="+mj-lt"/>
                  </a:rPr>
                  <a:t> code when ready</a:t>
                </a:r>
                <a:r>
                  <a:rPr lang="en-US" sz="2000" dirty="0" smtClean="0">
                    <a:latin typeface="+mj-lt"/>
                  </a:rPr>
                  <a:t>)</a:t>
                </a:r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:endParaRPr lang="en-US" sz="2000" dirty="0" smtClean="0">
                  <a:latin typeface="+mj-lt"/>
                </a:endParaRPr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en-US" sz="2000" dirty="0" smtClean="0">
                    <a:latin typeface="+mj-lt"/>
                  </a:rPr>
                  <a:t>Distribution </a:t>
                </a:r>
                <a:r>
                  <a:rPr lang="en-US" sz="2000" dirty="0">
                    <a:latin typeface="+mj-lt"/>
                  </a:rPr>
                  <a:t>function: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+mj-lt"/>
                      </a:rPr>
                      <m:t>𝐹</m:t>
                    </m:r>
                    <m:d>
                      <m:dPr>
                        <m:ctrlPr>
                          <a:rPr lang="en-GB" sz="2000" i="1">
                            <a:latin typeface="+mj-lt"/>
                          </a:rPr>
                        </m:ctrlPr>
                      </m:dPr>
                      <m:e>
                        <m:r>
                          <a:rPr lang="en-GB" sz="2000" i="1">
                            <a:latin typeface="+mj-lt"/>
                          </a:rPr>
                          <m:t>𝐻</m:t>
                        </m:r>
                      </m:e>
                    </m:d>
                    <m:r>
                      <a:rPr lang="en-GB" sz="2000" i="1">
                        <a:latin typeface="+mj-lt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+mj-lt"/>
                          </a:rPr>
                        </m:ctrlPr>
                      </m:sSupPr>
                      <m:e>
                        <m:r>
                          <a:rPr lang="en-GB" sz="2000" i="1">
                            <a:latin typeface="+mj-lt"/>
                          </a:rPr>
                          <m:t>(1−</m:t>
                        </m:r>
                        <m:f>
                          <m:fPr>
                            <m:type m:val="lin"/>
                            <m:ctrlPr>
                              <a:rPr lang="en-GB" sz="2000" i="1" smtClean="0">
                                <a:latin typeface="+mj-lt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+mj-lt"/>
                              </a:rPr>
                              <m:t>𝐻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GB" sz="2000" i="1" smtClean="0">
                                    <a:latin typeface="+mj-lt"/>
                                  </a:rPr>
                                </m:ctrlPr>
                              </m:sSubPr>
                              <m:e>
                                <m:r>
                                  <a:rPr lang="en-GB" sz="2000" b="0" i="1" smtClean="0">
                                    <a:latin typeface="+mj-lt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GB" sz="2000" b="0" i="1" smtClean="0">
                                    <a:latin typeface="+mj-lt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  <m:r>
                          <a:rPr lang="en-GB" sz="2000" i="1">
                            <a:latin typeface="+mj-lt"/>
                          </a:rPr>
                          <m:t>)</m:t>
                        </m:r>
                      </m:e>
                      <m:sup>
                        <m:r>
                          <a:rPr lang="en-GB" sz="2000" i="1">
                            <a:latin typeface="+mj-lt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 smtClean="0">
                  <a:latin typeface="+mj-lt"/>
                </a:endParaRPr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:endParaRPr lang="en-GB" sz="2000" dirty="0" smtClean="0">
                  <a:latin typeface="+mj-lt"/>
                </a:endParaRPr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en-GB" sz="2000" dirty="0" smtClean="0">
                    <a:latin typeface="+mj-lt"/>
                  </a:rPr>
                  <a:t>150k </a:t>
                </a:r>
                <a:r>
                  <a:rPr lang="en-GB" sz="2000" dirty="0" err="1" smtClean="0">
                    <a:latin typeface="+mj-lt"/>
                  </a:rPr>
                  <a:t>macroparticles</a:t>
                </a:r>
                <a:r>
                  <a:rPr lang="en-GB" sz="2000" dirty="0" smtClean="0">
                    <a:latin typeface="+mj-lt"/>
                  </a:rPr>
                  <a:t> per bunch to be faster (maybe noise issues…)</a:t>
                </a:r>
              </a:p>
              <a:p>
                <a:endParaRPr lang="en-US" sz="2000" dirty="0" smtClean="0">
                  <a:latin typeface="+mj-lt"/>
                </a:endParaRPr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en-US" sz="2000" dirty="0" smtClean="0">
                    <a:latin typeface="+mj-lt"/>
                  </a:rPr>
                  <a:t>Bunches initially matched to the bucket (with intensity effects) at different times (energies) during cycle </a:t>
                </a:r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:endParaRPr lang="en-US" sz="2000" dirty="0">
                  <a:latin typeface="+mj-lt"/>
                </a:endParaRPr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en-US" sz="2000" dirty="0" smtClean="0">
                    <a:latin typeface="+mj-lt"/>
                  </a:rPr>
                  <a:t>Momentum and voltage programs same as in measurement</a:t>
                </a:r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:endParaRPr lang="en-US" sz="2000" dirty="0">
                  <a:latin typeface="+mj-lt"/>
                </a:endParaRPr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en-US" sz="2000" dirty="0" smtClean="0">
                    <a:latin typeface="+mj-lt"/>
                  </a:rPr>
                  <a:t>No phase-loop, FF, FB, LD used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09" y="1025465"/>
                <a:ext cx="8100392" cy="4138697"/>
              </a:xfrm>
              <a:prstGeom prst="rect">
                <a:avLst/>
              </a:prstGeom>
              <a:blipFill rotWithShape="0">
                <a:blip r:embed="rId2"/>
                <a:stretch>
                  <a:fillRect l="-677" t="-736" b="-16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136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Simulation example</a:t>
            </a:r>
            <a:endParaRPr lang="en-US" sz="3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64096" y="908720"/>
            <a:ext cx="8100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Starting the simulations at 15 s during the cycle </a:t>
            </a:r>
            <a:r>
              <a:rPr lang="en-US" sz="2000" b="1" dirty="0" smtClean="0">
                <a:latin typeface="+mj-lt"/>
              </a:rPr>
              <a:t>similar results as in measurements</a:t>
            </a:r>
            <a:r>
              <a:rPr lang="en-US" sz="2000" dirty="0" smtClean="0">
                <a:latin typeface="+mj-lt"/>
              </a:rPr>
              <a:t> were obtained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359" y="1777218"/>
            <a:ext cx="5342857" cy="400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54318" y="2067016"/>
            <a:ext cx="33896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Example of </a:t>
            </a:r>
            <a:r>
              <a:rPr lang="el-GR" sz="2000" dirty="0" smtClean="0"/>
              <a:t> </a:t>
            </a:r>
            <a:r>
              <a:rPr lang="el-GR" sz="2000" b="1" dirty="0" smtClean="0"/>
              <a:t>ε</a:t>
            </a:r>
            <a:r>
              <a:rPr lang="en-GB" sz="2000" b="1" baseline="-25000" dirty="0" smtClean="0"/>
              <a:t>l</a:t>
            </a:r>
            <a:r>
              <a:rPr lang="en-GB" sz="2000" b="1" dirty="0" smtClean="0"/>
              <a:t> = 0.55 eVs</a:t>
            </a:r>
            <a:r>
              <a:rPr lang="en-GB" sz="2000" dirty="0" smtClean="0"/>
              <a:t> (full emittance per bunch) and</a:t>
            </a:r>
            <a:r>
              <a:rPr lang="en-GB" sz="2000" b="1" dirty="0" smtClean="0"/>
              <a:t> N</a:t>
            </a:r>
            <a:r>
              <a:rPr lang="en-GB" sz="2000" b="1" baseline="-25000" dirty="0" smtClean="0"/>
              <a:t>p</a:t>
            </a:r>
            <a:r>
              <a:rPr lang="en-GB" sz="2000" b="1" dirty="0" smtClean="0"/>
              <a:t> = 0.6x10</a:t>
            </a:r>
            <a:r>
              <a:rPr lang="en-GB" sz="2000" b="1" baseline="30000" dirty="0" smtClean="0"/>
              <a:t>11</a:t>
            </a:r>
            <a:r>
              <a:rPr lang="en-GB" sz="2000" b="1" dirty="0" smtClean="0"/>
              <a:t> p/b</a:t>
            </a:r>
          </a:p>
          <a:p>
            <a:endParaRPr lang="en-GB" sz="2000" b="1" dirty="0" smtClean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283968" y="2067016"/>
            <a:ext cx="0" cy="323419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61476" y="2359403"/>
            <a:ext cx="132113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~ 355 GeV/c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65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Simulations vs measurements</a:t>
            </a:r>
            <a:endParaRPr lang="en-US" sz="3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48072" y="908720"/>
            <a:ext cx="8100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Instability threshold in energy versus the bunch intensity</a:t>
            </a:r>
            <a:endParaRPr lang="en-US" sz="2000" dirty="0" smtClean="0">
              <a:latin typeface="+mj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308830"/>
            <a:ext cx="5342857" cy="3800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55576" y="5172706"/>
            <a:ext cx="81516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But for absolute </a:t>
            </a:r>
            <a:r>
              <a:rPr lang="en-GB" b="1" dirty="0"/>
              <a:t>value of threshold </a:t>
            </a:r>
            <a:r>
              <a:rPr lang="en-GB" b="1" dirty="0" smtClean="0"/>
              <a:t>still </a:t>
            </a:r>
            <a:r>
              <a:rPr lang="en-GB" b="1" dirty="0"/>
              <a:t>not </a:t>
            </a:r>
            <a:r>
              <a:rPr lang="en-GB" b="1" dirty="0" smtClean="0"/>
              <a:t>yet there:</a:t>
            </a:r>
            <a:endParaRPr lang="en-GB" b="1" dirty="0">
              <a:sym typeface="Wingdings" panose="05000000000000000000" pitchFamily="2" charset="2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 smtClean="0">
                <a:sym typeface="Wingdings" panose="05000000000000000000" pitchFamily="2" charset="2"/>
              </a:rPr>
              <a:t>simulation of the full ramp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 smtClean="0">
                <a:sym typeface="Wingdings" panose="05000000000000000000" pitchFamily="2" charset="2"/>
              </a:rPr>
              <a:t>difference in bunch length and intensity of the bunches within the batch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>
                <a:sym typeface="Wingdings" panose="05000000000000000000" pitchFamily="2" charset="2"/>
              </a:rPr>
              <a:t>p</a:t>
            </a:r>
            <a:r>
              <a:rPr lang="en-GB" dirty="0" smtClean="0">
                <a:sym typeface="Wingdings" panose="05000000000000000000" pitchFamily="2" charset="2"/>
              </a:rPr>
              <a:t>hase-loop used in measurements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 smtClean="0">
                <a:sym typeface="Wingdings" panose="05000000000000000000" pitchFamily="2" charset="2"/>
              </a:rPr>
              <a:t>noise due to limited number of </a:t>
            </a:r>
            <a:r>
              <a:rPr lang="en-GB" dirty="0" err="1" smtClean="0">
                <a:sym typeface="Wingdings" panose="05000000000000000000" pitchFamily="2" charset="2"/>
              </a:rPr>
              <a:t>macroparticles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4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/>
              <a:t>Simulation vs </a:t>
            </a:r>
            <a:r>
              <a:rPr lang="en-US" sz="4000" dirty="0" smtClean="0"/>
              <a:t>measurement (1)</a:t>
            </a:r>
            <a:endParaRPr lang="en-US" sz="3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347122"/>
            <a:ext cx="4857143" cy="36363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364088" y="1844824"/>
            <a:ext cx="344211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Good agreement between the two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Different fit of bunch profiles between measurements (</a:t>
            </a:r>
            <a:r>
              <a:rPr lang="en-GB" dirty="0" err="1" smtClean="0"/>
              <a:t>fwhm</a:t>
            </a:r>
            <a:r>
              <a:rPr lang="en-GB" dirty="0" smtClean="0"/>
              <a:t>) and simulations (</a:t>
            </a:r>
            <a:r>
              <a:rPr lang="en-GB" dirty="0" err="1" smtClean="0"/>
              <a:t>rms</a:t>
            </a:r>
            <a:r>
              <a:rPr lang="en-GB" dirty="0" smtClean="0"/>
              <a:t>, scaled up by 10%)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b="1" dirty="0" smtClean="0"/>
              <a:t>Slightly lower threshold: </a:t>
            </a:r>
            <a:r>
              <a:rPr lang="en-GB" dirty="0" smtClean="0"/>
              <a:t>should be increased by decreasing the numerical noise (more </a:t>
            </a:r>
            <a:r>
              <a:rPr lang="en-GB" dirty="0" err="1" smtClean="0"/>
              <a:t>macroparticles</a:t>
            </a:r>
            <a:r>
              <a:rPr lang="en-GB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>
                <a:sym typeface="Wingdings" panose="05000000000000000000" pitchFamily="2" charset="2"/>
              </a:rPr>
              <a:t>Phase-loop is also expected to increase a bit the threshold</a:t>
            </a:r>
            <a:endParaRPr lang="en-GB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>
              <a:sym typeface="Wingdings" panose="05000000000000000000" pitchFamily="2" charset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544" y="908720"/>
            <a:ext cx="86764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 smtClean="0"/>
              <a:t>Matching simulations with specific measurement with intensity ~1.2x10</a:t>
            </a:r>
            <a:r>
              <a:rPr lang="en-US" sz="2000" baseline="30000" dirty="0" smtClean="0"/>
              <a:t>11</a:t>
            </a:r>
            <a:r>
              <a:rPr lang="en-US" sz="2000" dirty="0" smtClean="0"/>
              <a:t> p/b with FB ON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+mj-lt"/>
              </a:rPr>
              <a:t>Simulation of the full ramp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59632" y="2548828"/>
            <a:ext cx="753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m</a:t>
            </a:r>
            <a:r>
              <a:rPr lang="en-GB" b="1" dirty="0" smtClean="0">
                <a:solidFill>
                  <a:srgbClr val="0070C0"/>
                </a:solidFill>
              </a:rPr>
              <a:t>eas.</a:t>
            </a:r>
          </a:p>
          <a:p>
            <a:r>
              <a:rPr lang="en-GB" b="1" dirty="0" err="1">
                <a:solidFill>
                  <a:srgbClr val="FF0000"/>
                </a:solidFill>
              </a:rPr>
              <a:t>s</a:t>
            </a:r>
            <a:r>
              <a:rPr lang="en-GB" b="1" dirty="0" err="1" smtClean="0">
                <a:solidFill>
                  <a:srgbClr val="FF0000"/>
                </a:solidFill>
              </a:rPr>
              <a:t>im</a:t>
            </a:r>
            <a:r>
              <a:rPr lang="en-GB" b="1" dirty="0" smtClean="0">
                <a:solidFill>
                  <a:srgbClr val="FF0000"/>
                </a:solidFill>
              </a:rPr>
              <a:t>.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37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/>
              <a:t>Simulation vs </a:t>
            </a:r>
            <a:r>
              <a:rPr lang="en-US" sz="4000" dirty="0" smtClean="0"/>
              <a:t>measurement (2)</a:t>
            </a:r>
            <a:endParaRPr lang="en-US" sz="3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888980"/>
            <a:ext cx="4857143" cy="36363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7544" y="908720"/>
            <a:ext cx="86764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 smtClean="0"/>
              <a:t>Matching simulations with specific measurement with intensity ~0.6x10</a:t>
            </a:r>
            <a:r>
              <a:rPr lang="en-US" sz="2000" baseline="30000" dirty="0" smtClean="0"/>
              <a:t>11</a:t>
            </a:r>
            <a:r>
              <a:rPr lang="en-US" sz="2000" dirty="0" smtClean="0"/>
              <a:t> p/b with FB OFF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+mj-lt"/>
              </a:rPr>
              <a:t>Simulation of the full ramp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000" dirty="0" smtClean="0"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+mj-lt"/>
              </a:rPr>
              <a:t>Double the number of </a:t>
            </a:r>
            <a:r>
              <a:rPr lang="en-US" sz="2000" dirty="0" err="1" smtClean="0">
                <a:latin typeface="+mj-lt"/>
              </a:rPr>
              <a:t>macropartilces</a:t>
            </a:r>
            <a:r>
              <a:rPr lang="en-US" sz="2000" dirty="0" smtClean="0">
                <a:latin typeface="+mj-lt"/>
              </a:rPr>
              <a:t> (300k) </a:t>
            </a:r>
            <a:r>
              <a:rPr lang="en-US" sz="2000" dirty="0" smtClean="0">
                <a:latin typeface="+mj-lt"/>
                <a:sym typeface="Wingdings" panose="05000000000000000000" pitchFamily="2" charset="2"/>
              </a:rPr>
              <a:t> less numerical noise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244681" y="3269883"/>
            <a:ext cx="344211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Good agreement between the two for the moment (but still running)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err="1"/>
              <a:t>f</a:t>
            </a:r>
            <a:r>
              <a:rPr lang="en-GB" dirty="0" err="1" smtClean="0"/>
              <a:t>whm</a:t>
            </a:r>
            <a:r>
              <a:rPr lang="en-GB" dirty="0" smtClean="0"/>
              <a:t> in both</a:t>
            </a:r>
          </a:p>
          <a:p>
            <a:endParaRPr lang="en-GB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>
                <a:sym typeface="Wingdings" panose="05000000000000000000" pitchFamily="2" charset="2"/>
              </a:rPr>
              <a:t>No phase-loop </a:t>
            </a:r>
            <a:endParaRPr lang="en-GB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>
              <a:sym typeface="Wingdings" panose="05000000000000000000" pitchFamily="2" charset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87624" y="3178824"/>
            <a:ext cx="753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m</a:t>
            </a:r>
            <a:r>
              <a:rPr lang="en-GB" b="1" dirty="0" smtClean="0">
                <a:solidFill>
                  <a:srgbClr val="0070C0"/>
                </a:solidFill>
              </a:rPr>
              <a:t>eas.</a:t>
            </a:r>
          </a:p>
          <a:p>
            <a:r>
              <a:rPr lang="en-GB" b="1" dirty="0" err="1">
                <a:solidFill>
                  <a:srgbClr val="FF0000"/>
                </a:solidFill>
              </a:rPr>
              <a:t>s</a:t>
            </a:r>
            <a:r>
              <a:rPr lang="en-GB" b="1" dirty="0" err="1" smtClean="0">
                <a:solidFill>
                  <a:srgbClr val="FF0000"/>
                </a:solidFill>
              </a:rPr>
              <a:t>im</a:t>
            </a:r>
            <a:r>
              <a:rPr lang="en-GB" b="1" dirty="0" smtClean="0">
                <a:solidFill>
                  <a:srgbClr val="FF0000"/>
                </a:solidFill>
              </a:rPr>
              <a:t>.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64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7366</TotalTime>
  <Words>536</Words>
  <Application>Microsoft Office PowerPoint</Application>
  <PresentationFormat>On-screen Show (4:3)</PresentationFormat>
  <Paragraphs>90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SPS instabilities during ramp (preliminary results)</vt:lpstr>
      <vt:lpstr>Measurements@08/10/2014</vt:lpstr>
      <vt:lpstr>Example of measurements</vt:lpstr>
      <vt:lpstr>Summary of measurements</vt:lpstr>
      <vt:lpstr>Simulation procedure</vt:lpstr>
      <vt:lpstr>Simulation example</vt:lpstr>
      <vt:lpstr>Simulations vs measurements</vt:lpstr>
      <vt:lpstr>Simulation vs measurement (1)</vt:lpstr>
      <vt:lpstr>Simulation vs measurement (2)</vt:lpstr>
      <vt:lpstr>Voltage dependence of threshold</vt:lpstr>
      <vt:lpstr>Voltage dependence of threshold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Momentum slip-stacking of the I-LHC beam in the SPS</dc:title>
  <dc:creator>Theodoros Argyropoulos</dc:creator>
  <cp:lastModifiedBy>Theodoros Argyropoulos</cp:lastModifiedBy>
  <cp:revision>260</cp:revision>
  <cp:lastPrinted>2014-09-04T13:16:33Z</cp:lastPrinted>
  <dcterms:created xsi:type="dcterms:W3CDTF">2014-02-26T10:28:48Z</dcterms:created>
  <dcterms:modified xsi:type="dcterms:W3CDTF">2015-01-29T14:29:04Z</dcterms:modified>
</cp:coreProperties>
</file>