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59" r:id="rId2"/>
    <p:sldId id="534" r:id="rId3"/>
    <p:sldId id="541" r:id="rId4"/>
    <p:sldId id="540" r:id="rId5"/>
    <p:sldId id="539" r:id="rId6"/>
    <p:sldId id="538" r:id="rId7"/>
    <p:sldId id="527" r:id="rId8"/>
    <p:sldId id="528" r:id="rId9"/>
    <p:sldId id="530" r:id="rId10"/>
  </p:sldIdLst>
  <p:sldSz cx="9144000" cy="6858000" type="screen4x3"/>
  <p:notesSz cx="9928225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1" autoAdjust="0"/>
  </p:normalViewPr>
  <p:slideViewPr>
    <p:cSldViewPr>
      <p:cViewPr varScale="1">
        <p:scale>
          <a:sx n="111" d="100"/>
          <a:sy n="111" d="100"/>
        </p:scale>
        <p:origin x="516" y="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3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3313" cy="34021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596" y="0"/>
            <a:ext cx="4303313" cy="340210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451A9DD5-DECA-4D81-9060-56BABD3819F6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6456378"/>
            <a:ext cx="4303313" cy="34021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596" y="6456378"/>
            <a:ext cx="4303313" cy="340210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F401E868-2E41-422D-8722-5E3B4575B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8967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302231" cy="339884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3700" y="2"/>
            <a:ext cx="4302231" cy="339884"/>
          </a:xfrm>
          <a:prstGeom prst="rect">
            <a:avLst/>
          </a:prstGeom>
        </p:spPr>
        <p:txBody>
          <a:bodyPr vert="horz" lIns="91430" tIns="45714" rIns="91430" bIns="45714" rtlCol="0"/>
          <a:lstStyle>
            <a:lvl1pPr algn="r">
              <a:defRPr sz="1200"/>
            </a:lvl1pPr>
          </a:lstStyle>
          <a:p>
            <a:fld id="{7537079A-3411-48BB-BDC9-13CABEB89461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4" rIns="91430" bIns="4571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30" tIns="45714" rIns="91430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456612"/>
            <a:ext cx="4302231" cy="339884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3700" y="6456612"/>
            <a:ext cx="4302231" cy="339884"/>
          </a:xfrm>
          <a:prstGeom prst="rect">
            <a:avLst/>
          </a:prstGeom>
        </p:spPr>
        <p:txBody>
          <a:bodyPr vert="horz" lIns="91430" tIns="45714" rIns="91430" bIns="45714" rtlCol="0" anchor="b"/>
          <a:lstStyle>
            <a:lvl1pPr algn="r">
              <a:defRPr sz="1200"/>
            </a:lvl1pPr>
          </a:lstStyle>
          <a:p>
            <a:fld id="{A986A80C-8127-4A15-98F1-007D1B3C8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19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6A80C-8127-4A15-98F1-007D1B3C8FF3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383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6A80C-8127-4A15-98F1-007D1B3C8FF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72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6A80C-8127-4A15-98F1-007D1B3C8FF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417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86A80C-8127-4A15-98F1-007D1B3C8FF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5089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3143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062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900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77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06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0471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31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542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996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778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8172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8ED592-45FA-4CC0-A2F2-980045C86B79}" type="datetimeFigureOut">
              <a:rPr lang="en-GB" smtClean="0"/>
              <a:t>29/01/2015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9AC03-54E3-4DAB-B1BA-105F4D2C75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852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58711"/>
            <a:ext cx="9144000" cy="3888432"/>
          </a:xfrm>
        </p:spPr>
        <p:txBody>
          <a:bodyPr>
            <a:normAutofit/>
          </a:bodyPr>
          <a:lstStyle/>
          <a:p>
            <a:r>
              <a:rPr lang="en-GB" sz="4000" dirty="0" smtClean="0"/>
              <a:t>- Damping Resistors Survey -</a:t>
            </a:r>
            <a:br>
              <a:rPr lang="en-GB" sz="4000" dirty="0" smtClean="0"/>
            </a:br>
            <a:r>
              <a:rPr lang="en-GB" sz="4000" dirty="0" smtClean="0"/>
              <a:t>Longitudinal Impedance Model Update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/>
        </p:nvSpPr>
        <p:spPr>
          <a:xfrm>
            <a:off x="0" y="4869160"/>
            <a:ext cx="914400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600" dirty="0" smtClean="0">
                <a:solidFill>
                  <a:schemeClr val="tx1"/>
                </a:solidFill>
              </a:rPr>
              <a:t>Jose E. </a:t>
            </a:r>
            <a:r>
              <a:rPr lang="en-GB" sz="1600" dirty="0" smtClean="0">
                <a:solidFill>
                  <a:schemeClr val="tx1"/>
                </a:solidFill>
              </a:rPr>
              <a:t>Varela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SPS Flanges - Longitudinal Impedance Model</a:t>
            </a:r>
          </a:p>
          <a:p>
            <a:pPr lvl="1"/>
            <a:r>
              <a:rPr lang="en-GB" dirty="0" smtClean="0"/>
              <a:t>2014</a:t>
            </a:r>
          </a:p>
          <a:p>
            <a:pPr lvl="1"/>
            <a:r>
              <a:rPr lang="en-GB" dirty="0" smtClean="0"/>
              <a:t>2015</a:t>
            </a:r>
          </a:p>
          <a:p>
            <a:pPr lvl="1"/>
            <a:endParaRPr lang="en-GB" dirty="0"/>
          </a:p>
          <a:p>
            <a:r>
              <a:rPr lang="en-GB" dirty="0" smtClean="0"/>
              <a:t>The SPS Longitudinal Impedance Model</a:t>
            </a:r>
          </a:p>
          <a:p>
            <a:pPr lvl="1"/>
            <a:r>
              <a:rPr lang="en-GB" dirty="0" smtClean="0"/>
              <a:t>2015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0902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Damping Resistor Survey Results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10984" y="1268760"/>
            <a:ext cx="775128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QF – QF closed flange with short Bellows (after visual inspection by J.A. Ferreira):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2014: 24 with DR, 2 without DR ( 8%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2015</a:t>
            </a:r>
            <a:r>
              <a:rPr lang="en-GB" dirty="0"/>
              <a:t>: </a:t>
            </a:r>
            <a:r>
              <a:rPr lang="en-GB" dirty="0" smtClean="0"/>
              <a:t>23 </a:t>
            </a:r>
            <a:r>
              <a:rPr lang="en-GB" dirty="0"/>
              <a:t>with DR, 3</a:t>
            </a:r>
            <a:r>
              <a:rPr lang="en-GB" dirty="0" smtClean="0"/>
              <a:t> </a:t>
            </a:r>
            <a:r>
              <a:rPr lang="en-GB" dirty="0"/>
              <a:t>without </a:t>
            </a:r>
            <a:r>
              <a:rPr lang="en-GB" dirty="0" smtClean="0"/>
              <a:t>DR ( 12% )</a:t>
            </a:r>
          </a:p>
          <a:p>
            <a:endParaRPr lang="en-GB" dirty="0"/>
          </a:p>
          <a:p>
            <a:r>
              <a:rPr lang="en-GB" dirty="0" smtClean="0"/>
              <a:t>Non-shielded BPH-QF enamelled flange with long bellows: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2014: 39 with DR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2015: 25 with DR, 12 without DR ( 32% )</a:t>
            </a:r>
          </a:p>
          <a:p>
            <a:endParaRPr lang="en-GB" dirty="0" smtClean="0"/>
          </a:p>
          <a:p>
            <a:r>
              <a:rPr lang="en-GB" dirty="0" smtClean="0"/>
              <a:t>MBA – QF enamelled flange with short bellows: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2014: 75 with DR, 8 without DR ( 10%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2015: 78 with DR, 2 without DR ( 3% )</a:t>
            </a:r>
          </a:p>
          <a:p>
            <a:endParaRPr lang="en-GB" dirty="0"/>
          </a:p>
          <a:p>
            <a:r>
              <a:rPr lang="en-GB" dirty="0" smtClean="0"/>
              <a:t>QF – QF enamelled flange with short bellows: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2014: 13 with DR, 1 without DR ( 7% 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2015: 12 with DR, 2 without DR ( 14% )</a:t>
            </a:r>
            <a:endParaRPr lang="en-GB" dirty="0"/>
          </a:p>
          <a:p>
            <a:pPr lvl="1"/>
            <a:endParaRPr lang="en-GB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932040" y="4725144"/>
            <a:ext cx="4091185" cy="19389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400" b="1" dirty="0" smtClean="0"/>
              <a:t>Missing DR 2014 (assumed):</a:t>
            </a:r>
          </a:p>
          <a:p>
            <a:r>
              <a:rPr lang="en-GB" sz="2400" b="1" dirty="0"/>
              <a:t>	</a:t>
            </a:r>
            <a:r>
              <a:rPr lang="en-GB" sz="2400" b="1" dirty="0">
                <a:solidFill>
                  <a:srgbClr val="FF0000"/>
                </a:solidFill>
              </a:rPr>
              <a:t>7</a:t>
            </a:r>
            <a:r>
              <a:rPr lang="en-GB" sz="2400" b="1" dirty="0" smtClean="0">
                <a:solidFill>
                  <a:srgbClr val="FF0000"/>
                </a:solidFill>
              </a:rPr>
              <a:t> %</a:t>
            </a:r>
            <a:r>
              <a:rPr lang="en-GB" sz="2400" b="1" dirty="0" smtClean="0"/>
              <a:t> (9% without BPHs)</a:t>
            </a:r>
          </a:p>
          <a:p>
            <a:r>
              <a:rPr lang="en-GB" sz="2400" b="1" dirty="0" smtClean="0"/>
              <a:t> </a:t>
            </a:r>
          </a:p>
          <a:p>
            <a:r>
              <a:rPr lang="en-GB" sz="2400" b="1" dirty="0" smtClean="0"/>
              <a:t>Missing DR 2015 (surveyed): </a:t>
            </a:r>
          </a:p>
          <a:p>
            <a:r>
              <a:rPr lang="en-GB" sz="2400" b="1" dirty="0"/>
              <a:t>	</a:t>
            </a:r>
            <a:r>
              <a:rPr lang="en-GB" sz="2400" b="1" dirty="0" smtClean="0">
                <a:solidFill>
                  <a:srgbClr val="FF0000"/>
                </a:solidFill>
              </a:rPr>
              <a:t>12%</a:t>
            </a:r>
            <a:r>
              <a:rPr lang="en-GB" sz="2400" b="1" dirty="0" smtClean="0"/>
              <a:t> (6% </a:t>
            </a:r>
            <a:r>
              <a:rPr lang="en-GB" sz="2400" b="1" dirty="0"/>
              <a:t>without BPHs)</a:t>
            </a:r>
          </a:p>
        </p:txBody>
      </p:sp>
    </p:spTree>
    <p:extLst>
      <p:ext uri="{BB962C8B-B14F-4D97-AF65-F5344CB8AC3E}">
        <p14:creationId xmlns:p14="http://schemas.microsoft.com/office/powerpoint/2010/main" val="20711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8897"/>
            <a:ext cx="9144000" cy="59891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856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Flange Impedance Model Comparison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87624" y="4005064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Please Note: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No Resonance Scattering !</a:t>
            </a:r>
            <a:endParaRPr lang="en-GB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563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79" y="836712"/>
            <a:ext cx="8763129" cy="59492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56"/>
            <a:ext cx="8229600" cy="1143000"/>
          </a:xfrm>
        </p:spPr>
        <p:txBody>
          <a:bodyPr/>
          <a:lstStyle/>
          <a:p>
            <a:r>
              <a:rPr lang="en-GB" dirty="0" smtClean="0"/>
              <a:t>The 2015 Flange Impedance Model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187624" y="4005064"/>
            <a:ext cx="2664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Please Note: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No Resonance Scattering !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308304" y="1052736"/>
            <a:ext cx="288032" cy="223224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5373078" y="1033026"/>
            <a:ext cx="20566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QD short and long bellows!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65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24536"/>
          </a:xfrm>
        </p:spPr>
        <p:txBody>
          <a:bodyPr>
            <a:normAutofit/>
          </a:bodyPr>
          <a:lstStyle/>
          <a:p>
            <a:r>
              <a:rPr lang="en-GB" dirty="0" smtClean="0"/>
              <a:t>SPS Flanges - Longitudinal Impedance Model</a:t>
            </a:r>
          </a:p>
          <a:p>
            <a:pPr lvl="1"/>
            <a:r>
              <a:rPr lang="en-GB" dirty="0" smtClean="0"/>
              <a:t>2014</a:t>
            </a:r>
          </a:p>
          <a:p>
            <a:pPr lvl="1"/>
            <a:r>
              <a:rPr lang="en-GB" dirty="0" smtClean="0"/>
              <a:t>2015</a:t>
            </a:r>
          </a:p>
          <a:p>
            <a:pPr lvl="1"/>
            <a:endParaRPr lang="en-GB" dirty="0"/>
          </a:p>
          <a:p>
            <a:r>
              <a:rPr lang="en-GB" dirty="0" smtClean="0">
                <a:solidFill>
                  <a:srgbClr val="FF0000"/>
                </a:solidFill>
              </a:rPr>
              <a:t>The SPS Longitudinal Impedance Model</a:t>
            </a:r>
          </a:p>
          <a:p>
            <a:pPr lvl="1"/>
            <a:r>
              <a:rPr lang="en-GB" dirty="0" smtClean="0"/>
              <a:t>2015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0573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0461"/>
            <a:ext cx="9144000" cy="61296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1"/>
            <a:ext cx="9144000" cy="61813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Longitudinal </a:t>
            </a:r>
            <a:r>
              <a:rPr lang="es-ES" dirty="0" err="1" smtClean="0"/>
              <a:t>Impedance</a:t>
            </a:r>
            <a:r>
              <a:rPr lang="es-ES" dirty="0" smtClean="0"/>
              <a:t> </a:t>
            </a:r>
            <a:r>
              <a:rPr lang="es-ES" dirty="0" err="1" smtClean="0"/>
              <a:t>Model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907704" y="1700808"/>
            <a:ext cx="57246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/>
              <a:t>To </a:t>
            </a:r>
            <a:r>
              <a:rPr lang="en-GB" dirty="0" smtClean="0"/>
              <a:t>note: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0% Non-conform PP Shields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Resonances Scattered 2.5%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68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83" y="1094957"/>
            <a:ext cx="8920834" cy="57569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1"/>
            <a:ext cx="9144000" cy="61813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Longitudinal </a:t>
            </a:r>
            <a:r>
              <a:rPr lang="es-ES" dirty="0" err="1" smtClean="0"/>
              <a:t>Impedance</a:t>
            </a:r>
            <a:r>
              <a:rPr lang="es-ES" dirty="0" smtClean="0"/>
              <a:t> </a:t>
            </a:r>
            <a:r>
              <a:rPr lang="es-ES" dirty="0" err="1" smtClean="0"/>
              <a:t>Model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388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51"/>
            <a:ext cx="9144000" cy="618137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Longitudinal </a:t>
            </a:r>
            <a:r>
              <a:rPr lang="es-ES" dirty="0" err="1" smtClean="0"/>
              <a:t>Impedance</a:t>
            </a:r>
            <a:r>
              <a:rPr lang="es-ES" dirty="0" smtClean="0"/>
              <a:t> </a:t>
            </a:r>
            <a:r>
              <a:rPr lang="es-ES" dirty="0" err="1" smtClean="0"/>
              <a:t>Model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8641"/>
            <a:ext cx="9144000" cy="563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4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138288</TotalTime>
  <Words>243</Words>
  <Application>Microsoft Office PowerPoint</Application>
  <PresentationFormat>On-screen Show (4:3)</PresentationFormat>
  <Paragraphs>54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- Damping Resistors Survey - Longitudinal Impedance Model Update</vt:lpstr>
      <vt:lpstr>Outline</vt:lpstr>
      <vt:lpstr>Damping Resistor Survey Results</vt:lpstr>
      <vt:lpstr>The Flange Impedance Model Comparison</vt:lpstr>
      <vt:lpstr>The 2015 Flange Impedance Model</vt:lpstr>
      <vt:lpstr>Outline</vt:lpstr>
      <vt:lpstr>Longitudinal Impedance Model</vt:lpstr>
      <vt:lpstr>Longitudinal Impedance Model</vt:lpstr>
      <vt:lpstr>Longitudinal Impedance Model</vt:lpstr>
    </vt:vector>
  </TitlesOfParts>
  <Company>CERN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 for the Measurement of Cavity Q’s in Reflection</dc:title>
  <dc:creator>Jose Enrique Varela Campelo</dc:creator>
  <cp:lastModifiedBy>Jose Enrique Varela Campelo</cp:lastModifiedBy>
  <cp:revision>980</cp:revision>
  <cp:lastPrinted>2014-12-10T08:19:12Z</cp:lastPrinted>
  <dcterms:created xsi:type="dcterms:W3CDTF">2013-02-21T13:42:40Z</dcterms:created>
  <dcterms:modified xsi:type="dcterms:W3CDTF">2015-01-29T13:27:25Z</dcterms:modified>
</cp:coreProperties>
</file>