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99" r:id="rId4"/>
    <p:sldId id="302" r:id="rId5"/>
    <p:sldId id="300" r:id="rId6"/>
    <p:sldId id="303" r:id="rId7"/>
    <p:sldId id="304" r:id="rId8"/>
    <p:sldId id="305" r:id="rId9"/>
    <p:sldId id="301" r:id="rId10"/>
    <p:sldId id="307" r:id="rId11"/>
    <p:sldId id="308" r:id="rId12"/>
    <p:sldId id="309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E033C-F4D1-4087-B17C-901C43634806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4E8CA-FCC1-414C-8B64-7B5D3EFBB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9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5FD0-CA5A-40F0-8E4B-84F598C8F984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0E746-5D4D-496C-995F-F205420EC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0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01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2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8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FDB1-2313-4B9A-817A-1A4517D0BE7C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9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057400"/>
          </a:xfrm>
          <a:solidFill>
            <a:schemeClr val="bg1"/>
          </a:solidFill>
          <a:ln w="88900"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b="1" dirty="0"/>
              <a:t>Multi-bunch </a:t>
            </a:r>
            <a:r>
              <a:rPr lang="en-GB" b="1" dirty="0" smtClean="0"/>
              <a:t>simulations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3500" y="4474413"/>
            <a:ext cx="886350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+mj-lt"/>
                <a:cs typeface="Arial" pitchFamily="34" charset="0"/>
              </a:rPr>
              <a:t>T</a:t>
            </a:r>
            <a:r>
              <a:rPr lang="en-US" sz="2000" dirty="0">
                <a:latin typeface="+mj-lt"/>
                <a:cs typeface="Arial" pitchFamily="34" charset="0"/>
              </a:rPr>
              <a:t>. </a:t>
            </a:r>
            <a:r>
              <a:rPr lang="en-US" sz="2000" dirty="0" smtClean="0">
                <a:latin typeface="+mj-lt"/>
                <a:cs typeface="Arial" pitchFamily="34" charset="0"/>
              </a:rPr>
              <a:t>Argyropoulos</a:t>
            </a:r>
            <a:r>
              <a:rPr lang="en-US" sz="2000" dirty="0" smtClean="0">
                <a:latin typeface="+mj-lt"/>
                <a:cs typeface="Arial" pitchFamily="34" charset="0"/>
              </a:rPr>
              <a:t>,</a:t>
            </a:r>
            <a:r>
              <a:rPr lang="en-GB" sz="2000" dirty="0" smtClean="0"/>
              <a:t>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/>
              <a:t>Acknowledgements: A</a:t>
            </a:r>
            <a:r>
              <a:rPr lang="en-GB" sz="2000" dirty="0" smtClean="0"/>
              <a:t>. </a:t>
            </a:r>
            <a:r>
              <a:rPr lang="en-GB" sz="2000" dirty="0" err="1" smtClean="0"/>
              <a:t>Lasheen</a:t>
            </a:r>
            <a:r>
              <a:rPr lang="en-GB" sz="2000" dirty="0" smtClean="0"/>
              <a:t>, </a:t>
            </a:r>
            <a:r>
              <a:rPr lang="en-GB" sz="2000" dirty="0"/>
              <a:t>J. E. </a:t>
            </a:r>
            <a:r>
              <a:rPr lang="en-GB" sz="2000" dirty="0" smtClean="0"/>
              <a:t>Muller, E</a:t>
            </a:r>
            <a:r>
              <a:rPr lang="en-GB" sz="2000" dirty="0"/>
              <a:t>. </a:t>
            </a:r>
            <a:r>
              <a:rPr lang="en-GB" sz="2000" dirty="0" err="1" smtClean="0"/>
              <a:t>Shaposhnikova</a:t>
            </a:r>
            <a:endParaRPr lang="en-US" sz="2000" dirty="0">
              <a:latin typeface="+mj-lt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100" y="6053226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LIU-SPS BD WG </a:t>
            </a:r>
            <a:r>
              <a:rPr lang="en-GB" sz="2000" dirty="0" smtClean="0"/>
              <a:t>18</a:t>
            </a:r>
            <a:r>
              <a:rPr lang="en-GB" sz="2000" dirty="0" smtClean="0"/>
              <a:t>/06/2015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526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Effect of vacuum flanges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Simulations without the vacuum flanges and for </a:t>
            </a:r>
            <a:r>
              <a:rPr lang="el-GR" sz="2000" dirty="0" smtClean="0"/>
              <a:t>ε</a:t>
            </a:r>
            <a:r>
              <a:rPr lang="en-GB" sz="2000" dirty="0" smtClean="0"/>
              <a:t>=0.5 eVs</a:t>
            </a: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484784"/>
            <a:ext cx="6459685" cy="4842459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96137" y="1828801"/>
            <a:ext cx="316835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/>
              <a:t>S</a:t>
            </a:r>
            <a:r>
              <a:rPr lang="en-GB" sz="2000" dirty="0" smtClean="0"/>
              <a:t>tability threshold at flat top is increased by almost factor of 2       (</a:t>
            </a:r>
            <a:r>
              <a:rPr lang="en-GB" sz="2000" dirty="0" err="1" smtClean="0"/>
              <a:t>N</a:t>
            </a:r>
            <a:r>
              <a:rPr lang="en-GB" sz="2000" baseline="-25000" dirty="0" err="1" smtClean="0"/>
              <a:t>thr</a:t>
            </a:r>
            <a:r>
              <a:rPr lang="en-GB" sz="2000" dirty="0" smtClean="0"/>
              <a:t> from 0.45E11 to 0.8E11)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Not the same during the ramp </a:t>
            </a:r>
            <a:r>
              <a:rPr lang="en-GB" sz="2000" dirty="0" smtClean="0">
                <a:sym typeface="Wingdings" panose="05000000000000000000" pitchFamily="2" charset="2"/>
              </a:rPr>
              <a:t> possible different types of instabilities: LLD during cycle mw type at </a:t>
            </a:r>
            <a:r>
              <a:rPr lang="en-GB" sz="2000" dirty="0">
                <a:sym typeface="Wingdings" panose="05000000000000000000" pitchFamily="2" charset="2"/>
              </a:rPr>
              <a:t>flat </a:t>
            </a:r>
            <a:r>
              <a:rPr lang="en-GB" sz="2000" dirty="0" smtClean="0">
                <a:sym typeface="Wingdings" panose="05000000000000000000" pitchFamily="2" charset="2"/>
              </a:rPr>
              <a:t>top(?)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8029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Effect of different impedances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dirty="0" smtClean="0"/>
              <a:t>Simulations to identify the effect of other impedance elements were also carried out (many more are needed).</a:t>
            </a:r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43401"/>
              </p:ext>
            </p:extLst>
          </p:nvPr>
        </p:nvGraphicFramePr>
        <p:xfrm>
          <a:off x="539552" y="2492896"/>
          <a:ext cx="82809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5"/>
                <a:gridCol w="720080"/>
                <a:gridCol w="648072"/>
                <a:gridCol w="576064"/>
                <a:gridCol w="648072"/>
                <a:gridCol w="720080"/>
                <a:gridCol w="720080"/>
                <a:gridCol w="720080"/>
                <a:gridCol w="864096"/>
                <a:gridCol w="136815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TWC200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20dB less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TWC800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Flanges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Kickers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ε=0</a:t>
                      </a:r>
                      <a:r>
                        <a:rPr lang="en-GB" dirty="0" smtClean="0"/>
                        <a:t>.</a:t>
                      </a:r>
                      <a:r>
                        <a:rPr lang="el-GR" dirty="0" smtClean="0"/>
                        <a:t>35 </a:t>
                      </a:r>
                      <a:r>
                        <a:rPr lang="en-GB" dirty="0" smtClean="0"/>
                        <a:t>eVs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3.5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7.5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6.5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ε=0</a:t>
                      </a:r>
                      <a:r>
                        <a:rPr lang="en-GB" dirty="0" smtClean="0"/>
                        <a:t>.</a:t>
                      </a:r>
                      <a:r>
                        <a:rPr lang="el-GR" dirty="0" smtClean="0"/>
                        <a:t>5 </a:t>
                      </a:r>
                      <a:r>
                        <a:rPr lang="en-GB" dirty="0" smtClean="0"/>
                        <a:t>eVs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5.5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7.5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9.0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12.0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12.0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6.5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10.5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ε=0</a:t>
                      </a:r>
                      <a:r>
                        <a:rPr lang="en-GB" dirty="0" smtClean="0"/>
                        <a:t>.6 </a:t>
                      </a:r>
                      <a:r>
                        <a:rPr lang="en-GB" dirty="0" smtClean="0"/>
                        <a:t>eVs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6.5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8.5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9.0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12.5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12.5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1828801"/>
            <a:ext cx="8126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/>
              <a:t>Table: </a:t>
            </a:r>
            <a:r>
              <a:rPr lang="en-GB" sz="2000" dirty="0" smtClean="0"/>
              <a:t>instability threshold (x10</a:t>
            </a:r>
            <a:r>
              <a:rPr lang="en-GB" sz="2000" baseline="30000" dirty="0" smtClean="0"/>
              <a:t>10</a:t>
            </a:r>
            <a:r>
              <a:rPr lang="en-GB" sz="2000" dirty="0" smtClean="0"/>
              <a:t> p/b) at flat top. The impedance elements that are written are always included.</a:t>
            </a:r>
            <a:endParaRPr lang="en-US" sz="2000" dirty="0" smtClean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38200" y="5733256"/>
            <a:ext cx="8126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b="1" dirty="0" smtClean="0"/>
              <a:t>The table needs to be completed (and understood) and also necessary to repeat it for a double RF system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3440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Summary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Removing the flanges reduces the instability threshold at flat top by almost a factor of 2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Not so much increase during cycle </a:t>
            </a:r>
            <a:r>
              <a:rPr lang="en-US" sz="2000" dirty="0" smtClean="0">
                <a:sym typeface="Wingdings" panose="05000000000000000000" pitchFamily="2" charset="2"/>
              </a:rPr>
              <a:t> different types of instabilities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ym typeface="Wingdings" panose="05000000000000000000" pitchFamily="2" charset="2"/>
              </a:rPr>
              <a:t>Perhaps for a double RF system we are concerned mainly for the instability at flat top  reducing the impedance of the vacuum flanges will help! (to be confirmed in simulation)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ym typeface="Wingdings" panose="05000000000000000000" pitchFamily="2" charset="2"/>
              </a:rPr>
              <a:t>Simulations in double RF are on-going  more delicate due to the phase error between the RF systems (FF/FB)  start from single bunch simulations (Alex)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>
                <a:sym typeface="Wingdings" panose="05000000000000000000" pitchFamily="2" charset="2"/>
              </a:rPr>
              <a:t>In addition instability at flat bottom observed during the last MD in double RF system operation  needs to be understood and simulated</a:t>
            </a:r>
            <a:endParaRPr lang="en-US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14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3200" dirty="0" smtClean="0"/>
              <a:t>Introduction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3816" y="836712"/>
            <a:ext cx="874823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Measurements during MDs in 2014/2015 for different number of bunches in single and double RF systems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b="1" dirty="0" smtClean="0">
                <a:sym typeface="Wingdings" panose="05000000000000000000" pitchFamily="2" charset="2"/>
              </a:rPr>
              <a:t>instability threshold during cycle for various intensities</a:t>
            </a:r>
          </a:p>
          <a:p>
            <a:endParaRPr lang="en-US" sz="1600" b="1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 smtClean="0">
                <a:sym typeface="Wingdings" panose="05000000000000000000" pitchFamily="2" charset="2"/>
              </a:rPr>
              <a:t>Macroparticle</a:t>
            </a:r>
            <a:r>
              <a:rPr lang="en-US" sz="1600" dirty="0" smtClean="0">
                <a:sym typeface="Wingdings" panose="05000000000000000000" pitchFamily="2" charset="2"/>
              </a:rPr>
              <a:t> simulations using </a:t>
            </a:r>
            <a:r>
              <a:rPr lang="en-US" sz="1600" dirty="0" err="1" smtClean="0">
                <a:sym typeface="Wingdings" panose="05000000000000000000" pitchFamily="2" charset="2"/>
              </a:rPr>
              <a:t>BLonD</a:t>
            </a:r>
            <a:r>
              <a:rPr lang="en-US" sz="1600" dirty="0" smtClean="0">
                <a:sym typeface="Wingdings" panose="05000000000000000000" pitchFamily="2" charset="2"/>
              </a:rPr>
              <a:t> (only 12 bunches for now) to compare with measurements  verify the SPS longitudinal impedance model  identify the sources of instability (vacuum flanges etc.)  make estimations for the future.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Simulations in a single RF system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smtClean="0"/>
              <a:t>faster to run and less complications compared to double RF (phase between the RF systems due to beam loading compensation in 200 MHz)</a:t>
            </a:r>
          </a:p>
          <a:p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Momentum and TWC200 voltage programs</a:t>
            </a:r>
            <a:endParaRPr lang="en-US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6" y="3807759"/>
            <a:ext cx="4014168" cy="29981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08" y="3808117"/>
            <a:ext cx="4014168" cy="300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 of </a:t>
            </a:r>
            <a:r>
              <a:rPr lang="en-US" sz="4000" dirty="0" smtClean="0"/>
              <a:t>simulations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Example: simulations in single RF with full </a:t>
            </a:r>
            <a:r>
              <a:rPr lang="en-US" sz="2000" dirty="0" smtClean="0"/>
              <a:t>SPS </a:t>
            </a:r>
            <a:r>
              <a:rPr lang="en-US" sz="2000" dirty="0" smtClean="0"/>
              <a:t>impedance model for</a:t>
            </a:r>
          </a:p>
          <a:p>
            <a:r>
              <a:rPr lang="en-US" sz="2000" dirty="0" smtClean="0"/>
              <a:t>N = 9.8x10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 p/b and </a:t>
            </a:r>
            <a:r>
              <a:rPr lang="el-GR" sz="2000" dirty="0" smtClean="0"/>
              <a:t>ε=</a:t>
            </a:r>
            <a:r>
              <a:rPr lang="en-GB" sz="2000" dirty="0" smtClean="0"/>
              <a:t>0.5 eVs</a:t>
            </a: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879" y="1556792"/>
            <a:ext cx="5872441" cy="4402235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5959027"/>
            <a:ext cx="8126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dirty="0" smtClean="0"/>
              <a:t>Same data analysis as in the measurements but same bunch parameters (emittance, intensity) along the batch (</a:t>
            </a:r>
            <a:r>
              <a:rPr lang="en-GB" sz="2000" b="1" dirty="0" smtClean="0"/>
              <a:t>not the case in measurements</a:t>
            </a:r>
            <a:r>
              <a:rPr lang="en-GB" sz="2000" dirty="0" smtClean="0"/>
              <a:t>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703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6" y="1196752"/>
            <a:ext cx="4014168" cy="30052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43821"/>
            <a:ext cx="4014168" cy="3005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92" y="4153330"/>
            <a:ext cx="3649244" cy="273205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 of </a:t>
            </a:r>
            <a:r>
              <a:rPr lang="en-US" sz="4000" dirty="0" smtClean="0"/>
              <a:t>measurements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153330"/>
            <a:ext cx="3649245" cy="2732054"/>
          </a:xfrm>
          <a:prstGeom prst="rect">
            <a:avLst/>
          </a:prstGeo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Example from </a:t>
            </a:r>
            <a:r>
              <a:rPr lang="en-US" sz="2000" dirty="0" smtClean="0"/>
              <a:t>MD at 08/10/2014 </a:t>
            </a:r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1547916"/>
            <a:ext cx="11528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265 GeV/c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4067943" y="5301208"/>
            <a:ext cx="1121563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923928" y="4726885"/>
            <a:ext cx="1312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Normalized </a:t>
            </a:r>
          </a:p>
          <a:p>
            <a:r>
              <a:rPr lang="en-GB" dirty="0" smtClean="0"/>
              <a:t>Intensity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5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Simulations with full Imp. model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Instability threshold during cycle for different emittances</a:t>
            </a:r>
            <a:endParaRPr lang="en-US" sz="20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94853"/>
            <a:ext cx="6459685" cy="4842459"/>
          </a:xfrm>
          <a:prstGeom prst="rect">
            <a:avLst/>
          </a:prstGeom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178399" y="1562220"/>
            <a:ext cx="252447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Small changes in the stability threshold</a:t>
            </a:r>
            <a:endParaRPr lang="en-US" sz="2000" dirty="0" smtClean="0"/>
          </a:p>
        </p:txBody>
      </p:sp>
      <p:sp>
        <p:nvSpPr>
          <p:cNvPr id="13" name="Oval 12"/>
          <p:cNvSpPr/>
          <p:nvPr/>
        </p:nvSpPr>
        <p:spPr>
          <a:xfrm>
            <a:off x="1043608" y="1700808"/>
            <a:ext cx="1998824" cy="21382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2432" y="2905936"/>
            <a:ext cx="3401776" cy="7111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895605"/>
            <a:ext cx="2739537" cy="205367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190975" y="2937718"/>
            <a:ext cx="27735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/>
              <a:t>At </a:t>
            </a:r>
            <a:r>
              <a:rPr lang="en-GB" sz="2000" dirty="0" smtClean="0"/>
              <a:t>high </a:t>
            </a:r>
            <a:r>
              <a:rPr lang="en-GB" sz="2000" dirty="0"/>
              <a:t>intensities beam blows up early  during the cycle</a:t>
            </a:r>
          </a:p>
        </p:txBody>
      </p:sp>
    </p:spTree>
    <p:extLst>
      <p:ext uri="{BB962C8B-B14F-4D97-AF65-F5344CB8AC3E}">
        <p14:creationId xmlns:p14="http://schemas.microsoft.com/office/powerpoint/2010/main" val="21242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Simulations vs measurements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For the case of </a:t>
            </a:r>
            <a:r>
              <a:rPr lang="el-GR" sz="2000" dirty="0" smtClean="0"/>
              <a:t>ε</a:t>
            </a:r>
            <a:r>
              <a:rPr lang="en-GB" sz="2000" dirty="0" smtClean="0"/>
              <a:t> = 0.5 eVs (similar bunch emittance with measurements)</a:t>
            </a: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57" y="1314510"/>
            <a:ext cx="5872441" cy="4402235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78399" y="1706032"/>
            <a:ext cx="252447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Similar threshold at N~1x10</a:t>
            </a:r>
            <a:r>
              <a:rPr lang="en-GB" sz="2000" baseline="30000" dirty="0" smtClean="0"/>
              <a:t>11</a:t>
            </a:r>
            <a:r>
              <a:rPr lang="en-GB" sz="2000" dirty="0" smtClean="0"/>
              <a:t> p/b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Much lower for higher intensities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63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Simulations vs measurements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5872441" cy="4402235"/>
          </a:xfrm>
          <a:prstGeom prst="rect">
            <a:avLst/>
          </a:prstGeom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78399" y="1699061"/>
            <a:ext cx="252447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For lower intensities only data from an MD in 2014 </a:t>
            </a:r>
            <a:r>
              <a:rPr lang="en-GB" sz="2000" dirty="0" smtClean="0">
                <a:sym typeface="Wingdings" panose="05000000000000000000" pitchFamily="2" charset="2"/>
              </a:rPr>
              <a:t> better agreement with sim of </a:t>
            </a:r>
            <a:r>
              <a:rPr lang="el-GR" sz="2000" dirty="0" smtClean="0">
                <a:sym typeface="Wingdings" panose="05000000000000000000" pitchFamily="2" charset="2"/>
              </a:rPr>
              <a:t>ε=0</a:t>
            </a:r>
            <a:r>
              <a:rPr lang="en-GB" sz="2000" dirty="0" smtClean="0">
                <a:sym typeface="Wingdings" panose="05000000000000000000" pitchFamily="2" charset="2"/>
              </a:rPr>
              <a:t>.</a:t>
            </a:r>
            <a:r>
              <a:rPr lang="el-GR" sz="2000" dirty="0" smtClean="0">
                <a:sym typeface="Wingdings" panose="05000000000000000000" pitchFamily="2" charset="2"/>
              </a:rPr>
              <a:t>35 </a:t>
            </a:r>
            <a:r>
              <a:rPr lang="en-GB" sz="2000" dirty="0" smtClean="0">
                <a:sym typeface="Wingdings" panose="05000000000000000000" pitchFamily="2" charset="2"/>
              </a:rPr>
              <a:t>eVs but much lower emittance!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5353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Simulations vs measurements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000" dirty="0" smtClean="0"/>
              <a:t>In reality the impedance of TWC200 is very much reduced by the FB/FFW.</a:t>
            </a:r>
            <a:endParaRPr lang="en-US" sz="2000" dirty="0"/>
          </a:p>
          <a:p>
            <a:r>
              <a:rPr lang="en-GB" sz="2000" dirty="0" smtClean="0"/>
              <a:t>No FB/FF models included in simulations for the moment.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43" y="1857299"/>
            <a:ext cx="5872441" cy="4402235"/>
          </a:xfrm>
          <a:prstGeom prst="rect">
            <a:avLst/>
          </a:prstGeom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6137" y="1828801"/>
            <a:ext cx="316835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Without TWC200 impedance, stability threshold at flat top is increased (N</a:t>
            </a:r>
            <a:r>
              <a:rPr lang="en-GB" sz="2000" baseline="-25000" dirty="0" smtClean="0"/>
              <a:t>thr</a:t>
            </a:r>
            <a:r>
              <a:rPr lang="en-GB" sz="2000" dirty="0" smtClean="0"/>
              <a:t>~0.8E11)</a:t>
            </a:r>
            <a:r>
              <a:rPr lang="en-GB" sz="2000" b="1" dirty="0" smtClean="0">
                <a:sym typeface="Wingdings" panose="05000000000000000000" pitchFamily="2" charset="2"/>
              </a:rPr>
              <a:t> but lower threshold for higher intensities </a:t>
            </a:r>
            <a:endParaRPr lang="en-GB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000" dirty="0" smtClean="0"/>
              <a:t>With 20dB reduction of the TWC200 induced voltage: at flat top N</a:t>
            </a:r>
            <a:r>
              <a:rPr lang="en-GB" sz="2000" baseline="-25000" dirty="0" smtClean="0"/>
              <a:t>thr</a:t>
            </a:r>
            <a:r>
              <a:rPr lang="en-GB" sz="2000" dirty="0" smtClean="0"/>
              <a:t>~1E11 </a:t>
            </a:r>
            <a:r>
              <a:rPr lang="en-GB" sz="2000" dirty="0" smtClean="0">
                <a:sym typeface="Wingdings" panose="05000000000000000000" pitchFamily="2" charset="2"/>
              </a:rPr>
              <a:t> still above 1.3E11 p/b threshold too low compared to measurements </a:t>
            </a:r>
            <a:endParaRPr lang="en-GB" sz="2000" dirty="0"/>
          </a:p>
        </p:txBody>
      </p:sp>
      <p:sp>
        <p:nvSpPr>
          <p:cNvPr id="13" name="Oval 12"/>
          <p:cNvSpPr/>
          <p:nvPr/>
        </p:nvSpPr>
        <p:spPr>
          <a:xfrm>
            <a:off x="1835696" y="1981200"/>
            <a:ext cx="1206736" cy="20238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835696" y="3068960"/>
            <a:ext cx="30363" cy="15121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85803" y="4428825"/>
            <a:ext cx="194840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No change in threshold with intensity as in measurements</a:t>
            </a:r>
            <a:endParaRPr lang="en-US" sz="2000" dirty="0" smtClean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8200" y="1684983"/>
            <a:ext cx="29314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 smtClean="0"/>
              <a:t>Simulations for </a:t>
            </a:r>
            <a:r>
              <a:rPr lang="el-GR" sz="2000" dirty="0" smtClean="0"/>
              <a:t>ε=0.5 </a:t>
            </a:r>
            <a:r>
              <a:rPr lang="en-GB" sz="2000" dirty="0" smtClean="0"/>
              <a:t>eVs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046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First conclusions</a:t>
            </a:r>
            <a:endParaRPr lang="en-US" sz="3200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200" y="914400"/>
            <a:ext cx="812628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Some discrepancy between simulations and measurements of 12 bunches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Possible reasons: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Difference in initial conditions (bunch by bunch variation in measurements in emittance and intensity)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Effect of bunch distribution: F(H) = (1-H/H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1.5</a:t>
            </a:r>
            <a:r>
              <a:rPr lang="en-US" sz="2000" dirty="0" smtClean="0"/>
              <a:t> was used only </a:t>
            </a:r>
            <a:endParaRPr lang="en-US" sz="2000" dirty="0" smtClean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Better simulation of LLRF (FB/FF, phase loop) should be included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Impedance model is not complete (TWC HOM?)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…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Nevertheless we can still estimate the contribution of different impedances  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5155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13571</TotalTime>
  <Words>753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Multi-bunch simulations</vt:lpstr>
      <vt:lpstr>Introduction</vt:lpstr>
      <vt:lpstr>Example of simulations</vt:lpstr>
      <vt:lpstr>Example of measurements</vt:lpstr>
      <vt:lpstr>Simulations with full Imp. model</vt:lpstr>
      <vt:lpstr>Simulations vs measurements</vt:lpstr>
      <vt:lpstr>Simulations vs measurements</vt:lpstr>
      <vt:lpstr>Simulations vs measurements</vt:lpstr>
      <vt:lpstr>First conclusions</vt:lpstr>
      <vt:lpstr>Effect of vacuum flanges</vt:lpstr>
      <vt:lpstr>Effect of different impedances</vt:lpstr>
      <vt:lpstr>Summary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slip-stacking of the I-LHC beam in the SPS</dc:title>
  <dc:creator>Theodoros Argyropoulos</dc:creator>
  <cp:lastModifiedBy>Theodoros Argyropoulos</cp:lastModifiedBy>
  <cp:revision>313</cp:revision>
  <cp:lastPrinted>2014-09-04T13:16:33Z</cp:lastPrinted>
  <dcterms:created xsi:type="dcterms:W3CDTF">2014-02-26T10:28:48Z</dcterms:created>
  <dcterms:modified xsi:type="dcterms:W3CDTF">2015-06-18T15:51:22Z</dcterms:modified>
</cp:coreProperties>
</file>