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75" r:id="rId2"/>
    <p:sldId id="327" r:id="rId3"/>
    <p:sldId id="350" r:id="rId4"/>
    <p:sldId id="351" r:id="rId5"/>
    <p:sldId id="364" r:id="rId6"/>
    <p:sldId id="352" r:id="rId7"/>
    <p:sldId id="353" r:id="rId8"/>
    <p:sldId id="355" r:id="rId9"/>
    <p:sldId id="354" r:id="rId10"/>
    <p:sldId id="356" r:id="rId11"/>
    <p:sldId id="357" r:id="rId12"/>
    <p:sldId id="359" r:id="rId13"/>
    <p:sldId id="360" r:id="rId14"/>
    <p:sldId id="361" r:id="rId15"/>
    <p:sldId id="362" r:id="rId16"/>
    <p:sldId id="363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 Oeftiger" initials="AO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F00"/>
    <a:srgbClr val="848584"/>
    <a:srgbClr val="22B6FF"/>
    <a:srgbClr val="E23FDD"/>
    <a:srgbClr val="DE33E6"/>
    <a:srgbClr val="0055A0"/>
    <a:srgbClr val="0E5396"/>
    <a:srgbClr val="6E0A49"/>
    <a:srgbClr val="3F062A"/>
    <a:srgbClr val="FFB2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1" autoAdjust="0"/>
    <p:restoredTop sz="89710" autoAdjust="0"/>
  </p:normalViewPr>
  <p:slideViewPr>
    <p:cSldViewPr snapToGrid="0" snapToObjects="1">
      <p:cViewPr varScale="1">
        <p:scale>
          <a:sx n="86" d="100"/>
          <a:sy n="86" d="100"/>
        </p:scale>
        <p:origin x="-128" y="-2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3" d="100"/>
          <a:sy n="113" d="100"/>
        </p:scale>
        <p:origin x="-421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C69A-03FB-6E4A-B7EB-FF30DF587EB5}" type="datetime1">
              <a:rPr lang="en-US" smtClean="0"/>
              <a:pPr/>
              <a:t>25/10/15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3C35-583F-AA47-BA24-3A80466313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9314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EC1ED-C620-F147-804C-8EF761D1A9C8}" type="datetime1">
              <a:rPr lang="en-US" smtClean="0"/>
              <a:pPr/>
              <a:t>25/10/15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AE11AB-0296-3E4F-BC81-E4B843AB54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309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57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E11AB-0296-3E4F-BC81-E4B843AB54F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54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andscapelight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6582" y="2029633"/>
            <a:ext cx="8717280" cy="38221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2667" y="2563159"/>
            <a:ext cx="8701471" cy="1344706"/>
          </a:xfrm>
        </p:spPr>
        <p:txBody>
          <a:bodyPr>
            <a:normAutofit/>
          </a:bodyPr>
          <a:lstStyle>
            <a:lvl1pPr algn="ctr">
              <a:defRPr sz="26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2667" y="4474881"/>
            <a:ext cx="8701471" cy="1374589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0E539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dirty="0" smtClean="0"/>
              <a:t>Subtitle</a:t>
            </a:r>
            <a:endParaRPr lang="en-US" dirty="0"/>
          </a:p>
        </p:txBody>
      </p:sp>
      <p:sp>
        <p:nvSpPr>
          <p:cNvPr id="14" name="Content Placeholder 19"/>
          <p:cNvSpPr>
            <a:spLocks noGrp="1"/>
          </p:cNvSpPr>
          <p:nvPr>
            <p:ph sz="quarter" idx="18" hasCustomPrompt="1"/>
          </p:nvPr>
        </p:nvSpPr>
        <p:spPr>
          <a:xfrm>
            <a:off x="203200" y="6373168"/>
            <a:ext cx="4405399" cy="317480"/>
          </a:xfrm>
        </p:spPr>
        <p:txBody>
          <a:bodyPr lIns="0" tIns="0" rIns="0" bIns="0" anchor="t" anchorCtr="0">
            <a:noAutofit/>
          </a:bodyPr>
          <a:lstStyle>
            <a:lvl1pPr>
              <a:buNone/>
              <a:defRPr sz="1000">
                <a:solidFill>
                  <a:srgbClr val="0E5396"/>
                </a:solidFill>
              </a:defRPr>
            </a:lvl1pPr>
          </a:lstStyle>
          <a:p>
            <a:r>
              <a:rPr lang="en-US" dirty="0" smtClean="0"/>
              <a:t>Name of the lecturer, event, date</a:t>
            </a:r>
          </a:p>
          <a:p>
            <a:r>
              <a:rPr lang="en-US" dirty="0" smtClean="0"/>
              <a:t>2 lines maximum</a:t>
            </a:r>
            <a:endParaRPr lang="en-US" dirty="0"/>
          </a:p>
        </p:txBody>
      </p:sp>
      <p:pic>
        <p:nvPicPr>
          <p:cNvPr id="16" name="Picture 15" descr="logo-presentation-smal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4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407" y="326212"/>
            <a:ext cx="2290064" cy="129369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3762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/>
          <a:lstStyle>
            <a:lvl1pPr marL="180000" indent="-187200">
              <a:spcBef>
                <a:spcPts val="1600"/>
              </a:spcBef>
              <a:spcAft>
                <a:spcPts val="400"/>
              </a:spcAft>
              <a:buFont typeface="Arial"/>
              <a:buChar char="•"/>
              <a:defRPr sz="1700" b="1">
                <a:solidFill>
                  <a:srgbClr val="0055A0"/>
                </a:solidFill>
              </a:defRPr>
            </a:lvl1pPr>
            <a:lvl2pPr marL="381600" indent="-194400">
              <a:spcBef>
                <a:spcPts val="0"/>
              </a:spcBef>
              <a:spcAft>
                <a:spcPts val="400"/>
              </a:spcAft>
              <a:buClrTx/>
              <a:buSzPct val="100000"/>
              <a:buFont typeface="Arial"/>
              <a:buChar char="•"/>
              <a:defRPr sz="1500"/>
            </a:lvl2pPr>
            <a:lvl3pPr>
              <a:spcBef>
                <a:spcPts val="0"/>
              </a:spcBef>
              <a:spcAft>
                <a:spcPts val="200"/>
              </a:spcAft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  <p:pic>
        <p:nvPicPr>
          <p:cNvPr id="7" name="Picture 6" descr="liu_ppt-03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67" y="274638"/>
            <a:ext cx="619098" cy="747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rn logo - Open presenta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586441" y="4811058"/>
            <a:ext cx="7971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49526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015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198"/>
            <a:ext cx="8229600" cy="4735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dirty="0" smtClean="0"/>
              <a:t>Click to edit Master text styles</a:t>
            </a:r>
          </a:p>
          <a:p>
            <a:pPr lvl="1"/>
            <a:r>
              <a:rPr lang="fr-CH" dirty="0" smtClean="0"/>
              <a:t>Second level first line</a:t>
            </a:r>
            <a:br>
              <a:rPr lang="fr-CH" dirty="0" smtClean="0"/>
            </a:br>
            <a:r>
              <a:rPr lang="fr-CH" dirty="0" smtClean="0"/>
              <a:t>second line</a:t>
            </a:r>
          </a:p>
          <a:p>
            <a:pPr lvl="2"/>
            <a:r>
              <a:rPr lang="fr-CH" dirty="0" smtClean="0"/>
              <a:t>Third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91" r:id="rId2"/>
    <p:sldLayoutId id="2147483676" r:id="rId3"/>
    <p:sldLayoutId id="2147483692" r:id="rId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rgbClr val="0055A0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Clr>
          <a:srgbClr val="0055A0"/>
        </a:buClr>
        <a:buFontTx/>
        <a:buNone/>
        <a:defRPr sz="2000" kern="1200">
          <a:solidFill>
            <a:schemeClr val="tx1"/>
          </a:solidFill>
          <a:latin typeface="Arial"/>
          <a:ea typeface="+mn-ea"/>
          <a:cs typeface="Arial"/>
        </a:defRPr>
      </a:lvl1pPr>
      <a:lvl2pPr marL="471600" indent="-284400" algn="l" defTabSz="457200" rtl="0" eaLnBrk="1" latinLnBrk="0" hangingPunct="1">
        <a:lnSpc>
          <a:spcPct val="100000"/>
        </a:lnSpc>
        <a:spcBef>
          <a:spcPts val="1080"/>
        </a:spcBef>
        <a:buClr>
          <a:srgbClr val="0055A0"/>
        </a:buClr>
        <a:buSzPct val="70000"/>
        <a:buFont typeface="Wingdings" charset="2"/>
        <a:buChar char="§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694800" indent="-228600" algn="l" defTabSz="457200" rtl="0" eaLnBrk="1" latinLnBrk="0" hangingPunct="1">
        <a:lnSpc>
          <a:spcPct val="100000"/>
        </a:lnSpc>
        <a:spcBef>
          <a:spcPts val="984"/>
        </a:spcBef>
        <a:buClrTx/>
        <a:buSzPct val="100000"/>
        <a:buFont typeface="Lucida Grande"/>
        <a:buChar char="−"/>
        <a:defRPr sz="16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667" y="2680881"/>
            <a:ext cx="8701471" cy="142121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MD: SPS Working Point Scan for</a:t>
            </a:r>
            <a:br>
              <a:rPr lang="en-US" sz="2800" dirty="0" smtClean="0"/>
            </a:br>
            <a:r>
              <a:rPr lang="en-US" sz="2800" dirty="0" smtClean="0"/>
              <a:t>High-Brightness Single-Bunch Beams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667" y="3924300"/>
            <a:ext cx="8701471" cy="19431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dirty="0" smtClean="0">
                <a:solidFill>
                  <a:srgbClr val="FFFFFF"/>
                </a:solidFill>
              </a:rPr>
              <a:t>H. </a:t>
            </a:r>
            <a:r>
              <a:rPr lang="en-US" dirty="0" err="1" smtClean="0">
                <a:solidFill>
                  <a:srgbClr val="FFFFFF"/>
                </a:solidFill>
              </a:rPr>
              <a:t>Bartosik</a:t>
            </a:r>
            <a:r>
              <a:rPr lang="en-US" dirty="0" smtClean="0">
                <a:solidFill>
                  <a:srgbClr val="FFFFFF"/>
                </a:solidFill>
              </a:rPr>
              <a:t>, A. Oeftiger, F. Schmidt, M. </a:t>
            </a:r>
            <a:r>
              <a:rPr lang="en-US" dirty="0" err="1" smtClean="0">
                <a:solidFill>
                  <a:srgbClr val="FFFFFF"/>
                </a:solidFill>
              </a:rPr>
              <a:t>Titze</a:t>
            </a:r>
            <a:endParaRPr lang="en-US" dirty="0">
              <a:solidFill>
                <a:srgbClr val="FFFFFF"/>
              </a:solidFill>
            </a:endParaRPr>
          </a:p>
          <a:p>
            <a:pPr>
              <a:spcBef>
                <a:spcPts val="400"/>
              </a:spcBef>
            </a:pPr>
            <a:endParaRPr lang="en-US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1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Overview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5" y="806246"/>
            <a:ext cx="5407354" cy="60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76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Tune Diagram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9" y="1123892"/>
            <a:ext cx="7315215" cy="5486411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11201" y="1346170"/>
            <a:ext cx="3903453" cy="2630271"/>
            <a:chOff x="11201" y="1346170"/>
            <a:chExt cx="3903453" cy="2630271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467833" y="3072809"/>
              <a:ext cx="71238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467833" y="3671777"/>
              <a:ext cx="712381" cy="0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40242" y="1346170"/>
              <a:ext cx="2550442" cy="10355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lIns="180000" tIns="108000" rIns="180000" bIns="108000" rtlCol="0">
              <a:noAutofit/>
            </a:bodyPr>
            <a:lstStyle/>
            <a:p>
              <a:pPr>
                <a:tabLst>
                  <a:tab pos="1254125" algn="l"/>
                </a:tabLst>
              </a:pPr>
              <a:r>
                <a:rPr lang="en-GB" dirty="0" smtClean="0"/>
                <a:t>which resonance?</a:t>
              </a:r>
            </a:p>
            <a:p>
              <a:pPr marL="285750" indent="-285750">
                <a:buFont typeface="Wingdings 3" panose="05040102010807070707" pitchFamily="18" charset="2"/>
                <a:buChar char="_"/>
                <a:tabLst>
                  <a:tab pos="1254125" algn="l"/>
                </a:tabLst>
              </a:pPr>
              <a:r>
                <a:rPr lang="en-GB" dirty="0" smtClean="0"/>
                <a:t>further studies with reduced brightness!</a:t>
              </a: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1254125" algn="l"/>
                </a:tabLst>
              </a:pP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1254125" algn="l"/>
                </a:tabLst>
              </a:pPr>
              <a:endParaRPr lang="en-GB" dirty="0"/>
            </a:p>
          </p:txBody>
        </p:sp>
        <p:sp>
          <p:nvSpPr>
            <p:cNvPr id="14" name="Parallelogram 13"/>
            <p:cNvSpPr/>
            <p:nvPr/>
          </p:nvSpPr>
          <p:spPr>
            <a:xfrm rot="20211805">
              <a:off x="2658801" y="2997895"/>
              <a:ext cx="1255853" cy="978546"/>
            </a:xfrm>
            <a:custGeom>
              <a:avLst/>
              <a:gdLst>
                <a:gd name="connsiteX0" fmla="*/ 0 w 1404929"/>
                <a:gd name="connsiteY0" fmla="*/ 1029033 h 1029033"/>
                <a:gd name="connsiteX1" fmla="*/ 547744 w 1404929"/>
                <a:gd name="connsiteY1" fmla="*/ 0 h 1029033"/>
                <a:gd name="connsiteX2" fmla="*/ 1404929 w 1404929"/>
                <a:gd name="connsiteY2" fmla="*/ 0 h 1029033"/>
                <a:gd name="connsiteX3" fmla="*/ 857185 w 1404929"/>
                <a:gd name="connsiteY3" fmla="*/ 1029033 h 1029033"/>
                <a:gd name="connsiteX4" fmla="*/ 0 w 1404929"/>
                <a:gd name="connsiteY4" fmla="*/ 1029033 h 1029033"/>
                <a:gd name="connsiteX0" fmla="*/ 0 w 1404929"/>
                <a:gd name="connsiteY0" fmla="*/ 1029033 h 1029033"/>
                <a:gd name="connsiteX1" fmla="*/ 547744 w 1404929"/>
                <a:gd name="connsiteY1" fmla="*/ 0 h 1029033"/>
                <a:gd name="connsiteX2" fmla="*/ 1404929 w 1404929"/>
                <a:gd name="connsiteY2" fmla="*/ 0 h 1029033"/>
                <a:gd name="connsiteX3" fmla="*/ 1028562 w 1404929"/>
                <a:gd name="connsiteY3" fmla="*/ 709136 h 1029033"/>
                <a:gd name="connsiteX4" fmla="*/ 0 w 1404929"/>
                <a:gd name="connsiteY4" fmla="*/ 1029033 h 1029033"/>
                <a:gd name="connsiteX0" fmla="*/ 0 w 1404929"/>
                <a:gd name="connsiteY0" fmla="*/ 1029033 h 1029033"/>
                <a:gd name="connsiteX1" fmla="*/ 418145 w 1404929"/>
                <a:gd name="connsiteY1" fmla="*/ 222125 h 1029033"/>
                <a:gd name="connsiteX2" fmla="*/ 1404929 w 1404929"/>
                <a:gd name="connsiteY2" fmla="*/ 0 h 1029033"/>
                <a:gd name="connsiteX3" fmla="*/ 1028562 w 1404929"/>
                <a:gd name="connsiteY3" fmla="*/ 709136 h 1029033"/>
                <a:gd name="connsiteX4" fmla="*/ 0 w 1404929"/>
                <a:gd name="connsiteY4" fmla="*/ 1029033 h 1029033"/>
                <a:gd name="connsiteX0" fmla="*/ 0 w 1404929"/>
                <a:gd name="connsiteY0" fmla="*/ 1029033 h 1029033"/>
                <a:gd name="connsiteX1" fmla="*/ 418145 w 1404929"/>
                <a:gd name="connsiteY1" fmla="*/ 222125 h 1029033"/>
                <a:gd name="connsiteX2" fmla="*/ 1404929 w 1404929"/>
                <a:gd name="connsiteY2" fmla="*/ 0 h 1029033"/>
                <a:gd name="connsiteX3" fmla="*/ 1007673 w 1404929"/>
                <a:gd name="connsiteY3" fmla="*/ 758023 h 1029033"/>
                <a:gd name="connsiteX4" fmla="*/ 0 w 1404929"/>
                <a:gd name="connsiteY4" fmla="*/ 1029033 h 1029033"/>
                <a:gd name="connsiteX0" fmla="*/ 0 w 1404929"/>
                <a:gd name="connsiteY0" fmla="*/ 1029033 h 1029033"/>
                <a:gd name="connsiteX1" fmla="*/ 418145 w 1404929"/>
                <a:gd name="connsiteY1" fmla="*/ 222125 h 1029033"/>
                <a:gd name="connsiteX2" fmla="*/ 1404929 w 1404929"/>
                <a:gd name="connsiteY2" fmla="*/ 0 h 1029033"/>
                <a:gd name="connsiteX3" fmla="*/ 727147 w 1404929"/>
                <a:gd name="connsiteY3" fmla="*/ 846283 h 1029033"/>
                <a:gd name="connsiteX4" fmla="*/ 0 w 1404929"/>
                <a:gd name="connsiteY4" fmla="*/ 1029033 h 1029033"/>
                <a:gd name="connsiteX0" fmla="*/ 0 w 1404929"/>
                <a:gd name="connsiteY0" fmla="*/ 1029033 h 1029033"/>
                <a:gd name="connsiteX1" fmla="*/ 411385 w 1404929"/>
                <a:gd name="connsiteY1" fmla="*/ 427363 h 1029033"/>
                <a:gd name="connsiteX2" fmla="*/ 1404929 w 1404929"/>
                <a:gd name="connsiteY2" fmla="*/ 0 h 1029033"/>
                <a:gd name="connsiteX3" fmla="*/ 727147 w 1404929"/>
                <a:gd name="connsiteY3" fmla="*/ 846283 h 1029033"/>
                <a:gd name="connsiteX4" fmla="*/ 0 w 1404929"/>
                <a:gd name="connsiteY4" fmla="*/ 1029033 h 1029033"/>
                <a:gd name="connsiteX0" fmla="*/ 0 w 1404929"/>
                <a:gd name="connsiteY0" fmla="*/ 1029033 h 1029033"/>
                <a:gd name="connsiteX1" fmla="*/ 382053 w 1404929"/>
                <a:gd name="connsiteY1" fmla="*/ 414829 h 1029033"/>
                <a:gd name="connsiteX2" fmla="*/ 1404929 w 1404929"/>
                <a:gd name="connsiteY2" fmla="*/ 0 h 1029033"/>
                <a:gd name="connsiteX3" fmla="*/ 727147 w 1404929"/>
                <a:gd name="connsiteY3" fmla="*/ 846283 h 1029033"/>
                <a:gd name="connsiteX4" fmla="*/ 0 w 1404929"/>
                <a:gd name="connsiteY4" fmla="*/ 1029033 h 1029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4929" h="1029033">
                  <a:moveTo>
                    <a:pt x="0" y="1029033"/>
                  </a:moveTo>
                  <a:lnTo>
                    <a:pt x="382053" y="414829"/>
                  </a:lnTo>
                  <a:lnTo>
                    <a:pt x="1404929" y="0"/>
                  </a:lnTo>
                  <a:lnTo>
                    <a:pt x="727147" y="846283"/>
                  </a:lnTo>
                  <a:lnTo>
                    <a:pt x="0" y="1029033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bg1">
                    <a:alpha val="18000"/>
                  </a:schemeClr>
                </a:gs>
              </a:gsLst>
              <a:lin ang="16200000" scaled="0"/>
            </a:gradFill>
            <a:ln w="31750">
              <a:solidFill>
                <a:schemeClr val="tx1">
                  <a:alpha val="48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1201" y="3049596"/>
              <a:ext cx="6278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b="1" dirty="0" smtClean="0">
                  <a:solidFill>
                    <a:srgbClr val="C00000"/>
                  </a:solidFill>
                </a:rPr>
                <a:t>??</a:t>
              </a:r>
              <a:endParaRPr lang="en-GB" sz="3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31360" y="1229360"/>
            <a:ext cx="359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(during 3s, LHC flat-bottom 10.8s)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30304" y="1198582"/>
            <a:ext cx="934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100" dirty="0" smtClean="0"/>
              <a:t>Slow</a:t>
            </a:r>
            <a:endParaRPr lang="en-GB" sz="2100" dirty="0"/>
          </a:p>
        </p:txBody>
      </p:sp>
    </p:spTree>
    <p:extLst>
      <p:ext uri="{BB962C8B-B14F-4D97-AF65-F5344CB8AC3E}">
        <p14:creationId xmlns:p14="http://schemas.microsoft.com/office/powerpoint/2010/main" val="874407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8" y="1123892"/>
            <a:ext cx="7315215" cy="5486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Tune Diagram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3200401" y="2087526"/>
            <a:ext cx="3286594" cy="1212192"/>
            <a:chOff x="3200401" y="2087526"/>
            <a:chExt cx="3286594" cy="1212192"/>
          </a:xfrm>
        </p:grpSpPr>
        <p:cxnSp>
          <p:nvCxnSpPr>
            <p:cNvPr id="6" name="Straight Arrow Connector 5"/>
            <p:cNvCxnSpPr/>
            <p:nvPr/>
          </p:nvCxnSpPr>
          <p:spPr>
            <a:xfrm>
              <a:off x="3200401" y="2087526"/>
              <a:ext cx="712381" cy="0"/>
            </a:xfrm>
            <a:prstGeom prst="straightConnector1">
              <a:avLst/>
            </a:prstGeom>
            <a:ln w="63500"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912782" y="2264195"/>
              <a:ext cx="2574213" cy="10355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lIns="180000" tIns="108000" rIns="180000" bIns="108000" rtlCol="0">
              <a:noAutofit/>
            </a:bodyPr>
            <a:lstStyle/>
            <a:p>
              <a:pPr>
                <a:tabLst>
                  <a:tab pos="1254125" algn="l"/>
                </a:tabLst>
              </a:pPr>
              <a:r>
                <a:rPr lang="en-GB" dirty="0" smtClean="0"/>
                <a:t>Improves with distance from </a:t>
              </a:r>
              <a:r>
                <a:rPr lang="en-GB" dirty="0" smtClean="0">
                  <a:solidFill>
                    <a:srgbClr val="FF0000"/>
                  </a:solidFill>
                </a:rPr>
                <a:t>horizontal</a:t>
              </a:r>
              <a:r>
                <a:rPr lang="en-GB" dirty="0" smtClean="0"/>
                <a:t> integer resonance</a:t>
              </a: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1254125" algn="l"/>
                </a:tabLst>
              </a:pP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1254125" algn="l"/>
                </a:tabLst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4475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7" y="1123892"/>
            <a:ext cx="7315215" cy="5486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Tune Diagram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3912782" y="2892056"/>
            <a:ext cx="2574213" cy="2087667"/>
            <a:chOff x="3912782" y="2892056"/>
            <a:chExt cx="2574213" cy="2087667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4178596" y="2892056"/>
              <a:ext cx="0" cy="822252"/>
            </a:xfrm>
            <a:prstGeom prst="straightConnector1">
              <a:avLst/>
            </a:prstGeom>
            <a:ln w="63500">
              <a:solidFill>
                <a:srgbClr val="92D05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912782" y="3944200"/>
              <a:ext cx="2574213" cy="103552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lIns="180000" tIns="108000" rIns="180000" bIns="108000" rtlCol="0">
              <a:noAutofit/>
            </a:bodyPr>
            <a:lstStyle/>
            <a:p>
              <a:pPr>
                <a:tabLst>
                  <a:tab pos="1254125" algn="l"/>
                </a:tabLst>
              </a:pPr>
              <a:r>
                <a:rPr lang="en-GB" dirty="0" smtClean="0"/>
                <a:t>Improves with distance from </a:t>
              </a:r>
              <a:r>
                <a:rPr lang="en-GB" dirty="0" smtClean="0">
                  <a:solidFill>
                    <a:srgbClr val="FF0000"/>
                  </a:solidFill>
                </a:rPr>
                <a:t>vertical</a:t>
              </a:r>
              <a:r>
                <a:rPr lang="en-GB" dirty="0" smtClean="0"/>
                <a:t> integer resonance</a:t>
              </a:r>
              <a:endParaRPr lang="en-GB" dirty="0"/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1254125" algn="l"/>
                </a:tabLst>
              </a:pPr>
              <a:endParaRPr lang="en-GB" dirty="0" smtClean="0"/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1254125" algn="l"/>
                </a:tabLst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954054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6" y="1123891"/>
            <a:ext cx="7315215" cy="5486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Tune Diagram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389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86" y="1123892"/>
            <a:ext cx="7315215" cy="54864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Tune Diagram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80356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and Next Steps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52471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Summary:</a:t>
            </a:r>
          </a:p>
          <a:p>
            <a:r>
              <a:rPr lang="en-GB" dirty="0" smtClean="0"/>
              <a:t>wire scanner emittances @PS extraction and @SPS injection in good agreement</a:t>
            </a:r>
          </a:p>
          <a:p>
            <a:r>
              <a:rPr lang="en-GB" dirty="0" smtClean="0"/>
              <a:t>significant contribution from dispersion to horizontal profiles</a:t>
            </a:r>
          </a:p>
          <a:p>
            <a:r>
              <a:rPr lang="en-GB" dirty="0" smtClean="0"/>
              <a:t>tune diagram above </a:t>
            </a:r>
            <a:r>
              <a:rPr lang="en-GB" dirty="0" err="1" smtClean="0"/>
              <a:t>Qy</a:t>
            </a:r>
            <a:r>
              <a:rPr lang="en-GB" dirty="0" smtClean="0"/>
              <a:t>=0.25 seems to be accessible </a:t>
            </a:r>
          </a:p>
          <a:p>
            <a:pPr lvl="1">
              <a:buFont typeface="Wingdings 3" panose="05040102010807070707" pitchFamily="18" charset="2"/>
              <a:buChar char=""/>
            </a:pPr>
            <a:r>
              <a:rPr lang="en-GB" dirty="0" smtClean="0">
                <a:sym typeface="Wingdings" panose="05000000000000000000" pitchFamily="2" charset="2"/>
              </a:rPr>
              <a:t> higher brightness reachable?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Next Steps:</a:t>
            </a:r>
          </a:p>
          <a:p>
            <a:r>
              <a:rPr lang="en-GB" dirty="0" smtClean="0"/>
              <a:t>vertical tune scan for </a:t>
            </a:r>
            <a:r>
              <a:rPr lang="en-GB" dirty="0" err="1" smtClean="0"/>
              <a:t>Qx</a:t>
            </a:r>
            <a:r>
              <a:rPr lang="en-GB" dirty="0" smtClean="0"/>
              <a:t> &gt; 20.22</a:t>
            </a:r>
          </a:p>
          <a:p>
            <a:r>
              <a:rPr lang="en-GB" dirty="0" smtClean="0"/>
              <a:t>identify resonance (which creates losses) via</a:t>
            </a:r>
          </a:p>
          <a:p>
            <a:pPr lvl="1"/>
            <a:r>
              <a:rPr lang="en-GB" dirty="0" smtClean="0"/>
              <a:t>beams with reduced brightness</a:t>
            </a:r>
          </a:p>
          <a:p>
            <a:pPr lvl="1"/>
            <a:r>
              <a:rPr lang="en-GB" dirty="0" smtClean="0"/>
              <a:t>pencil beams</a:t>
            </a:r>
          </a:p>
          <a:p>
            <a:r>
              <a:rPr lang="en-GB" dirty="0" smtClean="0"/>
              <a:t>compare losses for beams with different brightness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2919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3200" y="4889500"/>
            <a:ext cx="8763034" cy="1111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80000" marR="0" lvl="0" indent="-187200" algn="ctr" defTabSz="4572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55A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55A0"/>
                </a:solidFill>
                <a:effectLst/>
                <a:uLnTx/>
                <a:uFillTx/>
                <a:latin typeface="+mj-lt"/>
                <a:ea typeface="+mn-ea"/>
                <a:cs typeface="Arial"/>
              </a:rPr>
              <a:t>Thank you for your attention!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55A0"/>
              </a:solidFill>
              <a:effectLst/>
              <a:uLnTx/>
              <a:uFillTx/>
              <a:latin typeface="+mj-lt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581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4857750"/>
          </a:xfrm>
        </p:spPr>
        <p:txBody>
          <a:bodyPr>
            <a:normAutofit/>
          </a:bodyPr>
          <a:lstStyle/>
          <a:p>
            <a:endParaRPr lang="en-US" sz="1800" dirty="0" smtClean="0"/>
          </a:p>
          <a:p>
            <a:r>
              <a:rPr lang="en-US" sz="1800" dirty="0" smtClean="0"/>
              <a:t>What is the optimal working point for high brightness beams?</a:t>
            </a:r>
          </a:p>
          <a:p>
            <a:pPr lvl="1"/>
            <a:r>
              <a:rPr lang="en-US" sz="1600" dirty="0" smtClean="0"/>
              <a:t>present operation with </a:t>
            </a:r>
            <a:r>
              <a:rPr lang="en-US" sz="1600" dirty="0" err="1" smtClean="0"/>
              <a:t>Qx</a:t>
            </a:r>
            <a:r>
              <a:rPr lang="en-US" sz="1600" dirty="0" smtClean="0"/>
              <a:t>=20.13/</a:t>
            </a:r>
            <a:r>
              <a:rPr lang="en-US" sz="1600" dirty="0" err="1" smtClean="0"/>
              <a:t>Qy</a:t>
            </a:r>
            <a:r>
              <a:rPr lang="en-US" sz="1600" dirty="0" smtClean="0"/>
              <a:t>=20.18 is good for operational beam parameters</a:t>
            </a:r>
          </a:p>
          <a:p>
            <a:pPr lvl="1"/>
            <a:r>
              <a:rPr lang="en-US" sz="1600" dirty="0" smtClean="0"/>
              <a:t>current tune </a:t>
            </a:r>
            <a:r>
              <a:rPr lang="en-US" sz="1600" dirty="0"/>
              <a:t>spread limit </a:t>
            </a:r>
            <a:r>
              <a:rPr lang="en-US" sz="1600" dirty="0" smtClean="0"/>
              <a:t>~0.21</a:t>
            </a:r>
            <a:endParaRPr lang="en-US" sz="1600" dirty="0"/>
          </a:p>
          <a:p>
            <a:r>
              <a:rPr lang="en-US" sz="1800" dirty="0" smtClean="0"/>
              <a:t>Explore tune diagram in vertical plane for </a:t>
            </a:r>
            <a:r>
              <a:rPr lang="en-US" sz="1800" dirty="0" err="1" smtClean="0"/>
              <a:t>Qy</a:t>
            </a:r>
            <a:r>
              <a:rPr lang="en-US" sz="1800" dirty="0" smtClean="0"/>
              <a:t> &gt; 20.25</a:t>
            </a:r>
          </a:p>
          <a:p>
            <a:pPr marL="381000" lvl="1" indent="-292100">
              <a:buFont typeface="Wingdings 3" panose="05040102010807070707" pitchFamily="18" charset="2"/>
              <a:buChar char=""/>
            </a:pPr>
            <a:r>
              <a:rPr lang="en-US" sz="1600" dirty="0" smtClean="0"/>
              <a:t>limits?</a:t>
            </a:r>
          </a:p>
          <a:p>
            <a:pPr marL="381000" lvl="1" indent="-292100">
              <a:buFont typeface="Wingdings 3" panose="05040102010807070707" pitchFamily="18" charset="2"/>
              <a:buChar char=""/>
            </a:pPr>
            <a:r>
              <a:rPr lang="en-US" sz="1600" dirty="0" smtClean="0"/>
              <a:t>which resonances are involved?</a:t>
            </a:r>
            <a:endParaRPr lang="en-US" sz="1600" b="1" dirty="0" smtClean="0"/>
          </a:p>
          <a:p>
            <a:r>
              <a:rPr lang="en-US" sz="1800" dirty="0" smtClean="0"/>
              <a:t>What is the loss mechanism on the flat bottom?</a:t>
            </a:r>
          </a:p>
          <a:p>
            <a:pPr lvl="1"/>
            <a:r>
              <a:rPr lang="en-US" sz="1600" dirty="0" smtClean="0"/>
              <a:t>scaling of losses with brightness and with intensity?</a:t>
            </a:r>
          </a:p>
          <a:p>
            <a:pPr lvl="1"/>
            <a:r>
              <a:rPr lang="en-US" sz="1600" dirty="0" smtClean="0"/>
              <a:t>due to space charge or lattice resonance?</a:t>
            </a:r>
          </a:p>
        </p:txBody>
      </p:sp>
    </p:spTree>
    <p:extLst>
      <p:ext uri="{BB962C8B-B14F-4D97-AF65-F5344CB8AC3E}">
        <p14:creationId xmlns:p14="http://schemas.microsoft.com/office/powerpoint/2010/main" val="23133836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Setup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3200" y="1143001"/>
            <a:ext cx="8763034" cy="5287296"/>
          </a:xfrm>
        </p:spPr>
        <p:txBody>
          <a:bodyPr>
            <a:normAutofit/>
          </a:bodyPr>
          <a:lstStyle/>
          <a:p>
            <a:r>
              <a:rPr lang="en-GB" sz="1800" dirty="0" smtClean="0"/>
              <a:t>Cycle: MD_26_L7200_Q20_2014_V1</a:t>
            </a:r>
          </a:p>
          <a:p>
            <a:pPr lvl="1"/>
            <a:r>
              <a:rPr lang="en-GB" sz="1600" dirty="0" smtClean="0"/>
              <a:t>Q20 optics</a:t>
            </a:r>
          </a:p>
          <a:p>
            <a:pPr lvl="1"/>
            <a:r>
              <a:rPr lang="en-GB" sz="1600" dirty="0" smtClean="0"/>
              <a:t>small chromaticity</a:t>
            </a:r>
          </a:p>
          <a:p>
            <a:pPr lvl="1"/>
            <a:r>
              <a:rPr lang="en-GB" sz="1600" dirty="0" smtClean="0"/>
              <a:t>amplitude detuning corrected in horizontal plane (LOF -1)</a:t>
            </a:r>
          </a:p>
          <a:p>
            <a:pPr lvl="1"/>
            <a:r>
              <a:rPr lang="en-GB" sz="1600" dirty="0" smtClean="0"/>
              <a:t>RF voltage 4.5MV at 200MHz (single harmonic)</a:t>
            </a:r>
          </a:p>
          <a:p>
            <a:pPr lvl="1"/>
            <a:r>
              <a:rPr lang="en-GB" sz="1600" dirty="0"/>
              <a:t>f</a:t>
            </a:r>
            <a:r>
              <a:rPr lang="en-GB" sz="1600" dirty="0" smtClean="0"/>
              <a:t>lat bottom cycle (3.3s)</a:t>
            </a:r>
          </a:p>
          <a:p>
            <a:r>
              <a:rPr lang="en-GB" sz="1800" dirty="0" smtClean="0"/>
              <a:t>Beam type: LHC_INDIV with high brightness</a:t>
            </a:r>
          </a:p>
          <a:p>
            <a:pPr lvl="1"/>
            <a:r>
              <a:rPr lang="en-GB" sz="1600" dirty="0" smtClean="0"/>
              <a:t>intensity: 2.0e11 (± 10%)</a:t>
            </a:r>
          </a:p>
          <a:p>
            <a:pPr lvl="1"/>
            <a:r>
              <a:rPr lang="en-GB" sz="1600" dirty="0" smtClean="0"/>
              <a:t>emittance: </a:t>
            </a:r>
          </a:p>
          <a:p>
            <a:pPr lvl="2"/>
            <a:r>
              <a:rPr lang="en-GB" sz="1600" dirty="0" smtClean="0"/>
              <a:t>horizontal: 0.85 (± 10%)</a:t>
            </a:r>
          </a:p>
          <a:p>
            <a:pPr lvl="2"/>
            <a:r>
              <a:rPr lang="en-GB" sz="1600" dirty="0" smtClean="0"/>
              <a:t>vertical: 1.1 (± 5%)</a:t>
            </a:r>
          </a:p>
          <a:p>
            <a:pPr lvl="1"/>
            <a:r>
              <a:rPr lang="en-GB" sz="1600" dirty="0" smtClean="0"/>
              <a:t>bunch length: ~3.3ns</a:t>
            </a:r>
          </a:p>
          <a:p>
            <a:pPr lvl="1"/>
            <a:r>
              <a:rPr lang="en-GB" sz="1600" dirty="0" smtClean="0"/>
              <a:t>space charge tune spread:</a:t>
            </a:r>
          </a:p>
          <a:p>
            <a:pPr lvl="2"/>
            <a:r>
              <a:rPr lang="en-GB" sz="1600" dirty="0" smtClean="0"/>
              <a:t>horizontal: 0.10</a:t>
            </a:r>
          </a:p>
          <a:p>
            <a:pPr lvl="2"/>
            <a:r>
              <a:rPr lang="en-GB" sz="1600" dirty="0" smtClean="0"/>
              <a:t>vertical: 0.19</a:t>
            </a:r>
          </a:p>
          <a:p>
            <a:endParaRPr lang="en-GB" sz="1800" dirty="0" smtClean="0"/>
          </a:p>
        </p:txBody>
      </p:sp>
    </p:spTree>
    <p:extLst>
      <p:ext uri="{BB962C8B-B14F-4D97-AF65-F5344CB8AC3E}">
        <p14:creationId xmlns:p14="http://schemas.microsoft.com/office/powerpoint/2010/main" val="1433588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Wire Scanners at PS Extraction</a:t>
            </a:r>
            <a:endParaRPr lang="en-GB" dirty="0"/>
          </a:p>
        </p:txBody>
      </p:sp>
      <p:pic>
        <p:nvPicPr>
          <p:cNvPr id="1028" name="Picture 4" descr="https://ab-dep-op-elogbook.web.cern.ch/ab-dep-op-elogbook/elogbook/secure/attach.php?attachId=1493731&amp;type=png&amp;fname=85V%20filtre%20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5" t="11119" r="50215" b="12533"/>
          <a:stretch/>
        </p:blipFill>
        <p:spPr bwMode="auto">
          <a:xfrm>
            <a:off x="4983645" y="1251070"/>
            <a:ext cx="3353133" cy="544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2903" r="50340" b="7671"/>
          <a:stretch/>
        </p:blipFill>
        <p:spPr>
          <a:xfrm>
            <a:off x="1001058" y="1251070"/>
            <a:ext cx="3116826" cy="54470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1058" y="869356"/>
            <a:ext cx="3116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“65.H”:	</a:t>
            </a:r>
            <a:r>
              <a:rPr lang="en-GB" dirty="0" err="1" smtClean="0"/>
              <a:t>epsn_x</a:t>
            </a:r>
            <a:r>
              <a:rPr lang="en-GB" dirty="0" smtClean="0"/>
              <a:t> = 0.835</a:t>
            </a:r>
            <a:endParaRPr lang="en-GB" dirty="0"/>
          </a:p>
        </p:txBody>
      </p:sp>
      <p:sp>
        <p:nvSpPr>
          <p:cNvPr id="7" name="Oval 6"/>
          <p:cNvSpPr/>
          <p:nvPr/>
        </p:nvSpPr>
        <p:spPr>
          <a:xfrm>
            <a:off x="7506586" y="5152102"/>
            <a:ext cx="830192" cy="4905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3287692" y="5091109"/>
            <a:ext cx="830192" cy="4905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983645" y="881738"/>
            <a:ext cx="3353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“85.V”:	</a:t>
            </a:r>
            <a:r>
              <a:rPr lang="en-GB" dirty="0" err="1" smtClean="0"/>
              <a:t>epsn_y</a:t>
            </a:r>
            <a:r>
              <a:rPr lang="en-GB" dirty="0" smtClean="0"/>
              <a:t> = 1.104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1323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Working Points Studied So Far: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069" y="1123892"/>
            <a:ext cx="5477267" cy="52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786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 Each Working Point…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9720"/>
            <a:ext cx="8335925" cy="55572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361507" y="3385767"/>
            <a:ext cx="4053177" cy="1756857"/>
            <a:chOff x="361507" y="3385767"/>
            <a:chExt cx="4053177" cy="1756857"/>
          </a:xfrm>
        </p:grpSpPr>
        <p:sp>
          <p:nvSpPr>
            <p:cNvPr id="6" name="Right Arrow 5"/>
            <p:cNvSpPr/>
            <p:nvPr/>
          </p:nvSpPr>
          <p:spPr>
            <a:xfrm rot="13505138">
              <a:off x="723812" y="3493171"/>
              <a:ext cx="554491" cy="340242"/>
            </a:xfrm>
            <a:prstGeom prst="rightArrow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ight Arrow 7"/>
            <p:cNvSpPr/>
            <p:nvPr/>
          </p:nvSpPr>
          <p:spPr>
            <a:xfrm rot="18882048">
              <a:off x="1913502" y="3492892"/>
              <a:ext cx="554491" cy="340242"/>
            </a:xfrm>
            <a:prstGeom prst="rightArrow">
              <a:avLst/>
            </a:prstGeom>
            <a:gradFill flip="none" rotWithShape="1">
              <a:gsLst>
                <a:gs pos="0">
                  <a:schemeClr val="accent3">
                    <a:lumMod val="40000"/>
                    <a:lumOff val="60000"/>
                  </a:schemeClr>
                </a:gs>
                <a:gs pos="46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path path="circle">
                <a:fillToRect l="50000" t="130000" r="50000" b="-30000"/>
              </a:path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61507" y="4090000"/>
              <a:ext cx="4053177" cy="105262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2225">
              <a:solidFill>
                <a:schemeClr val="accent1">
                  <a:shade val="95000"/>
                  <a:satMod val="105000"/>
                </a:schemeClr>
              </a:solidFill>
            </a:ln>
          </p:spPr>
          <p:txBody>
            <a:bodyPr wrap="square" lIns="180000" tIns="108000" rIns="180000" bIns="108000" rtlCol="0">
              <a:noAutofit/>
            </a:bodyPr>
            <a:lstStyle/>
            <a:p>
              <a:r>
                <a:rPr lang="en-GB" dirty="0"/>
                <a:t>i</a:t>
              </a:r>
              <a:r>
                <a:rPr lang="en-GB" dirty="0" smtClean="0"/>
                <a:t>ntensities and emittances measured at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tabLst>
                  <a:tab pos="1254125" algn="l"/>
                </a:tabLst>
              </a:pPr>
              <a:r>
                <a:rPr lang="en-GB" dirty="0" smtClean="0"/>
                <a:t>in:	200ms</a:t>
              </a:r>
            </a:p>
            <a:p>
              <a:pPr marL="742950" lvl="1" indent="-285750">
                <a:buFont typeface="Arial" panose="020B0604020202020204" pitchFamily="34" charset="0"/>
                <a:buChar char="•"/>
                <a:tabLst>
                  <a:tab pos="1254125" algn="l"/>
                </a:tabLst>
              </a:pPr>
              <a:r>
                <a:rPr lang="en-GB" dirty="0" smtClean="0"/>
                <a:t>out:	3200ms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tabLst>
                  <a:tab pos="1254125" algn="l"/>
                </a:tabLst>
              </a:pP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23556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9720"/>
            <a:ext cx="8335925" cy="5557284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2540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Each Working Point…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3277" y="3576103"/>
            <a:ext cx="3208518" cy="1094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180000" tIns="108000" rIns="180000" bIns="108000" rtlCol="0">
            <a:noAutofit/>
          </a:bodyPr>
          <a:lstStyle/>
          <a:p>
            <a:pPr>
              <a:tabLst>
                <a:tab pos="1254125" algn="l"/>
              </a:tabLst>
            </a:pPr>
            <a:r>
              <a:rPr lang="en-GB" dirty="0" smtClean="0"/>
              <a:t>5 wire scanner measurements for each transverse plane,</a:t>
            </a:r>
          </a:p>
          <a:p>
            <a:pPr>
              <a:tabLst>
                <a:tab pos="1254125" algn="l"/>
              </a:tabLst>
            </a:pPr>
            <a:r>
              <a:rPr lang="en-GB" dirty="0" smtClean="0"/>
              <a:t>Gaussian fits in light colours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254125" algn="l"/>
              </a:tabLst>
            </a:pPr>
            <a:endParaRPr lang="en-GB" dirty="0"/>
          </a:p>
        </p:txBody>
      </p:sp>
      <p:sp>
        <p:nvSpPr>
          <p:cNvPr id="17" name="Right Arrow 16"/>
          <p:cNvSpPr/>
          <p:nvPr/>
        </p:nvSpPr>
        <p:spPr>
          <a:xfrm rot="19200777">
            <a:off x="6485290" y="3405983"/>
            <a:ext cx="683537" cy="340242"/>
          </a:xfrm>
          <a:prstGeom prst="rightArrow">
            <a:avLst>
              <a:gd name="adj1" fmla="val 3774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ight Arrow 18"/>
          <p:cNvSpPr/>
          <p:nvPr/>
        </p:nvSpPr>
        <p:spPr>
          <a:xfrm rot="19200777">
            <a:off x="3756453" y="3458268"/>
            <a:ext cx="683537" cy="340242"/>
          </a:xfrm>
          <a:prstGeom prst="rightArrow">
            <a:avLst>
              <a:gd name="adj1" fmla="val 3774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1501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9720"/>
            <a:ext cx="8335925" cy="55572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Each Working Point…</a:t>
            </a:r>
          </a:p>
        </p:txBody>
      </p:sp>
      <p:sp>
        <p:nvSpPr>
          <p:cNvPr id="13" name="Right Arrow 12"/>
          <p:cNvSpPr/>
          <p:nvPr/>
        </p:nvSpPr>
        <p:spPr>
          <a:xfrm rot="1682764">
            <a:off x="3152625" y="4737331"/>
            <a:ext cx="1483899" cy="340242"/>
          </a:xfrm>
          <a:prstGeom prst="rightArrow">
            <a:avLst>
              <a:gd name="adj1" fmla="val 37748"/>
              <a:gd name="adj2" fmla="val 50000"/>
            </a:avLst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12651" y="2838893"/>
                <a:ext cx="4851269" cy="154172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222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 wrap="square" lIns="180000" tIns="108000" rIns="180000" bIns="108000" rtlCol="0">
                <a:noAutofit/>
              </a:bodyPr>
              <a:lstStyle/>
              <a:p>
                <a:pPr>
                  <a:tabLst>
                    <a:tab pos="1254125" algn="l"/>
                  </a:tabLst>
                </a:pPr>
                <a:r>
                  <a:rPr lang="en-GB" dirty="0" smtClean="0"/>
                  <a:t>horizontal emittance: 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dispersion</a:t>
                </a:r>
                <a:r>
                  <a:rPr lang="en-GB" dirty="0" smtClean="0"/>
                  <a:t> significantly contributes to wire scanner measurements! </a:t>
                </a:r>
                <a:endParaRPr lang="en-GB" dirty="0"/>
              </a:p>
              <a:p>
                <a:pPr marL="285750" indent="-285750">
                  <a:buFont typeface="Wingdings 3" panose="05040102010807070707" pitchFamily="18" charset="2"/>
                  <a:buChar char=""/>
                  <a:tabLst>
                    <a:tab pos="1254125" algn="l"/>
                  </a:tabLst>
                </a:pPr>
                <a:r>
                  <a:rPr lang="en-GB" dirty="0" smtClean="0"/>
                  <a:t>extract bunch length from mountain range</a:t>
                </a:r>
              </a:p>
              <a:p>
                <a:pPr marL="285750" indent="-285750">
                  <a:buFont typeface="Wingdings 3" panose="05040102010807070707" pitchFamily="18" charset="2"/>
                  <a:buChar char=""/>
                  <a:tabLst>
                    <a:tab pos="1254125" algn="l"/>
                  </a:tabLst>
                </a:pPr>
                <a:r>
                  <a:rPr lang="en-GB" dirty="0" smtClean="0"/>
                  <a:t>determine </a:t>
                </a:r>
                <a14:m>
                  <m:oMath xmlns:m="http://schemas.openxmlformats.org/officeDocument/2006/math" xmlns="">
                    <m:sSub>
                      <m:sSubPr>
                        <m:ctrlP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𝑟𝑚𝑠</m:t>
                        </m:r>
                      </m:sub>
                    </m:sSub>
                  </m:oMath>
                </a14:m>
                <a:r>
                  <a:rPr lang="en-GB" dirty="0" smtClean="0"/>
                  <a:t> via </a:t>
                </a:r>
                <a:r>
                  <a:rPr lang="en-GB" dirty="0" err="1" smtClean="0"/>
                  <a:t>equi</a:t>
                </a:r>
                <a:r>
                  <a:rPr lang="en-GB" dirty="0" smtClean="0"/>
                  <a:t>-Hamiltonian</a:t>
                </a:r>
              </a:p>
              <a:p>
                <a:pPr marL="285750" indent="-285750">
                  <a:buFont typeface="Wingdings 3" panose="05040102010807070707" pitchFamily="18" charset="2"/>
                  <a:buChar char=""/>
                  <a:tabLst>
                    <a:tab pos="1254125" algn="l"/>
                  </a:tabLst>
                </a:pPr>
                <a:r>
                  <a:rPr lang="en-GB" dirty="0" smtClean="0"/>
                  <a:t>subtract dispersive contribution</a:t>
                </a:r>
                <a:endParaRPr lang="en-GB" dirty="0"/>
              </a:p>
              <a:p>
                <a:pPr marL="285750" indent="-285750">
                  <a:buFont typeface="Arial" panose="020B0604020202020204" pitchFamily="34" charset="0"/>
                  <a:buChar char="•"/>
                  <a:tabLst>
                    <a:tab pos="1254125" algn="l"/>
                  </a:tabLst>
                </a:pP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651" y="2838893"/>
                <a:ext cx="4851269" cy="1541722"/>
              </a:xfrm>
              <a:prstGeom prst="rect">
                <a:avLst/>
              </a:prstGeom>
              <a:blipFill rotWithShape="0">
                <a:blip r:embed="rId4"/>
                <a:stretch>
                  <a:fillRect b="-4280"/>
                </a:stretch>
              </a:blipFill>
              <a:ln w="22225">
                <a:solidFill>
                  <a:schemeClr val="accent1">
                    <a:shade val="95000"/>
                    <a:satMod val="105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9" t="81300" r="35205" b="15065"/>
          <a:stretch/>
        </p:blipFill>
        <p:spPr>
          <a:xfrm>
            <a:off x="5124893" y="5204428"/>
            <a:ext cx="276447" cy="2020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noFill/>
          </a:ln>
        </p:spPr>
      </p:pic>
      <p:sp>
        <p:nvSpPr>
          <p:cNvPr id="3" name="Curved Left Arrow 2"/>
          <p:cNvSpPr/>
          <p:nvPr/>
        </p:nvSpPr>
        <p:spPr>
          <a:xfrm>
            <a:off x="5422606" y="5204428"/>
            <a:ext cx="510363" cy="675377"/>
          </a:xfrm>
          <a:prstGeom prst="curvedLeftArrow">
            <a:avLst>
              <a:gd name="adj1" fmla="val 25000"/>
              <a:gd name="adj2" fmla="val 50000"/>
              <a:gd name="adj3" fmla="val 35417"/>
            </a:avLst>
          </a:prstGeom>
          <a:gradFill flip="none" rotWithShape="1">
            <a:gsLst>
              <a:gs pos="0">
                <a:schemeClr val="accent2">
                  <a:lumMod val="40000"/>
                  <a:lumOff val="60000"/>
                </a:schemeClr>
              </a:gs>
              <a:gs pos="46000">
                <a:schemeClr val="accent2">
                  <a:lumMod val="95000"/>
                  <a:lumOff val="5000"/>
                </a:schemeClr>
              </a:gs>
              <a:gs pos="100000">
                <a:schemeClr val="accent2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4869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59720"/>
            <a:ext cx="8335925" cy="555728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25400"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Each Working Point…</a:t>
            </a:r>
          </a:p>
        </p:txBody>
      </p:sp>
      <p:sp>
        <p:nvSpPr>
          <p:cNvPr id="13" name="Right Arrow 12"/>
          <p:cNvSpPr/>
          <p:nvPr/>
        </p:nvSpPr>
        <p:spPr>
          <a:xfrm rot="1682764">
            <a:off x="3123716" y="4853078"/>
            <a:ext cx="1976252" cy="340242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46000">
                <a:schemeClr val="accent1">
                  <a:lumMod val="95000"/>
                  <a:lumOff val="5000"/>
                </a:schemeClr>
              </a:gs>
              <a:gs pos="100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84791" y="3576103"/>
            <a:ext cx="2445489" cy="80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lIns="180000" tIns="108000" rIns="180000" bIns="108000" rtlCol="0">
            <a:noAutofit/>
          </a:bodyPr>
          <a:lstStyle/>
          <a:p>
            <a:pPr>
              <a:tabLst>
                <a:tab pos="1254125" algn="l"/>
              </a:tabLst>
            </a:pPr>
            <a:r>
              <a:rPr lang="en-GB" dirty="0" smtClean="0"/>
              <a:t>emittance: linear fit, interpolation </a:t>
            </a:r>
            <a:r>
              <a:rPr lang="en-GB" dirty="0"/>
              <a:t>to 2e11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1254125" algn="l"/>
              </a:tabLst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  <a:tabLst>
                <a:tab pos="1254125" algn="l"/>
              </a:tabLst>
            </a:pP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2838893" y="5528931"/>
            <a:ext cx="3498112" cy="7868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252484" y="5528931"/>
            <a:ext cx="0" cy="7017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4837388" y="6094516"/>
            <a:ext cx="830192" cy="49058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5728455" y="5338916"/>
            <a:ext cx="2928342" cy="94099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980936" y="5351092"/>
            <a:ext cx="0" cy="8795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536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LIU_PowerPoin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LIU_PowerPoint_Template</Template>
  <TotalTime>29483</TotalTime>
  <Words>425</Words>
  <Application>Microsoft Macintosh PowerPoint</Application>
  <PresentationFormat>On-screen Show (4:3)</PresentationFormat>
  <Paragraphs>76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LIU_PowerPoint_Template</vt:lpstr>
      <vt:lpstr>MD: SPS Working Point Scan for High-Brightness Single-Bunch Beams</vt:lpstr>
      <vt:lpstr>Motivation</vt:lpstr>
      <vt:lpstr>Experimental Setup</vt:lpstr>
      <vt:lpstr>Wire Scanners at PS Extraction</vt:lpstr>
      <vt:lpstr>Working Points Studied So Far:</vt:lpstr>
      <vt:lpstr>For Each Working Point…</vt:lpstr>
      <vt:lpstr>For Each Working Point…</vt:lpstr>
      <vt:lpstr>For Each Working Point…</vt:lpstr>
      <vt:lpstr>For Each Working Point…</vt:lpstr>
      <vt:lpstr>Results: Overview</vt:lpstr>
      <vt:lpstr>Results: Tune Diagram</vt:lpstr>
      <vt:lpstr>Results: Tune Diagram</vt:lpstr>
      <vt:lpstr>Results: Tune Diagram</vt:lpstr>
      <vt:lpstr>Results: Tune Diagram</vt:lpstr>
      <vt:lpstr>Results: Tune Diagram</vt:lpstr>
      <vt:lpstr>Summary and Next Steps</vt:lpstr>
      <vt:lpstr>PowerPoint Presentation</vt:lpstr>
    </vt:vector>
  </TitlesOfParts>
  <Manager/>
  <Company>CERN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Cecile Noels</dc:creator>
  <cp:keywords/>
  <dc:description/>
  <cp:lastModifiedBy>Hannes Bartosik</cp:lastModifiedBy>
  <cp:revision>934</cp:revision>
  <dcterms:created xsi:type="dcterms:W3CDTF">2013-04-17T22:56:34Z</dcterms:created>
  <dcterms:modified xsi:type="dcterms:W3CDTF">2015-10-25T21:08:17Z</dcterms:modified>
  <cp:category/>
</cp:coreProperties>
</file>