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9" r:id="rId5"/>
    <p:sldId id="265" r:id="rId6"/>
    <p:sldId id="260" r:id="rId7"/>
    <p:sldId id="258" r:id="rId8"/>
    <p:sldId id="268" r:id="rId9"/>
    <p:sldId id="267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2CB0"/>
    <a:srgbClr val="2A3AB2"/>
    <a:srgbClr val="403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14/12/15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thumbs.dreamstime.com/z/calendar-year-monkey-chinese-zodiac-sign-ranks-ninth-animals-54363057.jpg" TargetMode="External"/><Relationship Id="rId3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End-of-year talk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LIU-SPS BD WG meeting 03.12.15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95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Happy New Year!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81" descr="Calendar 2016 Year of the Monkey: Chinese Zodiac Sign">
            <a:hlinkClick r:id="rId2" tooltip="Download Calendar 2016 Year Of The Monkey: Chinese Zodiac Sign Stock Vector - Image: 54363057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954" y="2020067"/>
            <a:ext cx="3810000" cy="383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65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meetings in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During year - </a:t>
            </a:r>
            <a:r>
              <a:rPr lang="en-US" dirty="0">
                <a:solidFill>
                  <a:srgbClr val="C00000"/>
                </a:solidFill>
              </a:rPr>
              <a:t>9</a:t>
            </a:r>
            <a:r>
              <a:rPr lang="en-US" dirty="0" smtClean="0">
                <a:solidFill>
                  <a:srgbClr val="C00000"/>
                </a:solidFill>
              </a:rPr>
              <a:t> meetings </a:t>
            </a:r>
            <a:r>
              <a:rPr lang="en-US" dirty="0" smtClean="0"/>
              <a:t>of LIU-SPS BD WG</a:t>
            </a:r>
          </a:p>
          <a:p>
            <a:pPr marL="0" indent="0">
              <a:buNone/>
            </a:pPr>
            <a:r>
              <a:rPr lang="en-US" dirty="0" smtClean="0"/>
              <a:t>    (as in 2013, but 10 in 2014 and 12 in 2012 :-)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Main topics:</a:t>
            </a:r>
          </a:p>
          <a:p>
            <a:pPr lvl="1"/>
            <a:r>
              <a:rPr lang="en-US" dirty="0" smtClean="0"/>
              <a:t>SPS impedance and instabilities</a:t>
            </a:r>
          </a:p>
          <a:p>
            <a:pPr lvl="1"/>
            <a:r>
              <a:rPr lang="en-US" dirty="0" smtClean="0"/>
              <a:t>Space charge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Main speakers</a:t>
            </a:r>
            <a:r>
              <a:rPr lang="en-US" dirty="0" smtClean="0"/>
              <a:t>: usual suspects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H</a:t>
            </a:r>
            <a:r>
              <a:rPr lang="en-US" dirty="0"/>
              <a:t>. </a:t>
            </a:r>
            <a:r>
              <a:rPr lang="en-US" dirty="0" smtClean="0"/>
              <a:t>Bartosik (7 talks)</a:t>
            </a:r>
            <a:endParaRPr lang="en-US" dirty="0"/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A. </a:t>
            </a:r>
            <a:r>
              <a:rPr lang="en-US" dirty="0"/>
              <a:t>Lasheen </a:t>
            </a:r>
            <a:r>
              <a:rPr lang="en-US" dirty="0" smtClean="0"/>
              <a:t>(6 talks)  &amp; J</a:t>
            </a:r>
            <a:r>
              <a:rPr lang="en-US" dirty="0"/>
              <a:t>. Varela (6 talks</a:t>
            </a:r>
            <a:r>
              <a:rPr lang="en-US" dirty="0" smtClean="0"/>
              <a:t>)</a:t>
            </a:r>
          </a:p>
          <a:p>
            <a:r>
              <a:rPr lang="en-US" sz="2200" dirty="0" smtClean="0">
                <a:solidFill>
                  <a:srgbClr val="C00000"/>
                </a:solidFill>
              </a:rPr>
              <a:t>Minutes: </a:t>
            </a:r>
            <a:r>
              <a:rPr lang="en-US" sz="2200" dirty="0" smtClean="0"/>
              <a:t>what we would do without Hannes?!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17256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>
                <a:latin typeface="+mj-lt"/>
              </a:rPr>
              <a:t>Thanks to all </a:t>
            </a:r>
            <a:r>
              <a:rPr lang="en-US" sz="3600" dirty="0" smtClean="0">
                <a:latin typeface="+mj-lt"/>
              </a:rPr>
              <a:t>speakers </a:t>
            </a:r>
            <a:r>
              <a:rPr lang="en-US" sz="3600" dirty="0">
                <a:latin typeface="+mj-lt"/>
              </a:rPr>
              <a:t>and participants</a:t>
            </a:r>
            <a:r>
              <a:rPr lang="en-US" sz="3600" dirty="0" smtClean="0">
                <a:latin typeface="+mj-lt"/>
              </a:rPr>
              <a:t>!</a:t>
            </a:r>
            <a:endParaRPr lang="en-GB" sz="3600" dirty="0">
              <a:latin typeface="+mj-lt"/>
            </a:endParaRPr>
          </a:p>
        </p:txBody>
      </p:sp>
      <p:pic>
        <p:nvPicPr>
          <p:cNvPr id="3" name="Picture 339" descr="http://inapcache.boston.com/universal/site_graphics/blogs/bigpicture/olypodium/bp5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562" y="2105190"/>
            <a:ext cx="6944100" cy="394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00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Priorities for BD studies in 2015</a:t>
            </a:r>
            <a:br>
              <a:rPr lang="en-US" sz="4000" dirty="0" smtClean="0"/>
            </a:br>
            <a:r>
              <a:rPr lang="en-US" sz="4000" dirty="0" smtClean="0"/>
              <a:t>(from </a:t>
            </a:r>
            <a:r>
              <a:rPr lang="en-US" sz="4000" dirty="0" smtClean="0">
                <a:solidFill>
                  <a:srgbClr val="C00000"/>
                </a:solidFill>
              </a:rPr>
              <a:t>2014</a:t>
            </a:r>
            <a:r>
              <a:rPr lang="en-US" sz="4000" dirty="0" smtClean="0"/>
              <a:t> end-of-year talk)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Two important decisions to be taken (for LS2?):</a:t>
            </a:r>
          </a:p>
          <a:p>
            <a:pPr lvl="1"/>
            <a:r>
              <a:rPr lang="en-US" sz="1800" dirty="0" err="1" smtClean="0">
                <a:solidFill>
                  <a:srgbClr val="C00000"/>
                </a:solidFill>
              </a:rPr>
              <a:t>aC</a:t>
            </a:r>
            <a:r>
              <a:rPr lang="en-US" sz="1800" dirty="0" smtClean="0">
                <a:solidFill>
                  <a:srgbClr val="C00000"/>
                </a:solidFill>
              </a:rPr>
              <a:t>-coating</a:t>
            </a:r>
            <a:r>
              <a:rPr lang="en-US" sz="1800" dirty="0" smtClean="0"/>
              <a:t> versus </a:t>
            </a:r>
            <a:r>
              <a:rPr lang="en-US" sz="1800" dirty="0" smtClean="0">
                <a:solidFill>
                  <a:srgbClr val="C00000"/>
                </a:solidFill>
              </a:rPr>
              <a:t>scrubbing</a:t>
            </a:r>
            <a:r>
              <a:rPr lang="en-US" sz="1800" dirty="0" smtClean="0"/>
              <a:t> – end 2015</a:t>
            </a:r>
          </a:p>
          <a:p>
            <a:pPr lvl="1"/>
            <a:r>
              <a:rPr lang="en-US" sz="1800" dirty="0" smtClean="0"/>
              <a:t>SPS impedance </a:t>
            </a:r>
            <a:r>
              <a:rPr lang="en-US" sz="1800" dirty="0" smtClean="0">
                <a:solidFill>
                  <a:srgbClr val="C00000"/>
                </a:solidFill>
              </a:rPr>
              <a:t>reduction</a:t>
            </a:r>
            <a:r>
              <a:rPr lang="en-US" sz="1800" dirty="0" smtClean="0"/>
              <a:t> (flanges) – mid 2015</a:t>
            </a:r>
            <a:endParaRPr lang="en-US" sz="1800" dirty="0"/>
          </a:p>
          <a:p>
            <a:r>
              <a:rPr lang="en-US" sz="2000" dirty="0"/>
              <a:t>M</a:t>
            </a:r>
            <a:r>
              <a:rPr lang="en-US" sz="2000" dirty="0" smtClean="0"/>
              <a:t>easurements  with </a:t>
            </a:r>
            <a:r>
              <a:rPr lang="en-US" sz="2000" dirty="0" smtClean="0">
                <a:solidFill>
                  <a:srgbClr val="C00000"/>
                </a:solidFill>
              </a:rPr>
              <a:t>multi-bunch beams:</a:t>
            </a:r>
          </a:p>
          <a:p>
            <a:pPr lvl="1"/>
            <a:r>
              <a:rPr lang="en-US" sz="1800" dirty="0" smtClean="0">
                <a:solidFill>
                  <a:srgbClr val="C00000"/>
                </a:solidFill>
              </a:rPr>
              <a:t>Scrubbing run</a:t>
            </a:r>
          </a:p>
          <a:p>
            <a:pPr lvl="1"/>
            <a:r>
              <a:rPr lang="en-US" sz="1800" dirty="0" smtClean="0">
                <a:solidFill>
                  <a:srgbClr val="C00000"/>
                </a:solidFill>
              </a:rPr>
              <a:t>12-24-36-48… bunches of different intensity 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imulations of </a:t>
            </a:r>
            <a:r>
              <a:rPr lang="en-US" sz="2000" dirty="0">
                <a:solidFill>
                  <a:srgbClr val="C00000"/>
                </a:solidFill>
              </a:rPr>
              <a:t>multi-bunch </a:t>
            </a:r>
            <a:r>
              <a:rPr lang="en-US" sz="2000" dirty="0" smtClean="0">
                <a:solidFill>
                  <a:srgbClr val="C00000"/>
                </a:solidFill>
              </a:rPr>
              <a:t>beams:</a:t>
            </a:r>
          </a:p>
          <a:p>
            <a:pPr lvl="1"/>
            <a:r>
              <a:rPr lang="en-US" sz="1800" dirty="0" smtClean="0"/>
              <a:t>Code development (</a:t>
            </a:r>
            <a:r>
              <a:rPr lang="en-US" sz="1800" dirty="0" err="1" smtClean="0"/>
              <a:t>BLonD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/>
              <a:t>R</a:t>
            </a:r>
            <a:r>
              <a:rPr lang="en-US" sz="1800" dirty="0" smtClean="0"/>
              <a:t>amp  &amp; Phase Loop </a:t>
            </a:r>
            <a:endParaRPr lang="en-US" sz="1800" dirty="0"/>
          </a:p>
          <a:p>
            <a:r>
              <a:rPr lang="en-US" sz="2000" dirty="0" smtClean="0"/>
              <a:t>Doublets for LHC: losses, long ramp, bunch rotation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96004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99" y="0"/>
            <a:ext cx="7290961" cy="6769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91360" y="4511039"/>
            <a:ext cx="238760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Large number of MDs!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6" t="35221" r="18128" b="18514"/>
          <a:stretch/>
        </p:blipFill>
        <p:spPr bwMode="auto">
          <a:xfrm>
            <a:off x="2824480" y="10160"/>
            <a:ext cx="351536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41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2015 beam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E-cloud: scrubbing,</a:t>
            </a:r>
            <a:r>
              <a:rPr lang="en-US" dirty="0" smtClean="0">
                <a:solidFill>
                  <a:srgbClr val="C00000"/>
                </a:solidFill>
              </a:rPr>
              <a:t> high intensity beam, losses</a:t>
            </a:r>
            <a:endParaRPr lang="en-US" dirty="0" smtClean="0"/>
          </a:p>
          <a:p>
            <a:r>
              <a:rPr lang="en-US" dirty="0" smtClean="0"/>
              <a:t>Operation with nominal 25 ns beams </a:t>
            </a:r>
          </a:p>
          <a:p>
            <a:r>
              <a:rPr lang="en-US" dirty="0" smtClean="0"/>
              <a:t>Pushing intensity of 25 ns beam to </a:t>
            </a:r>
            <a:r>
              <a:rPr lang="en-US" dirty="0" smtClean="0">
                <a:solidFill>
                  <a:srgbClr val="C00000"/>
                </a:solidFill>
              </a:rPr>
              <a:t>maximum: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limited by e-cloud and beam loading</a:t>
            </a:r>
          </a:p>
          <a:p>
            <a:r>
              <a:rPr lang="en-US" dirty="0" smtClean="0"/>
              <a:t>SPS MDs: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ptics and space charge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ynchrotron frequency shifts</a:t>
            </a:r>
          </a:p>
          <a:p>
            <a:pPr lvl="1"/>
            <a:r>
              <a:rPr lang="en-US" dirty="0" smtClean="0"/>
              <a:t>instability thresholds 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635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achievements in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Scrubbing as a baseline </a:t>
            </a:r>
            <a:r>
              <a:rPr lang="en-US" dirty="0" smtClean="0"/>
              <a:t>(at least till </a:t>
            </a:r>
            <a:r>
              <a:rPr lang="en-US" dirty="0"/>
              <a:t>LS3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 smtClean="0"/>
          </a:p>
          <a:p>
            <a:r>
              <a:rPr lang="en-US" dirty="0" smtClean="0"/>
              <a:t>Further improved SPS impedance model (TW RF)</a:t>
            </a:r>
          </a:p>
          <a:p>
            <a:r>
              <a:rPr lang="en-US" dirty="0"/>
              <a:t>Particle simulations and measurements for a single bunch and multi-bunch </a:t>
            </a:r>
            <a:r>
              <a:rPr lang="en-US" dirty="0" smtClean="0"/>
              <a:t>beams</a:t>
            </a:r>
          </a:p>
          <a:p>
            <a:r>
              <a:rPr lang="en-US" dirty="0"/>
              <a:t>I</a:t>
            </a:r>
            <a:r>
              <a:rPr lang="en-US" dirty="0" smtClean="0"/>
              <a:t>mpedance reduction as a baseline:</a:t>
            </a:r>
          </a:p>
          <a:p>
            <a:pPr lvl="1"/>
            <a:r>
              <a:rPr lang="en-US" dirty="0" smtClean="0"/>
              <a:t>Vacuum flanges</a:t>
            </a:r>
          </a:p>
          <a:p>
            <a:pPr lvl="1"/>
            <a:r>
              <a:rPr lang="en-US" dirty="0" smtClean="0"/>
              <a:t>HOMs in 200 MHz (800 MHz ?)</a:t>
            </a:r>
          </a:p>
          <a:p>
            <a:pPr lvl="1"/>
            <a:r>
              <a:rPr lang="en-US" dirty="0" smtClean="0"/>
              <a:t>MKP?</a:t>
            </a:r>
          </a:p>
          <a:p>
            <a:r>
              <a:rPr lang="en-US" dirty="0" smtClean="0"/>
              <a:t>Space charge and WP understanding </a:t>
            </a:r>
          </a:p>
          <a:p>
            <a:r>
              <a:rPr lang="en-US" dirty="0" smtClean="0"/>
              <a:t>Nonlinear optics studies</a:t>
            </a:r>
          </a:p>
          <a:p>
            <a:r>
              <a:rPr lang="en-US" dirty="0" smtClean="0"/>
              <a:t>LIU/HL-LHC Day: options to study: Q22, 80 bunches</a:t>
            </a:r>
          </a:p>
          <a:p>
            <a:r>
              <a:rPr lang="en-US" dirty="0" smtClean="0"/>
              <a:t>Further development </a:t>
            </a:r>
            <a:r>
              <a:rPr lang="en-US" dirty="0"/>
              <a:t>of simulation code (</a:t>
            </a:r>
            <a:r>
              <a:rPr lang="en-US" dirty="0" err="1"/>
              <a:t>BLonD</a:t>
            </a:r>
            <a:r>
              <a:rPr lang="en-US" dirty="0"/>
              <a:t>)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8434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Ions in LIU-SPS BD WG:</a:t>
            </a:r>
            <a:br>
              <a:rPr lang="en-US" dirty="0" smtClean="0"/>
            </a:br>
            <a:r>
              <a:rPr lang="en-US" sz="3100" dirty="0" smtClean="0"/>
              <a:t>what can be done already in 2015?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Scan of working point, to check lifetime vs </a:t>
            </a:r>
            <a:r>
              <a:rPr lang="en-GB" dirty="0" err="1" smtClean="0"/>
              <a:t>Qx</a:t>
            </a:r>
            <a:r>
              <a:rPr lang="en-GB" dirty="0" smtClean="0"/>
              <a:t>/</a:t>
            </a:r>
            <a:r>
              <a:rPr lang="en-GB" dirty="0" err="1" smtClean="0"/>
              <a:t>Qy</a:t>
            </a: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ransmission </a:t>
            </a:r>
            <a:r>
              <a:rPr lang="en-GB" dirty="0"/>
              <a:t>vs beam </a:t>
            </a:r>
            <a:r>
              <a:rPr lang="en-GB" dirty="0" smtClean="0"/>
              <a:t>intensity &amp; emittance (effect of IBS?)</a:t>
            </a:r>
            <a:endParaRPr lang="en-GB" dirty="0"/>
          </a:p>
          <a:p>
            <a:r>
              <a:rPr lang="en-GB" dirty="0" smtClean="0"/>
              <a:t>Transverse </a:t>
            </a:r>
            <a:r>
              <a:rPr lang="en-GB" dirty="0"/>
              <a:t>damper: </a:t>
            </a:r>
            <a:r>
              <a:rPr lang="en-GB" dirty="0" smtClean="0"/>
              <a:t>(damping of all batches?)</a:t>
            </a:r>
            <a:endParaRPr lang="en-GB" dirty="0"/>
          </a:p>
          <a:p>
            <a:r>
              <a:rPr lang="en-GB" dirty="0" smtClean="0"/>
              <a:t>RF </a:t>
            </a:r>
            <a:r>
              <a:rPr lang="en-GB" dirty="0"/>
              <a:t>capture/transmission/transition crossing: any more optimisation </a:t>
            </a:r>
            <a:r>
              <a:rPr lang="en-GB" dirty="0" smtClean="0"/>
              <a:t>possible? </a:t>
            </a:r>
            <a:endParaRPr lang="en-GB" dirty="0"/>
          </a:p>
          <a:p>
            <a:r>
              <a:rPr lang="en-GB" dirty="0" smtClean="0"/>
              <a:t>Measurements for the slip stacking: </a:t>
            </a:r>
          </a:p>
          <a:p>
            <a:pPr lvl="1"/>
            <a:r>
              <a:rPr lang="en-GB" dirty="0" smtClean="0"/>
              <a:t>lifetime </a:t>
            </a:r>
            <a:r>
              <a:rPr lang="en-GB" dirty="0"/>
              <a:t>without the phase loop </a:t>
            </a:r>
          </a:p>
          <a:p>
            <a:pPr lvl="1"/>
            <a:r>
              <a:rPr lang="en-GB" dirty="0" smtClean="0"/>
              <a:t>momentum </a:t>
            </a:r>
            <a:r>
              <a:rPr lang="en-GB" dirty="0"/>
              <a:t>aperture (in TT2/TT10 </a:t>
            </a:r>
            <a:r>
              <a:rPr lang="en-GB" dirty="0" smtClean="0"/>
              <a:t>at top energy and in SPS ring for various energies)</a:t>
            </a:r>
          </a:p>
          <a:p>
            <a:r>
              <a:rPr lang="en-US" dirty="0" smtClean="0"/>
              <a:t>Q26 vs Q20?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33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SPS impedance </a:t>
            </a:r>
          </a:p>
          <a:p>
            <a:pPr lvl="1"/>
            <a:r>
              <a:rPr lang="en-US" sz="2000" dirty="0"/>
              <a:t>Refinement </a:t>
            </a:r>
            <a:r>
              <a:rPr lang="en-US" sz="2000" dirty="0" smtClean="0"/>
              <a:t>of the model (1 Ohm inductance?)</a:t>
            </a:r>
          </a:p>
          <a:p>
            <a:pPr lvl="1"/>
            <a:r>
              <a:rPr lang="en-US" sz="2000" dirty="0" smtClean="0"/>
              <a:t>Follow-up of the impedance reduction</a:t>
            </a:r>
          </a:p>
          <a:p>
            <a:pPr lvl="1"/>
            <a:r>
              <a:rPr lang="en-US" sz="2000" dirty="0" smtClean="0"/>
              <a:t>Solution for HOMs damping: design of the improved HOM (~630 MHz) couplers – </a:t>
            </a:r>
            <a:r>
              <a:rPr lang="en-US" sz="2000" dirty="0" smtClean="0">
                <a:solidFill>
                  <a:srgbClr val="C00000"/>
                </a:solidFill>
              </a:rPr>
              <a:t>end 2016</a:t>
            </a:r>
          </a:p>
          <a:p>
            <a:r>
              <a:rPr lang="en-US" dirty="0" smtClean="0"/>
              <a:t>Increase in intensity: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osses</a:t>
            </a:r>
          </a:p>
          <a:p>
            <a:pPr lvl="1"/>
            <a:r>
              <a:rPr lang="en-US" dirty="0" smtClean="0"/>
              <a:t>instabilities</a:t>
            </a:r>
          </a:p>
          <a:p>
            <a:r>
              <a:rPr lang="en-US" dirty="0">
                <a:solidFill>
                  <a:srgbClr val="C00000"/>
                </a:solidFill>
              </a:rPr>
              <a:t>Ions</a:t>
            </a:r>
            <a:r>
              <a:rPr lang="en-US" dirty="0"/>
              <a:t> in LIU-SPS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075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1445</TotalTime>
  <Words>468</Words>
  <Application>Microsoft Macintosh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Pushpin</vt:lpstr>
      <vt:lpstr>End-of-year talk</vt:lpstr>
      <vt:lpstr>Our meetings in 2015</vt:lpstr>
      <vt:lpstr>Thanks to all speakers and participants!</vt:lpstr>
      <vt:lpstr>Priorities for BD studies in 2015 (from 2014 end-of-year talk)</vt:lpstr>
      <vt:lpstr>PowerPoint Presentation</vt:lpstr>
      <vt:lpstr>Summary of 2015 beam studies</vt:lpstr>
      <vt:lpstr>Main achievements in 2015</vt:lpstr>
      <vt:lpstr>Ions in LIU-SPS BD WG: what can be done already in 2015?</vt:lpstr>
      <vt:lpstr>Challenges for 2016</vt:lpstr>
      <vt:lpstr>Happy New Year!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End-of-year talk</dc:title>
  <dc:creator>Elena Chapochnikova</dc:creator>
  <cp:lastModifiedBy>Hannes Bartosik</cp:lastModifiedBy>
  <cp:revision>51</cp:revision>
  <dcterms:created xsi:type="dcterms:W3CDTF">2013-12-11T14:08:33Z</dcterms:created>
  <dcterms:modified xsi:type="dcterms:W3CDTF">2015-12-14T17:22:40Z</dcterms:modified>
</cp:coreProperties>
</file>