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29"/>
  </p:notesMasterIdLst>
  <p:sldIdLst>
    <p:sldId id="272" r:id="rId4"/>
    <p:sldId id="288" r:id="rId5"/>
    <p:sldId id="289" r:id="rId6"/>
    <p:sldId id="293" r:id="rId7"/>
    <p:sldId id="294" r:id="rId8"/>
    <p:sldId id="280" r:id="rId9"/>
    <p:sldId id="291" r:id="rId10"/>
    <p:sldId id="270" r:id="rId11"/>
    <p:sldId id="271" r:id="rId12"/>
    <p:sldId id="267" r:id="rId13"/>
    <p:sldId id="268" r:id="rId14"/>
    <p:sldId id="283" r:id="rId15"/>
    <p:sldId id="286" r:id="rId16"/>
    <p:sldId id="287" r:id="rId17"/>
    <p:sldId id="292" r:id="rId18"/>
    <p:sldId id="298" r:id="rId19"/>
    <p:sldId id="265" r:id="rId20"/>
    <p:sldId id="297" r:id="rId21"/>
    <p:sldId id="273" r:id="rId22"/>
    <p:sldId id="274" r:id="rId23"/>
    <p:sldId id="295" r:id="rId24"/>
    <p:sldId id="296" r:id="rId25"/>
    <p:sldId id="275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8409A-BD36-4AFF-88DC-9292CEDA098C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6C7B0-1814-4FC1-B05B-645EADA5F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9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1EA3-D3DB-41FF-945B-4F7F220C8B62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6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DCE-45C2-4FDD-A352-11221E82F8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9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41D-87C3-410D-8554-081F2733F5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6A99-FD0E-4993-9F0D-AE795A6F7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7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87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A960-DE52-460C-A00D-5D748A37E7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520664"/>
            <a:ext cx="4587240" cy="1295176"/>
          </a:xfrm>
        </p:spPr>
        <p:txBody>
          <a:bodyPr lIns="45720" tIns="0" rIns="45720" bIns="0" anchor="t">
            <a:no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28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  <a:lvl2pPr marL="265113" indent="0">
              <a:buNone/>
              <a:defRPr>
                <a:solidFill>
                  <a:srgbClr val="002060"/>
                </a:solidFill>
              </a:defRPr>
            </a:lvl2pPr>
            <a:lvl3pPr marL="538163" indent="0">
              <a:buNone/>
              <a:defRPr>
                <a:solidFill>
                  <a:srgbClr val="002060"/>
                </a:solidFill>
              </a:defRPr>
            </a:lvl3pPr>
            <a:lvl4pPr marL="804863" indent="0">
              <a:buNone/>
              <a:defRPr>
                <a:solidFill>
                  <a:srgbClr val="002060"/>
                </a:solidFill>
              </a:defRPr>
            </a:lvl4pPr>
            <a:lvl5pPr marL="1077913" indent="0">
              <a:buNone/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D892-DB3C-4A40-808F-6CA9D4F51F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0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6000" cy="939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0980" cy="4617085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002060"/>
                </a:solidFill>
              </a:defRPr>
            </a:lvl1pPr>
            <a:lvl2pPr marL="265113" indent="0">
              <a:buNone/>
              <a:defRPr sz="2200">
                <a:solidFill>
                  <a:srgbClr val="002060"/>
                </a:solidFill>
              </a:defRPr>
            </a:lvl2pPr>
            <a:lvl3pPr marL="538163" indent="0">
              <a:buNone/>
              <a:defRPr sz="2000">
                <a:solidFill>
                  <a:srgbClr val="002060"/>
                </a:solidFill>
              </a:defRPr>
            </a:lvl3pPr>
            <a:lvl4pPr marL="1042416" indent="0">
              <a:buNone/>
              <a:defRPr sz="1800">
                <a:solidFill>
                  <a:srgbClr val="002060"/>
                </a:solidFill>
              </a:defRPr>
            </a:lvl4pPr>
            <a:lvl5pPr marL="1307592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402D-2034-44BB-B9C4-8828BBB43D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/>
          </p:nvPr>
        </p:nvSpPr>
        <p:spPr>
          <a:xfrm>
            <a:off x="4671060" y="1333500"/>
            <a:ext cx="4012140" cy="4617085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002060"/>
                </a:solidFill>
              </a:defRPr>
            </a:lvl1pPr>
            <a:lvl2pPr marL="265113" indent="0">
              <a:buNone/>
              <a:defRPr sz="2200">
                <a:solidFill>
                  <a:srgbClr val="002060"/>
                </a:solidFill>
              </a:defRPr>
            </a:lvl2pPr>
            <a:lvl3pPr marL="538163" indent="0">
              <a:buNone/>
              <a:defRPr sz="2000">
                <a:solidFill>
                  <a:srgbClr val="002060"/>
                </a:solidFill>
              </a:defRPr>
            </a:lvl3pPr>
            <a:lvl4pPr marL="1042416" indent="0">
              <a:buNone/>
              <a:defRPr sz="1800">
                <a:solidFill>
                  <a:srgbClr val="002060"/>
                </a:solidFill>
              </a:defRPr>
            </a:lvl4pPr>
            <a:lvl5pPr marL="1307592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988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33715-213E-4F03-97BA-79BFE4340B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15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A960-DE52-460C-A00D-5D748A37E7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520664"/>
            <a:ext cx="4587240" cy="1295176"/>
          </a:xfrm>
        </p:spPr>
        <p:txBody>
          <a:bodyPr lIns="45720" tIns="0" rIns="45720" bIns="0" anchor="t">
            <a:no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50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  <a:lvl2pPr marL="265113" indent="0">
              <a:buNone/>
              <a:defRPr>
                <a:solidFill>
                  <a:srgbClr val="002060"/>
                </a:solidFill>
              </a:defRPr>
            </a:lvl2pPr>
            <a:lvl3pPr marL="538163" indent="0">
              <a:buNone/>
              <a:defRPr>
                <a:solidFill>
                  <a:srgbClr val="002060"/>
                </a:solidFill>
              </a:defRPr>
            </a:lvl3pPr>
            <a:lvl4pPr marL="804863" indent="0">
              <a:buNone/>
              <a:defRPr>
                <a:solidFill>
                  <a:srgbClr val="002060"/>
                </a:solidFill>
              </a:defRPr>
            </a:lvl4pPr>
            <a:lvl5pPr marL="1077913" indent="0">
              <a:buNone/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D892-DB3C-4A40-808F-6CA9D4F51F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3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B102-24A6-4B05-84A8-0D0D47278D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1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6000" cy="939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0980" cy="4617085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002060"/>
                </a:solidFill>
              </a:defRPr>
            </a:lvl1pPr>
            <a:lvl2pPr marL="265113" indent="0">
              <a:buNone/>
              <a:defRPr sz="2200">
                <a:solidFill>
                  <a:srgbClr val="002060"/>
                </a:solidFill>
              </a:defRPr>
            </a:lvl2pPr>
            <a:lvl3pPr marL="538163" indent="0">
              <a:buNone/>
              <a:defRPr sz="2000">
                <a:solidFill>
                  <a:srgbClr val="002060"/>
                </a:solidFill>
              </a:defRPr>
            </a:lvl3pPr>
            <a:lvl4pPr marL="1042416" indent="0">
              <a:buNone/>
              <a:defRPr sz="1800">
                <a:solidFill>
                  <a:srgbClr val="002060"/>
                </a:solidFill>
              </a:defRPr>
            </a:lvl4pPr>
            <a:lvl5pPr marL="1307592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402D-2034-44BB-B9C4-8828BBB43D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/>
          </p:nvPr>
        </p:nvSpPr>
        <p:spPr>
          <a:xfrm>
            <a:off x="4671060" y="1333500"/>
            <a:ext cx="4012140" cy="4617085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002060"/>
                </a:solidFill>
              </a:defRPr>
            </a:lvl1pPr>
            <a:lvl2pPr marL="265113" indent="0">
              <a:buNone/>
              <a:defRPr sz="2200">
                <a:solidFill>
                  <a:srgbClr val="002060"/>
                </a:solidFill>
              </a:defRPr>
            </a:lvl2pPr>
            <a:lvl3pPr marL="538163" indent="0">
              <a:buNone/>
              <a:defRPr sz="2000">
                <a:solidFill>
                  <a:srgbClr val="002060"/>
                </a:solidFill>
              </a:defRPr>
            </a:lvl3pPr>
            <a:lvl4pPr marL="1042416" indent="0">
              <a:buNone/>
              <a:defRPr sz="1800">
                <a:solidFill>
                  <a:srgbClr val="002060"/>
                </a:solidFill>
              </a:defRPr>
            </a:lvl4pPr>
            <a:lvl5pPr marL="1307592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5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33715-213E-4F03-97BA-79BFE4340B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5BE-BBFB-4BE1-BF61-BBE25B05CD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2F7E-C1CC-4E40-84DF-92B7E139E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7AE6-40E8-4232-B54C-30DF2DCE79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7F7F-5720-424C-91EE-5967DB161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8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C8B7-446E-4AFF-92B3-A651325F82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2B6-5DFA-4F55-8108-B81D68948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1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6A01-A647-4632-A4E0-2A03EFA44E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4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403D-FBF8-4051-A9F0-40CA5EB373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9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7D33-AE4B-45F3-BEFE-9D00739D6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6576" indent="0" algn="l" rtl="0" eaLnBrk="1" latinLnBrk="0" hangingPunct="1">
        <a:spcBef>
          <a:spcPct val="20000"/>
        </a:spcBef>
        <a:buClr>
          <a:schemeClr val="tx1"/>
        </a:buClr>
        <a:buSzPct val="80000"/>
        <a:buFont typeface="Arial" panose="020B0604020202020204" pitchFamily="34" charset="0"/>
        <a:buNone/>
        <a:defRPr kumimoji="0" sz="3000" kern="1200">
          <a:solidFill>
            <a:srgbClr val="002060"/>
          </a:solidFill>
          <a:latin typeface="+mn-lt"/>
          <a:ea typeface="+mn-ea"/>
          <a:cs typeface="+mn-cs"/>
        </a:defRPr>
      </a:lvl1pPr>
      <a:lvl2pPr marL="448056" indent="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None/>
        <a:defRPr kumimoji="0" sz="2600" kern="1200">
          <a:solidFill>
            <a:srgbClr val="002060"/>
          </a:solidFill>
          <a:latin typeface="+mn-lt"/>
          <a:ea typeface="+mn-ea"/>
          <a:cs typeface="+mn-cs"/>
        </a:defRPr>
      </a:lvl2pPr>
      <a:lvl3pPr marL="749808" indent="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None/>
        <a:defRPr kumimoji="0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042416" indent="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None/>
        <a:defRPr kumimoji="0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1307592" indent="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None/>
        <a:defRPr kumimoji="0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7D33-AE4B-45F3-BEFE-9D00739D6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6576" indent="0" algn="l" rtl="0" eaLnBrk="1" latinLnBrk="0" hangingPunct="1">
        <a:spcBef>
          <a:spcPct val="20000"/>
        </a:spcBef>
        <a:buClr>
          <a:schemeClr val="tx1"/>
        </a:buClr>
        <a:buSzPct val="80000"/>
        <a:buFont typeface="Arial" panose="020B0604020202020204" pitchFamily="34" charset="0"/>
        <a:buNone/>
        <a:defRPr kumimoji="0" sz="3000" kern="1200">
          <a:solidFill>
            <a:srgbClr val="002060"/>
          </a:solidFill>
          <a:latin typeface="+mn-lt"/>
          <a:ea typeface="+mn-ea"/>
          <a:cs typeface="+mn-cs"/>
        </a:defRPr>
      </a:lvl1pPr>
      <a:lvl2pPr marL="448056" indent="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None/>
        <a:defRPr kumimoji="0" sz="2600" kern="1200">
          <a:solidFill>
            <a:srgbClr val="002060"/>
          </a:solidFill>
          <a:latin typeface="+mn-lt"/>
          <a:ea typeface="+mn-ea"/>
          <a:cs typeface="+mn-cs"/>
        </a:defRPr>
      </a:lvl2pPr>
      <a:lvl3pPr marL="749808" indent="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None/>
        <a:defRPr kumimoji="0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042416" indent="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None/>
        <a:defRPr kumimoji="0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1307592" indent="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None/>
        <a:defRPr kumimoji="0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Stripline</a:t>
            </a:r>
            <a:r>
              <a:rPr lang="en-US" dirty="0" smtClean="0"/>
              <a:t> kicker for HBFS:</a:t>
            </a:r>
            <a:br>
              <a:rPr lang="en-US" dirty="0" smtClean="0"/>
            </a:br>
            <a:r>
              <a:rPr lang="en-US" dirty="0" smtClean="0"/>
              <a:t>beam coupling impedance calculations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943107" cy="9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74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24"/>
            <a:ext cx="9144000" cy="5003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96" y="116632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impedance: circular bellows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588224" y="1946292"/>
            <a:ext cx="360040" cy="296541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72200" y="4797152"/>
            <a:ext cx="252028" cy="150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128" y="63000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the flange a broadband resonance appears below 2GHz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24"/>
            <a:ext cx="9144000" cy="5003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impedance: </a:t>
            </a:r>
            <a:r>
              <a:rPr lang="en-US" dirty="0" smtClean="0"/>
              <a:t>elliptical </a:t>
            </a:r>
            <a:r>
              <a:rPr lang="en-US" dirty="0"/>
              <a:t>bellows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he real part of the longitudinal impedance </a:t>
            </a:r>
            <a:r>
              <a:rPr lang="en-US" dirty="0" smtClean="0"/>
              <a:t>remains </a:t>
            </a:r>
            <a:r>
              <a:rPr lang="en-US" dirty="0"/>
              <a:t>unchanged </a:t>
            </a:r>
            <a:r>
              <a:rPr lang="en-US" dirty="0" smtClean="0"/>
              <a:t>below </a:t>
            </a:r>
            <a:r>
              <a:rPr lang="en-US" dirty="0"/>
              <a:t>2 GHz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59832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 increase of the imaginary part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24"/>
            <a:ext cx="9144000" cy="500315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impedance: </a:t>
            </a:r>
            <a:r>
              <a:rPr lang="en-US" dirty="0" smtClean="0"/>
              <a:t>elliptical </a:t>
            </a:r>
            <a:r>
              <a:rPr lang="en-US" dirty="0"/>
              <a:t>bellows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impedance: </a:t>
            </a:r>
            <a:r>
              <a:rPr lang="en-US" dirty="0" smtClean="0"/>
              <a:t>elliptical </a:t>
            </a:r>
            <a:r>
              <a:rPr lang="en-US" dirty="0"/>
              <a:t>bellows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145"/>
            <a:ext cx="9144000" cy="5003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63720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longitudinal impedance does not depend on the length of the elliptical bellows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4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9552" y="623731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longitudinal impedance does not depend on the length of the elliptical bellows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impedance: </a:t>
            </a:r>
            <a:r>
              <a:rPr lang="en-US" dirty="0" smtClean="0"/>
              <a:t>elliptical </a:t>
            </a:r>
            <a:r>
              <a:rPr lang="en-US" dirty="0"/>
              <a:t>bellows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24"/>
            <a:ext cx="9144000" cy="50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Impedance calculations</a:t>
            </a:r>
          </a:p>
          <a:p>
            <a:pPr lvl="1"/>
            <a:r>
              <a:rPr lang="en-US" dirty="0" smtClean="0"/>
              <a:t>Longitudinal Impedance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Transverse impedance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161"/>
            <a:ext cx="9144000" cy="5003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smtClean="0"/>
              <a:t>Transverse impedance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724128" y="2079553"/>
            <a:ext cx="2664296" cy="345638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36096" y="4653136"/>
            <a:ext cx="576064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3848" y="64533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 of the transition pieces (elliptical  pipe)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24"/>
            <a:ext cx="9144000" cy="5003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smtClean="0"/>
              <a:t>Transverse impedance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71600" y="1628801"/>
            <a:ext cx="720080" cy="417646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31640" y="5805264"/>
            <a:ext cx="0" cy="3895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13372"/>
              </p:ext>
            </p:extLst>
          </p:nvPr>
        </p:nvGraphicFramePr>
        <p:xfrm>
          <a:off x="-14288" y="6280150"/>
          <a:ext cx="251460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1257120" imgH="266400" progId="Equation.3">
                  <p:embed/>
                </p:oleObj>
              </mc:Choice>
              <mc:Fallback>
                <p:oleObj name="Equation" r:id="rId4" imgW="12571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6280150"/>
                        <a:ext cx="2514601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392488" y="5877272"/>
            <a:ext cx="45720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</a:rPr>
              <a:t>The effective vertical impedance </a:t>
            </a:r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stripline</a:t>
            </a:r>
            <a:r>
              <a:rPr lang="en-US" dirty="0">
                <a:solidFill>
                  <a:prstClr val="black"/>
                </a:solidFill>
              </a:rPr>
              <a:t> kicker modules is expected to be about </a:t>
            </a:r>
            <a:r>
              <a:rPr lang="en-US" dirty="0" smtClean="0">
                <a:solidFill>
                  <a:prstClr val="black"/>
                </a:solidFill>
              </a:rPr>
              <a:t>0.1% </a:t>
            </a:r>
            <a:r>
              <a:rPr lang="en-US" dirty="0">
                <a:solidFill>
                  <a:prstClr val="black"/>
                </a:solidFill>
              </a:rPr>
              <a:t>of the total SPS vertical </a:t>
            </a:r>
            <a:r>
              <a:rPr lang="en-US" dirty="0" smtClean="0">
                <a:solidFill>
                  <a:prstClr val="black"/>
                </a:solidFill>
              </a:rPr>
              <a:t>impedance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3227276" y="5523265"/>
            <a:ext cx="457200" cy="1800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case of circular bellows seems to be the more dangerous in terms of impedance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the case of elliptical bellows, the transition pieces between the kicker modules will have a small effect on the longitudinal impedance </a:t>
            </a:r>
          </a:p>
          <a:p>
            <a:pPr algn="just"/>
            <a:endParaRPr lang="en-US" dirty="0" smtClean="0">
              <a:solidFill>
                <a:prstClr val="black"/>
              </a:solidFill>
            </a:endParaRPr>
          </a:p>
          <a:p>
            <a:pPr algn="just"/>
            <a:r>
              <a:rPr lang="en-US" dirty="0" smtClean="0">
                <a:solidFill>
                  <a:prstClr val="black"/>
                </a:solidFill>
              </a:rPr>
              <a:t>For two kicker modules the transverse impedance is </a:t>
            </a:r>
            <a:r>
              <a:rPr lang="en-US" dirty="0">
                <a:solidFill>
                  <a:prstClr val="black"/>
                </a:solidFill>
              </a:rPr>
              <a:t>expected to be about 0.1% of the total SPS </a:t>
            </a:r>
            <a:r>
              <a:rPr lang="en-US" dirty="0" smtClean="0">
                <a:solidFill>
                  <a:prstClr val="black"/>
                </a:solidFill>
              </a:rPr>
              <a:t>vertical impedance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 for your attention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Goal</a:t>
            </a:r>
          </a:p>
          <a:p>
            <a:r>
              <a:rPr lang="en-US" dirty="0" smtClean="0"/>
              <a:t>Impedance calculations</a:t>
            </a:r>
          </a:p>
          <a:p>
            <a:pPr lvl="1"/>
            <a:r>
              <a:rPr lang="en-US" dirty="0" smtClean="0"/>
              <a:t>Longitudinal Impedance</a:t>
            </a:r>
          </a:p>
          <a:p>
            <a:pPr lvl="1"/>
            <a:r>
              <a:rPr lang="en-US" dirty="0" smtClean="0"/>
              <a:t>Transverse impedance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7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8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1700808"/>
            <a:ext cx="8229600" cy="4502836"/>
          </a:xfrm>
        </p:spPr>
      </p:pic>
    </p:spTree>
    <p:extLst>
      <p:ext uri="{BB962C8B-B14F-4D97-AF65-F5344CB8AC3E}">
        <p14:creationId xmlns:p14="http://schemas.microsoft.com/office/powerpoint/2010/main" val="3371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1763"/>
            <a:ext cx="8229600" cy="4502836"/>
          </a:xfrm>
        </p:spPr>
      </p:pic>
    </p:spTree>
    <p:extLst>
      <p:ext uri="{BB962C8B-B14F-4D97-AF65-F5344CB8AC3E}">
        <p14:creationId xmlns:p14="http://schemas.microsoft.com/office/powerpoint/2010/main" val="37739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3" t="14206" r="25775" b="4607"/>
          <a:stretch/>
        </p:blipFill>
        <p:spPr bwMode="auto">
          <a:xfrm flipH="1">
            <a:off x="5040000" y="2160000"/>
            <a:ext cx="3600000" cy="34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GB" dirty="0" smtClean="0"/>
              <a:t>Non-circular flexible bellows </a:t>
            </a:r>
          </a:p>
          <a:p>
            <a:r>
              <a:rPr lang="en-GB" dirty="0" smtClean="0"/>
              <a:t>one available even if to be modified</a:t>
            </a:r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EC4-C993-4E50-95F3-F2A3BB30EA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HBWD Stripline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" y="2978940"/>
            <a:ext cx="3877414" cy="281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692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 Montesinos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 section (vertical)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B4D316-7570-4D07-968E-22C032B6C4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28486" r="1298" b="32918"/>
          <a:stretch/>
        </p:blipFill>
        <p:spPr bwMode="auto">
          <a:xfrm>
            <a:off x="203200" y="2424462"/>
            <a:ext cx="8763000" cy="19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0486" y="2687257"/>
            <a:ext cx="0" cy="138944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22413" y="3157255"/>
            <a:ext cx="0" cy="48129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9289" y="2962091"/>
            <a:ext cx="0" cy="841559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45012" y="3217816"/>
            <a:ext cx="1574" cy="34590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0486" y="3276297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>
                    <a:lumMod val="95000"/>
                  </a:prstClr>
                </a:solidFill>
              </a:rPr>
              <a:t>156 mm</a:t>
            </a:r>
            <a:endParaRPr lang="en-GB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2413" y="3286722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>
                    <a:lumMod val="95000"/>
                  </a:prstClr>
                </a:solidFill>
              </a:rPr>
              <a:t>55 mm</a:t>
            </a:r>
            <a:endParaRPr lang="en-GB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8163" y="3278790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>
                    <a:lumMod val="95000"/>
                  </a:prstClr>
                </a:solidFill>
              </a:rPr>
              <a:t>92 mm</a:t>
            </a:r>
            <a:endParaRPr lang="en-GB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6586" y="3263512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>
                    <a:lumMod val="95000"/>
                  </a:prstClr>
                </a:solidFill>
              </a:rPr>
              <a:t>40 mm</a:t>
            </a:r>
            <a:endParaRPr lang="en-GB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5800" y="450723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Distance between flanges = 2.2 mm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85800" y="4141278"/>
            <a:ext cx="292226" cy="3124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7750" y="4141278"/>
            <a:ext cx="292226" cy="3124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42243" y="4141278"/>
            <a:ext cx="292226" cy="3124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67654" y="4141278"/>
            <a:ext cx="292226" cy="3124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7752" y="11247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 Montesinos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4018" y="-1056364"/>
            <a:ext cx="2300209" cy="89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 section (horizontal)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2A36A4-16FA-49BC-A73B-F696085E7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0486" y="2687257"/>
            <a:ext cx="0" cy="138944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22413" y="2771775"/>
            <a:ext cx="0" cy="126682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78163" y="2809875"/>
            <a:ext cx="0" cy="115252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0486" y="3276297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>
                    <a:lumMod val="95000"/>
                  </a:prstClr>
                </a:solidFill>
              </a:rPr>
              <a:t>156 mm</a:t>
            </a:r>
            <a:endParaRPr lang="en-GB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2413" y="3286722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>
                    <a:lumMod val="95000"/>
                  </a:prstClr>
                </a:solidFill>
              </a:rPr>
              <a:t>145 mm</a:t>
            </a:r>
            <a:endParaRPr lang="en-GB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8163" y="3614070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white">
                    <a:lumMod val="95000"/>
                  </a:prstClr>
                </a:solidFill>
              </a:rPr>
              <a:t>129 mm</a:t>
            </a:r>
            <a:endParaRPr lang="en-GB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85800" y="4141278"/>
            <a:ext cx="292226" cy="3124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217750" y="4141278"/>
            <a:ext cx="292226" cy="3124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42243" y="4141278"/>
            <a:ext cx="292226" cy="3124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67654" y="4141278"/>
            <a:ext cx="292226" cy="3124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85800" y="450723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Distance between flanges = 2.2 mm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7752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 Montesinos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5966" r="15599" b="13023"/>
          <a:stretch/>
        </p:blipFill>
        <p:spPr bwMode="auto">
          <a:xfrm>
            <a:off x="2156460" y="1173935"/>
            <a:ext cx="6725555" cy="48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Position of the HBWD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2171700" cy="4667421"/>
          </a:xfrm>
        </p:spPr>
        <p:txBody>
          <a:bodyPr/>
          <a:lstStyle/>
          <a:p>
            <a:r>
              <a:rPr lang="en-GB" dirty="0" smtClean="0"/>
              <a:t>Second half of </a:t>
            </a:r>
            <a:r>
              <a:rPr lang="en-GB" dirty="0"/>
              <a:t>p</a:t>
            </a:r>
            <a:r>
              <a:rPr lang="en-GB" dirty="0" smtClean="0"/>
              <a:t>eriod 321 of the SPS, close to MBB22150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FA3DAE-7D97-4AED-8915-9DDEA052C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HBWD Stripline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47360" y="5463540"/>
            <a:ext cx="914400" cy="44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1" y="53151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 Montesinos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713741"/>
          </a:xfrm>
        </p:spPr>
        <p:txBody>
          <a:bodyPr anchor="t">
            <a:normAutofit/>
          </a:bodyPr>
          <a:lstStyle/>
          <a:p>
            <a:r>
              <a:rPr lang="en-GB" dirty="0" smtClean="0"/>
              <a:t>Present SPS scheme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C1784E-C4C8-433B-A8D7-3CBCB1C916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369" y="1996428"/>
            <a:ext cx="1424939" cy="899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Magnet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4308" y="2339328"/>
            <a:ext cx="23241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088" y="1988808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1664" y="2258844"/>
            <a:ext cx="7056675" cy="3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6660 mm vacuum 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71640" y="1988808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9369" y="4684665"/>
            <a:ext cx="1424939" cy="899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Magnet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4308" y="5027565"/>
            <a:ext cx="23241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39088" y="4677045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54516" y="5013978"/>
            <a:ext cx="653823" cy="300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19576" y="4690128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20" y="4677045"/>
            <a:ext cx="746852" cy="8676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54" y="4677045"/>
            <a:ext cx="1103738" cy="8648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46" y="4677045"/>
            <a:ext cx="746852" cy="8676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24" y="4674923"/>
            <a:ext cx="1103738" cy="8648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66" y="4674923"/>
            <a:ext cx="746852" cy="8676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13" y="4679105"/>
            <a:ext cx="1103738" cy="8648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05" y="4679105"/>
            <a:ext cx="746852" cy="8676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99655" y="8773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 Montesinos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23730"/>
          </a:xfrm>
        </p:spPr>
        <p:txBody>
          <a:bodyPr anchor="t">
            <a:norm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Lb </a:t>
            </a:r>
            <a:r>
              <a:rPr lang="en-GB" dirty="0" smtClean="0"/>
              <a:t>and </a:t>
            </a:r>
            <a:r>
              <a:rPr lang="en-GB" dirty="0" err="1" smtClean="0"/>
              <a:t>Lk</a:t>
            </a:r>
            <a:r>
              <a:rPr lang="en-GB" dirty="0" smtClean="0"/>
              <a:t> lengths are still under calculation</a:t>
            </a:r>
          </a:p>
          <a:p>
            <a:pPr lvl="1"/>
            <a:r>
              <a:rPr lang="en-GB" dirty="0" smtClean="0"/>
              <a:t>Approximate values are Lb ~ 188 mm and </a:t>
            </a:r>
            <a:r>
              <a:rPr lang="en-GB" dirty="0" err="1" smtClean="0"/>
              <a:t>Lk</a:t>
            </a:r>
            <a:r>
              <a:rPr lang="en-GB" dirty="0" smtClean="0"/>
              <a:t> ~ 252 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kicker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D03893-33D4-4EA0-A97F-B062FC1408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9190" y="2297166"/>
            <a:ext cx="1603446" cy="30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1555" y="1988808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369" y="1998786"/>
            <a:ext cx="1424939" cy="899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Magnet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94308" y="2341686"/>
            <a:ext cx="23241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39088" y="1991166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54516" y="2335719"/>
            <a:ext cx="653823" cy="300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19576" y="2011869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20" y="1991166"/>
            <a:ext cx="746852" cy="8676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54" y="1991166"/>
            <a:ext cx="1103738" cy="8648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46" y="1991166"/>
            <a:ext cx="746852" cy="8676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07734" y="2000238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49999" y="2312406"/>
            <a:ext cx="1603446" cy="30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22364" y="2004048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08543" y="2015478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Right Brace 56"/>
          <p:cNvSpPr/>
          <p:nvPr/>
        </p:nvSpPr>
        <p:spPr>
          <a:xfrm rot="5400000">
            <a:off x="2182574" y="2670807"/>
            <a:ext cx="67011" cy="7117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8" name="Right Brace 57"/>
          <p:cNvSpPr/>
          <p:nvPr/>
        </p:nvSpPr>
        <p:spPr>
          <a:xfrm rot="5400000">
            <a:off x="3140453" y="2476958"/>
            <a:ext cx="45719" cy="109331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02002" y="3017281"/>
            <a:ext cx="43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</a:t>
            </a:r>
            <a:r>
              <a:rPr lang="en-GB" baseline="-25000" dirty="0" smtClean="0">
                <a:solidFill>
                  <a:prstClr val="black"/>
                </a:solidFill>
              </a:rPr>
              <a:t>b</a:t>
            </a:r>
            <a:endParaRPr lang="en-GB" baseline="-25000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3298" y="3009114"/>
            <a:ext cx="43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L</a:t>
            </a:r>
            <a:r>
              <a:rPr lang="en-GB" baseline="-25000" dirty="0" err="1" smtClean="0">
                <a:solidFill>
                  <a:prstClr val="black"/>
                </a:solidFill>
              </a:rPr>
              <a:t>k</a:t>
            </a:r>
            <a:endParaRPr lang="en-GB" baseline="-25000" dirty="0">
              <a:solidFill>
                <a:prstClr val="black"/>
              </a:solidFill>
            </a:endParaRPr>
          </a:p>
        </p:txBody>
      </p:sp>
      <p:sp>
        <p:nvSpPr>
          <p:cNvPr id="61" name="Right Brace 60"/>
          <p:cNvSpPr/>
          <p:nvPr/>
        </p:nvSpPr>
        <p:spPr>
          <a:xfrm rot="5400000">
            <a:off x="4087574" y="2670807"/>
            <a:ext cx="67011" cy="7117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3192" y="3015478"/>
            <a:ext cx="43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</a:t>
            </a:r>
            <a:r>
              <a:rPr lang="en-GB" baseline="-25000" dirty="0" smtClean="0">
                <a:solidFill>
                  <a:prstClr val="black"/>
                </a:solidFill>
              </a:rPr>
              <a:t>b</a:t>
            </a:r>
            <a:endParaRPr lang="en-GB" baseline="-25000" dirty="0">
              <a:solidFill>
                <a:prstClr val="black"/>
              </a:solidFill>
            </a:endParaRPr>
          </a:p>
        </p:txBody>
      </p:sp>
      <p:sp>
        <p:nvSpPr>
          <p:cNvPr id="63" name="Right Brace 62"/>
          <p:cNvSpPr/>
          <p:nvPr/>
        </p:nvSpPr>
        <p:spPr>
          <a:xfrm rot="5400000">
            <a:off x="5444919" y="2097372"/>
            <a:ext cx="50490" cy="18751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42699" y="3011379"/>
            <a:ext cx="1099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</a:t>
            </a:r>
            <a:r>
              <a:rPr lang="en-GB" baseline="-25000" dirty="0" smtClean="0">
                <a:solidFill>
                  <a:prstClr val="black"/>
                </a:solidFill>
              </a:rPr>
              <a:t>b </a:t>
            </a:r>
            <a:r>
              <a:rPr lang="en-GB" dirty="0" smtClean="0">
                <a:solidFill>
                  <a:prstClr val="black"/>
                </a:solidFill>
              </a:rPr>
              <a:t>+ </a:t>
            </a:r>
            <a:r>
              <a:rPr lang="en-GB" dirty="0" err="1">
                <a:solidFill>
                  <a:prstClr val="black"/>
                </a:solidFill>
              </a:rPr>
              <a:t>L</a:t>
            </a:r>
            <a:r>
              <a:rPr lang="en-GB" baseline="-25000" dirty="0" err="1" smtClean="0">
                <a:solidFill>
                  <a:prstClr val="black"/>
                </a:solidFill>
              </a:rPr>
              <a:t>k</a:t>
            </a:r>
            <a:endParaRPr lang="en-GB" baseline="-25000" dirty="0">
              <a:solidFill>
                <a:prstClr val="black"/>
              </a:solidFill>
            </a:endParaRPr>
          </a:p>
          <a:p>
            <a:r>
              <a:rPr lang="en-GB" baseline="-25000" dirty="0" smtClean="0">
                <a:solidFill>
                  <a:prstClr val="black"/>
                </a:solidFill>
              </a:rPr>
              <a:t> </a:t>
            </a:r>
            <a:endParaRPr lang="en-GB" baseline="-25000" dirty="0">
              <a:solidFill>
                <a:prstClr val="black"/>
              </a:solidFill>
            </a:endParaRPr>
          </a:p>
        </p:txBody>
      </p:sp>
      <p:sp>
        <p:nvSpPr>
          <p:cNvPr id="65" name="Right Brace 64"/>
          <p:cNvSpPr/>
          <p:nvPr/>
        </p:nvSpPr>
        <p:spPr>
          <a:xfrm rot="5400000">
            <a:off x="7339974" y="2112981"/>
            <a:ext cx="49227" cy="184523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33053" y="3012639"/>
            <a:ext cx="1099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</a:t>
            </a:r>
            <a:r>
              <a:rPr lang="en-GB" baseline="-25000" dirty="0" smtClean="0">
                <a:solidFill>
                  <a:prstClr val="black"/>
                </a:solidFill>
              </a:rPr>
              <a:t>b </a:t>
            </a:r>
            <a:r>
              <a:rPr lang="en-GB" dirty="0" smtClean="0">
                <a:solidFill>
                  <a:prstClr val="black"/>
                </a:solidFill>
              </a:rPr>
              <a:t>+ </a:t>
            </a:r>
            <a:r>
              <a:rPr lang="en-GB" dirty="0" err="1">
                <a:solidFill>
                  <a:prstClr val="black"/>
                </a:solidFill>
              </a:rPr>
              <a:t>L</a:t>
            </a:r>
            <a:r>
              <a:rPr lang="en-GB" baseline="-25000" dirty="0" err="1" smtClean="0">
                <a:solidFill>
                  <a:prstClr val="black"/>
                </a:solidFill>
              </a:rPr>
              <a:t>k</a:t>
            </a:r>
            <a:endParaRPr lang="en-GB" baseline="-25000" dirty="0">
              <a:solidFill>
                <a:prstClr val="black"/>
              </a:solidFill>
            </a:endParaRPr>
          </a:p>
          <a:p>
            <a:r>
              <a:rPr lang="en-GB" baseline="-25000" dirty="0" smtClean="0">
                <a:solidFill>
                  <a:prstClr val="black"/>
                </a:solidFill>
              </a:rPr>
              <a:t> </a:t>
            </a:r>
            <a:endParaRPr lang="en-GB" baseline="-25000" dirty="0">
              <a:solidFill>
                <a:prstClr val="black"/>
              </a:solidFill>
            </a:endParaRPr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9655" y="8773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 Montesinos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713741"/>
          </a:xfrm>
        </p:spPr>
        <p:txBody>
          <a:bodyPr anchor="t">
            <a:normAutofit/>
          </a:bodyPr>
          <a:lstStyle/>
          <a:p>
            <a:r>
              <a:rPr lang="en-GB" sz="2800" dirty="0" smtClean="0"/>
              <a:t>Agreed goal is two kickers in the SPS</a:t>
            </a:r>
          </a:p>
          <a:p>
            <a:endParaRPr lang="en-GB" sz="2000" dirty="0" smtClean="0"/>
          </a:p>
          <a:p>
            <a:r>
              <a:rPr lang="en-GB" sz="2000" dirty="0" smtClean="0"/>
              <a:t>Option A with 3 elliptical bellows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Option B </a:t>
            </a:r>
            <a:r>
              <a:rPr lang="en-GB" sz="2000" dirty="0"/>
              <a:t>is </a:t>
            </a:r>
            <a:r>
              <a:rPr lang="en-GB" sz="2000" dirty="0" smtClean="0"/>
              <a:t>with two circular bellows and one  </a:t>
            </a:r>
            <a:r>
              <a:rPr lang="en-GB" sz="2000" dirty="0"/>
              <a:t>elliptical bellows</a:t>
            </a:r>
          </a:p>
          <a:p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C1784E-C4C8-433B-A8D7-3CBCB1C916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HBWD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Stripline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9369" y="2628634"/>
            <a:ext cx="1424939" cy="899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Magnet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4308" y="2971534"/>
            <a:ext cx="23241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39088" y="2621014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54516" y="2957947"/>
            <a:ext cx="653823" cy="300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19576" y="2634097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20" y="2621014"/>
            <a:ext cx="746852" cy="8676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54" y="2621014"/>
            <a:ext cx="1103738" cy="8648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46" y="2621014"/>
            <a:ext cx="746852" cy="8676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24" y="2618892"/>
            <a:ext cx="1103738" cy="8648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66" y="2618892"/>
            <a:ext cx="746852" cy="8676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549999" y="2941495"/>
            <a:ext cx="1603446" cy="30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22364" y="2633137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08543" y="2644567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400" y="4854219"/>
            <a:ext cx="1424939" cy="899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Magnet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6339" y="5197119"/>
            <a:ext cx="23241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41119" y="4846599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56547" y="5183532"/>
            <a:ext cx="653823" cy="300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21607" y="4859682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51" y="4846599"/>
            <a:ext cx="746852" cy="8676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85" y="4846599"/>
            <a:ext cx="1103738" cy="8648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77" y="4846599"/>
            <a:ext cx="746852" cy="8676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55" y="4844477"/>
            <a:ext cx="1103738" cy="8648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97" y="4844477"/>
            <a:ext cx="746852" cy="867644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552030" y="5167080"/>
            <a:ext cx="1603446" cy="30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Pipe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24395" y="4858722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10574" y="4870152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1640" y="4959204"/>
            <a:ext cx="720096" cy="6480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52144" y="4959204"/>
            <a:ext cx="720096" cy="6480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99655" y="8773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 Montesinos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Impedance calculations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Longitudinal Impedance</a:t>
            </a:r>
          </a:p>
          <a:p>
            <a:pPr lvl="1"/>
            <a:r>
              <a:rPr lang="en-US" dirty="0" smtClean="0"/>
              <a:t>Transverse impedance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2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smtClean="0"/>
              <a:t>Longitudinal impedance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218362" y="980728"/>
            <a:ext cx="336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 dirty="0" smtClean="0">
                <a:solidFill>
                  <a:srgbClr val="FF0000"/>
                </a:solidFill>
              </a:rPr>
              <a:t>flange (circular bellows)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7726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08DE"/>
                </a:solidFill>
              </a:rPr>
              <a:t>Without flange</a:t>
            </a:r>
            <a:endParaRPr lang="en-GB" b="1" dirty="0">
              <a:solidFill>
                <a:srgbClr val="1708D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938" r="18096" b="5565"/>
          <a:stretch/>
        </p:blipFill>
        <p:spPr>
          <a:xfrm>
            <a:off x="2383516" y="3345588"/>
            <a:ext cx="4636756" cy="332377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6462" r="15545" b="6566"/>
          <a:stretch/>
        </p:blipFill>
        <p:spPr>
          <a:xfrm>
            <a:off x="3419872" y="1340768"/>
            <a:ext cx="2681456" cy="18456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4756" r="13435" b="6478"/>
          <a:stretch/>
        </p:blipFill>
        <p:spPr>
          <a:xfrm>
            <a:off x="263527" y="1340768"/>
            <a:ext cx="2652289" cy="1883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96" y="971436"/>
            <a:ext cx="336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 dirty="0" smtClean="0">
                <a:solidFill>
                  <a:srgbClr val="FF0000"/>
                </a:solidFill>
              </a:rPr>
              <a:t>flange (elliptical bellows)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6386" r="16060" b="6478"/>
          <a:stretch/>
        </p:blipFill>
        <p:spPr>
          <a:xfrm>
            <a:off x="6233365" y="1350060"/>
            <a:ext cx="2624906" cy="18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24"/>
            <a:ext cx="9144000" cy="5003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Longitudinal </a:t>
            </a:r>
            <a:r>
              <a:rPr lang="en-US" dirty="0" smtClean="0"/>
              <a:t>impedance: circular bellows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516216" y="1556792"/>
            <a:ext cx="360040" cy="296541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76256" y="4437112"/>
            <a:ext cx="144016" cy="16468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128" y="63000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the flange a broadband resonance appears below 2GHz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4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RNCorporate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ERNCorporate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441</Words>
  <Application>Microsoft Office PowerPoint</Application>
  <PresentationFormat>On-screen Show (4:3)</PresentationFormat>
  <Paragraphs>131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1_Office Theme</vt:lpstr>
      <vt:lpstr>CERNCorporate4-3</vt:lpstr>
      <vt:lpstr>1_CERNCorporate4-3</vt:lpstr>
      <vt:lpstr>Microsoft Equation 3.0</vt:lpstr>
      <vt:lpstr>Stripline kicker for HBFS: beam coupling impedance calculations</vt:lpstr>
      <vt:lpstr>Overview</vt:lpstr>
      <vt:lpstr>Position of the HBWD</vt:lpstr>
      <vt:lpstr>Machine integration</vt:lpstr>
      <vt:lpstr>One kicker</vt:lpstr>
      <vt:lpstr>Machine integration</vt:lpstr>
      <vt:lpstr>Overview</vt:lpstr>
      <vt:lpstr>Longitudinal impedance</vt:lpstr>
      <vt:lpstr>Longitudinal impedance: circular bellows</vt:lpstr>
      <vt:lpstr>Longitudinal impedance: circular bellows</vt:lpstr>
      <vt:lpstr>Longitudinal impedance: elliptical bellows</vt:lpstr>
      <vt:lpstr>Longitudinal impedance: elliptical bellows</vt:lpstr>
      <vt:lpstr>Longitudinal impedance: elliptical bellows</vt:lpstr>
      <vt:lpstr>Longitudinal impedance: elliptical bellows</vt:lpstr>
      <vt:lpstr>Overview</vt:lpstr>
      <vt:lpstr>Transverse impedance</vt:lpstr>
      <vt:lpstr>Transverse impedance</vt:lpstr>
      <vt:lpstr>Summary</vt:lpstr>
      <vt:lpstr>Thank you for your attention</vt:lpstr>
      <vt:lpstr>Appendix</vt:lpstr>
      <vt:lpstr>PowerPoint Presentation</vt:lpstr>
      <vt:lpstr>PowerPoint Presentation</vt:lpstr>
      <vt:lpstr>Bellows</vt:lpstr>
      <vt:lpstr>Cross section (vertical)</vt:lpstr>
      <vt:lpstr>Cross section (horizontal)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model of the stripline kicker including transitions</dc:title>
  <dc:creator>Carlo Zannini</dc:creator>
  <cp:lastModifiedBy>Carlo Zannini</cp:lastModifiedBy>
  <cp:revision>34</cp:revision>
  <dcterms:created xsi:type="dcterms:W3CDTF">2014-03-04T08:45:40Z</dcterms:created>
  <dcterms:modified xsi:type="dcterms:W3CDTF">2014-03-27T14:13:49Z</dcterms:modified>
</cp:coreProperties>
</file>