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2" r:id="rId4"/>
    <p:sldId id="263" r:id="rId5"/>
    <p:sldId id="261" r:id="rId6"/>
    <p:sldId id="260" r:id="rId7"/>
    <p:sldId id="265" r:id="rId8"/>
    <p:sldId id="266" r:id="rId9"/>
    <p:sldId id="258" r:id="rId10"/>
    <p:sldId id="259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4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95FD0-CA5A-40F0-8E4B-84F598C8F984}" type="datetimeFigureOut">
              <a:rPr lang="en-GB" smtClean="0"/>
              <a:t>27/02/2014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0E746-5D4D-496C-995F-F205420EC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603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0E746-5D4D-496C-995F-F205420EC2D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670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FDB1-2313-4B9A-817A-1A4517D0BE7C}" type="datetimeFigureOut">
              <a:rPr lang="en-GB" smtClean="0"/>
              <a:t>27/02/2014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A2E4-DC83-4DB1-8B3F-725C564C50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152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FDB1-2313-4B9A-817A-1A4517D0BE7C}" type="datetimeFigureOut">
              <a:rPr lang="en-GB" smtClean="0"/>
              <a:t>27/02/2014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A2E4-DC83-4DB1-8B3F-725C564C50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011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FDB1-2313-4B9A-817A-1A4517D0BE7C}" type="datetimeFigureOut">
              <a:rPr lang="en-GB" smtClean="0"/>
              <a:t>27/02/2014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A2E4-DC83-4DB1-8B3F-725C564C50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488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FDB1-2313-4B9A-817A-1A4517D0BE7C}" type="datetimeFigureOut">
              <a:rPr lang="en-GB" smtClean="0"/>
              <a:t>27/02/2014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A2E4-DC83-4DB1-8B3F-725C564C50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425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FDB1-2313-4B9A-817A-1A4517D0BE7C}" type="datetimeFigureOut">
              <a:rPr lang="en-GB" smtClean="0"/>
              <a:t>27/02/2014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A2E4-DC83-4DB1-8B3F-725C564C50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36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FDB1-2313-4B9A-817A-1A4517D0BE7C}" type="datetimeFigureOut">
              <a:rPr lang="en-GB" smtClean="0"/>
              <a:t>27/02/2014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A2E4-DC83-4DB1-8B3F-725C564C50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256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FDB1-2313-4B9A-817A-1A4517D0BE7C}" type="datetimeFigureOut">
              <a:rPr lang="en-GB" smtClean="0"/>
              <a:t>27/02/2014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A2E4-DC83-4DB1-8B3F-725C564C50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623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FDB1-2313-4B9A-817A-1A4517D0BE7C}" type="datetimeFigureOut">
              <a:rPr lang="en-GB" smtClean="0"/>
              <a:t>27/02/2014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A2E4-DC83-4DB1-8B3F-725C564C50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280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FDB1-2313-4B9A-817A-1A4517D0BE7C}" type="datetimeFigureOut">
              <a:rPr lang="en-GB" smtClean="0"/>
              <a:t>27/02/2014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A2E4-DC83-4DB1-8B3F-725C564C50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392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FDB1-2313-4B9A-817A-1A4517D0BE7C}" type="datetimeFigureOut">
              <a:rPr lang="en-GB" smtClean="0"/>
              <a:t>27/02/2014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A2E4-DC83-4DB1-8B3F-725C564C50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617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FDB1-2313-4B9A-817A-1A4517D0BE7C}" type="datetimeFigureOut">
              <a:rPr lang="en-GB" smtClean="0"/>
              <a:t>27/02/2014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A2E4-DC83-4DB1-8B3F-725C564C50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929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4FDB1-2313-4B9A-817A-1A4517D0BE7C}" type="datetimeFigureOut">
              <a:rPr lang="en-GB" smtClean="0"/>
              <a:t>27/02/2014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4A2E4-DC83-4DB1-8B3F-725C564C50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397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2057400"/>
          </a:xfrm>
          <a:solidFill>
            <a:schemeClr val="bg1"/>
          </a:solidFill>
          <a:ln w="88900">
            <a:solidFill>
              <a:schemeClr val="accent2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r>
              <a:rPr lang="en-US" b="1" dirty="0" smtClean="0"/>
              <a:t>Momentum slip-stacking of the I-LHC beam in the SPS</a:t>
            </a:r>
            <a:endParaRPr lang="en-US" sz="2400" dirty="0" smtClean="0">
              <a:latin typeface="Arial" charset="0"/>
              <a:cs typeface="Arial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1828800" y="4495800"/>
            <a:ext cx="5867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Argyropoulos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/>
              <a:t>Acknowledgements: </a:t>
            </a:r>
            <a:r>
              <a:rPr lang="en-GB" sz="2400" dirty="0" smtClean="0">
                <a:latin typeface="+mn-lt"/>
              </a:rPr>
              <a:t>E</a:t>
            </a:r>
            <a:r>
              <a:rPr lang="en-GB" sz="2400" dirty="0">
                <a:latin typeface="+mn-lt"/>
              </a:rPr>
              <a:t>. </a:t>
            </a:r>
            <a:r>
              <a:rPr lang="en-GB" sz="2400" dirty="0" err="1" smtClean="0">
                <a:latin typeface="+mn-lt"/>
              </a:rPr>
              <a:t>Shaposhnikova</a:t>
            </a:r>
            <a:r>
              <a:rPr lang="en-GB" sz="2400" dirty="0" smtClean="0">
                <a:latin typeface="+mn-lt"/>
              </a:rPr>
              <a:t>, T. </a:t>
            </a:r>
            <a:r>
              <a:rPr lang="en-GB" sz="2400" dirty="0" err="1" smtClean="0">
                <a:latin typeface="+mn-lt"/>
              </a:rPr>
              <a:t>Bohl</a:t>
            </a:r>
            <a:endParaRPr lang="en-GB" sz="2400" dirty="0" smtClean="0">
              <a:latin typeface="+mn-lt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>
              <a:solidFill>
                <a:schemeClr val="tx1">
                  <a:tint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5410200"/>
            <a:ext cx="678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LIU-SPS BD WG </a:t>
            </a:r>
            <a:r>
              <a:rPr lang="en-GB" sz="2000" dirty="0" smtClean="0"/>
              <a:t>27/02/2014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45260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sz="4000" dirty="0" smtClean="0"/>
              <a:t>Beam capture optimization</a:t>
            </a:r>
            <a:endParaRPr lang="en-US" sz="3200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14400" y="838200"/>
            <a:ext cx="73152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C:\Dropbox\slipStacking\figures\Vc_vs_buAre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02" y="1967210"/>
            <a:ext cx="4378089" cy="328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Dropbox\slipStacking\figures\Vc_vs_Loss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016002"/>
            <a:ext cx="4378089" cy="328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38200" y="914400"/>
            <a:ext cx="8054280" cy="584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en-US" sz="2200" dirty="0" smtClean="0"/>
              <a:t> </a:t>
            </a:r>
            <a:r>
              <a:rPr lang="en-GB" sz="2200" dirty="0" smtClean="0"/>
              <a:t>Optimize capture voltage and time with respect to: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200" dirty="0" smtClean="0"/>
              <a:t>Final </a:t>
            </a:r>
            <a:r>
              <a:rPr lang="en-GB" sz="2200" dirty="0" err="1" smtClean="0"/>
              <a:t>emittance</a:t>
            </a:r>
            <a:endParaRPr lang="en-GB" sz="2200" dirty="0" smtClean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200" dirty="0" smtClean="0"/>
              <a:t>Particle losses</a:t>
            </a:r>
          </a:p>
          <a:p>
            <a:endParaRPr lang="en-GB" sz="2200" dirty="0"/>
          </a:p>
          <a:p>
            <a:endParaRPr lang="en-GB" sz="2200" dirty="0" smtClean="0"/>
          </a:p>
          <a:p>
            <a:endParaRPr lang="en-GB" sz="2200" dirty="0"/>
          </a:p>
          <a:p>
            <a:endParaRPr lang="en-GB" sz="2200" dirty="0" smtClean="0"/>
          </a:p>
          <a:p>
            <a:endParaRPr lang="en-GB" sz="2200" dirty="0"/>
          </a:p>
          <a:p>
            <a:endParaRPr lang="en-GB" sz="2200" dirty="0" smtClean="0"/>
          </a:p>
          <a:p>
            <a:endParaRPr lang="en-GB" sz="2200" dirty="0"/>
          </a:p>
          <a:p>
            <a:endParaRPr lang="en-GB" sz="2200" dirty="0" smtClean="0"/>
          </a:p>
          <a:p>
            <a:endParaRPr lang="en-GB" sz="2200" dirty="0"/>
          </a:p>
          <a:p>
            <a:endParaRPr lang="en-GB" sz="22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200" dirty="0" smtClean="0"/>
              <a:t>Selection based on minimizing losses </a:t>
            </a:r>
            <a:r>
              <a:rPr lang="en-GB" sz="2200" dirty="0" smtClean="0">
                <a:sym typeface="Wingdings" panose="05000000000000000000" pitchFamily="2" charset="2"/>
              </a:rPr>
              <a:t> </a:t>
            </a:r>
            <a:r>
              <a:rPr lang="en-GB" sz="2200" dirty="0" smtClean="0"/>
              <a:t>higher longitudinal </a:t>
            </a:r>
            <a:r>
              <a:rPr lang="en-GB" sz="2200" dirty="0" err="1" smtClean="0"/>
              <a:t>emittance</a:t>
            </a:r>
            <a:r>
              <a:rPr lang="en-GB" sz="2200" dirty="0" smtClean="0"/>
              <a:t> than initially discussed (</a:t>
            </a:r>
            <a:r>
              <a:rPr lang="el-GR" sz="2200" dirty="0" smtClean="0"/>
              <a:t>ε</a:t>
            </a:r>
            <a:r>
              <a:rPr lang="en-GB" sz="2200" baseline="-25000" dirty="0" err="1" smtClean="0"/>
              <a:t>lmax</a:t>
            </a:r>
            <a:r>
              <a:rPr lang="en-GB" sz="2200" dirty="0" smtClean="0"/>
              <a:t> = 0.3 eVs/A)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200" dirty="0" smtClean="0"/>
              <a:t>Capture time: t</a:t>
            </a:r>
            <a:r>
              <a:rPr lang="en-GB" sz="2200" baseline="-25000" dirty="0" smtClean="0"/>
              <a:t>c2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200" dirty="0" smtClean="0"/>
              <a:t>Capture voltage: 3.4 MV</a:t>
            </a:r>
          </a:p>
        </p:txBody>
      </p:sp>
      <p:sp>
        <p:nvSpPr>
          <p:cNvPr id="11" name="Right Brace 10"/>
          <p:cNvSpPr/>
          <p:nvPr/>
        </p:nvSpPr>
        <p:spPr>
          <a:xfrm>
            <a:off x="4706293" y="6069459"/>
            <a:ext cx="295386" cy="692696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076056" y="6021288"/>
            <a:ext cx="29276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2200" dirty="0"/>
              <a:t>ε</a:t>
            </a:r>
            <a:r>
              <a:rPr lang="en-GB" sz="2200" baseline="-25000" dirty="0" smtClean="0"/>
              <a:t>l</a:t>
            </a:r>
            <a:r>
              <a:rPr lang="en-GB" sz="2200" dirty="0" smtClean="0"/>
              <a:t> ~ 0.35 – 0.36 eVs/A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200" dirty="0" smtClean="0"/>
              <a:t>Losses ~ 1 – 1.5 %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62829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Example for selected conditions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914400" y="838200"/>
            <a:ext cx="73152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C:\Dropbox\slipStacking\SlipStackin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512" y="956722"/>
            <a:ext cx="7040880" cy="528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89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Example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914400" y="838200"/>
            <a:ext cx="73152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C:\Dropbox\slipStacking\figures\lineDensitySlSt_B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35" y="3861048"/>
            <a:ext cx="3980081" cy="298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ropbox\slipStacking\figures\lineDensitySlSt_B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861048"/>
            <a:ext cx="3980081" cy="298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Dropbox\slipStacking\figures\ph_sp_capt_Q2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27" y="874497"/>
            <a:ext cx="3980081" cy="298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Dropbox\slipStacking\figures\ph_sp_fil_Q2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08720"/>
            <a:ext cx="3980081" cy="298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18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Beam at top energy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914400" y="838200"/>
            <a:ext cx="73152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8200" y="914400"/>
            <a:ext cx="805428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en-GB" sz="2200" dirty="0" smtClean="0"/>
              <a:t> Accelerate the beam to 450 </a:t>
            </a:r>
            <a:r>
              <a:rPr lang="en-GB" sz="2200" dirty="0" err="1" smtClean="0"/>
              <a:t>GeV</a:t>
            </a:r>
            <a:r>
              <a:rPr lang="en-GB" sz="2200" dirty="0" smtClean="0"/>
              <a:t>/c (proton equivalent)</a:t>
            </a:r>
            <a:endParaRPr lang="en-GB" sz="2200" dirty="0" smtClean="0"/>
          </a:p>
          <a:p>
            <a:pPr>
              <a:buFont typeface="Wingdings" pitchFamily="2" charset="2"/>
              <a:buChar char="q"/>
            </a:pPr>
            <a:endParaRPr lang="en-GB" sz="2200" dirty="0" smtClean="0"/>
          </a:p>
          <a:p>
            <a:pPr>
              <a:buFont typeface="Wingdings" pitchFamily="2" charset="2"/>
              <a:buChar char="q"/>
            </a:pPr>
            <a:r>
              <a:rPr lang="en-GB" sz="2200" dirty="0"/>
              <a:t> </a:t>
            </a:r>
            <a:r>
              <a:rPr lang="en-GB" sz="2200" dirty="0" smtClean="0"/>
              <a:t>Momentum programme of 2.1 s was used (can be </a:t>
            </a:r>
            <a:r>
              <a:rPr lang="en-GB" sz="2200" dirty="0" smtClean="0"/>
              <a:t>shorter</a:t>
            </a:r>
          </a:p>
          <a:p>
            <a:r>
              <a:rPr lang="en-GB" sz="2200" dirty="0"/>
              <a:t> </a:t>
            </a:r>
            <a:r>
              <a:rPr lang="en-GB" sz="2200" dirty="0" smtClean="0"/>
              <a:t>   </a:t>
            </a:r>
            <a:r>
              <a:rPr lang="en-GB" sz="2200" dirty="0" smtClean="0"/>
              <a:t> if </a:t>
            </a:r>
            <a:r>
              <a:rPr lang="en-GB" sz="2200" dirty="0" smtClean="0"/>
              <a:t>needed)</a:t>
            </a:r>
          </a:p>
          <a:p>
            <a:pPr>
              <a:buFont typeface="Wingdings" pitchFamily="2" charset="2"/>
              <a:buChar char="q"/>
            </a:pPr>
            <a:endParaRPr lang="en-GB" sz="2200" dirty="0" smtClean="0"/>
          </a:p>
          <a:p>
            <a:pPr>
              <a:buFont typeface="Wingdings" pitchFamily="2" charset="2"/>
              <a:buChar char="q"/>
            </a:pPr>
            <a:r>
              <a:rPr lang="en-GB" sz="2200" dirty="0" smtClean="0"/>
              <a:t> The RF voltage programme was calculated for and constant filling </a:t>
            </a:r>
          </a:p>
          <a:p>
            <a:r>
              <a:rPr lang="en-GB" sz="2200" dirty="0" smtClean="0"/>
              <a:t>     factor of 0.9  with initial </a:t>
            </a:r>
            <a:r>
              <a:rPr lang="en-GB" sz="2200" dirty="0" err="1" smtClean="0"/>
              <a:t>emittance</a:t>
            </a:r>
            <a:r>
              <a:rPr lang="en-GB" sz="2200" dirty="0" smtClean="0"/>
              <a:t> </a:t>
            </a:r>
            <a:r>
              <a:rPr lang="el-GR" sz="2200" dirty="0" smtClean="0"/>
              <a:t>ε</a:t>
            </a:r>
            <a:r>
              <a:rPr lang="en-GB" sz="2200" baseline="-25000" dirty="0"/>
              <a:t>l</a:t>
            </a:r>
            <a:r>
              <a:rPr lang="en-GB" sz="2200" dirty="0"/>
              <a:t> = 0.4 eVs/A (margin for </a:t>
            </a:r>
            <a:endParaRPr lang="en-GB" sz="2200" dirty="0" smtClean="0"/>
          </a:p>
          <a:p>
            <a:r>
              <a:rPr lang="en-GB" sz="2200" dirty="0"/>
              <a:t> </a:t>
            </a:r>
            <a:r>
              <a:rPr lang="en-GB" sz="2200" dirty="0" smtClean="0"/>
              <a:t>    losses)</a:t>
            </a:r>
            <a:endParaRPr lang="en-GB" sz="2200" dirty="0"/>
          </a:p>
        </p:txBody>
      </p:sp>
      <p:pic>
        <p:nvPicPr>
          <p:cNvPr id="7170" name="Picture 2" descr="C:\Dropbox\slipStacking\figures\momentu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960" y="3645024"/>
            <a:ext cx="3980080" cy="298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ropbox\slipStacking\figures\VprogrRamp_Q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392" y="3679247"/>
            <a:ext cx="3980080" cy="298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6588224" y="3887844"/>
            <a:ext cx="864096" cy="24282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452320" y="3356992"/>
            <a:ext cx="1368152" cy="120032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Above the maximum available at present</a:t>
            </a:r>
            <a:endParaRPr lang="en-GB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0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Beam parameters at top energy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914400" y="838200"/>
            <a:ext cx="73152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8200" y="914400"/>
            <a:ext cx="8054280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en-GB" sz="2200" dirty="0" smtClean="0"/>
              <a:t> </a:t>
            </a:r>
            <a:r>
              <a:rPr lang="en-GB" sz="2000" dirty="0" smtClean="0"/>
              <a:t>Increase the voltage at flat top to compress the bunches before </a:t>
            </a:r>
          </a:p>
          <a:p>
            <a:r>
              <a:rPr lang="en-GB" sz="2000" dirty="0"/>
              <a:t> </a:t>
            </a:r>
            <a:r>
              <a:rPr lang="en-GB" sz="2000" dirty="0" smtClean="0"/>
              <a:t>    sending to the LHC </a:t>
            </a:r>
          </a:p>
          <a:p>
            <a:endParaRPr lang="en-GB" sz="2000" dirty="0"/>
          </a:p>
          <a:p>
            <a:endParaRPr lang="en-GB" sz="2000" dirty="0" smtClean="0"/>
          </a:p>
          <a:p>
            <a:endParaRPr lang="en-GB" sz="2000" dirty="0"/>
          </a:p>
          <a:p>
            <a:endParaRPr lang="en-GB" sz="2000" dirty="0" smtClean="0"/>
          </a:p>
          <a:p>
            <a:endParaRPr lang="en-GB" sz="2000" dirty="0"/>
          </a:p>
          <a:p>
            <a:endParaRPr lang="en-GB" sz="2000" dirty="0" smtClean="0"/>
          </a:p>
          <a:p>
            <a:endParaRPr lang="en-GB" sz="2000" dirty="0"/>
          </a:p>
          <a:p>
            <a:endParaRPr lang="en-GB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 smtClean="0"/>
              <a:t>Rotate the bunch</a:t>
            </a:r>
            <a:endParaRPr lang="en-GB" sz="2000" dirty="0"/>
          </a:p>
        </p:txBody>
      </p:sp>
      <p:pic>
        <p:nvPicPr>
          <p:cNvPr id="8196" name="Picture 4" descr="C:\Dropbox\slipStacking\figures\lineDensityFT_Bcompr_Q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701" y="1628800"/>
            <a:ext cx="3289323" cy="246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76056" y="2197313"/>
            <a:ext cx="3003194" cy="101566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rgbClr val="002060"/>
                </a:solidFill>
              </a:rPr>
              <a:t>V</a:t>
            </a:r>
            <a:r>
              <a:rPr lang="en-GB" sz="2000" baseline="-25000" dirty="0" smtClean="0">
                <a:solidFill>
                  <a:srgbClr val="002060"/>
                </a:solidFill>
              </a:rPr>
              <a:t>RF</a:t>
            </a:r>
            <a:r>
              <a:rPr lang="en-GB" sz="2000" dirty="0" smtClean="0">
                <a:solidFill>
                  <a:srgbClr val="002060"/>
                </a:solidFill>
              </a:rPr>
              <a:t> = 7.5 MV: </a:t>
            </a:r>
            <a:r>
              <a:rPr lang="el-GR" sz="2000" dirty="0" smtClean="0">
                <a:solidFill>
                  <a:srgbClr val="002060"/>
                </a:solidFill>
              </a:rPr>
              <a:t>τ = 2.3 </a:t>
            </a:r>
            <a:r>
              <a:rPr lang="en-GB" sz="2000" dirty="0" smtClean="0">
                <a:solidFill>
                  <a:srgbClr val="002060"/>
                </a:solidFill>
              </a:rPr>
              <a:t>ns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rgbClr val="FF0000"/>
                </a:solidFill>
              </a:rPr>
              <a:t>V</a:t>
            </a:r>
            <a:r>
              <a:rPr lang="en-GB" sz="2000" baseline="-25000" dirty="0" smtClean="0">
                <a:solidFill>
                  <a:srgbClr val="FF0000"/>
                </a:solidFill>
              </a:rPr>
              <a:t>RF</a:t>
            </a:r>
            <a:r>
              <a:rPr lang="en-GB" sz="2000" dirty="0" smtClean="0">
                <a:solidFill>
                  <a:srgbClr val="FF0000"/>
                </a:solidFill>
              </a:rPr>
              <a:t> = 15 MV : </a:t>
            </a:r>
            <a:r>
              <a:rPr lang="el-GR" sz="2000" dirty="0" smtClean="0">
                <a:solidFill>
                  <a:srgbClr val="FF0000"/>
                </a:solidFill>
              </a:rPr>
              <a:t>τ = 1.9 </a:t>
            </a:r>
            <a:r>
              <a:rPr lang="en-GB" sz="2000" dirty="0" smtClean="0">
                <a:solidFill>
                  <a:srgbClr val="FF0000"/>
                </a:solidFill>
              </a:rPr>
              <a:t>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 smtClean="0"/>
              <a:t>Total losses = 1.2 %</a:t>
            </a:r>
            <a:endParaRPr lang="en-GB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108798" y="4869160"/>
            <a:ext cx="2991525" cy="101566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rgbClr val="002060"/>
                </a:solidFill>
              </a:rPr>
              <a:t>V</a:t>
            </a:r>
            <a:r>
              <a:rPr lang="en-GB" sz="2000" baseline="-25000" dirty="0" smtClean="0">
                <a:solidFill>
                  <a:srgbClr val="002060"/>
                </a:solidFill>
              </a:rPr>
              <a:t>RF</a:t>
            </a:r>
            <a:r>
              <a:rPr lang="en-GB" sz="2000" dirty="0" smtClean="0">
                <a:solidFill>
                  <a:srgbClr val="002060"/>
                </a:solidFill>
              </a:rPr>
              <a:t> = 7.5 MV: </a:t>
            </a:r>
            <a:r>
              <a:rPr lang="el-GR" sz="2000" dirty="0" smtClean="0">
                <a:solidFill>
                  <a:srgbClr val="002060"/>
                </a:solidFill>
              </a:rPr>
              <a:t>τ = </a:t>
            </a:r>
            <a:r>
              <a:rPr lang="en-GB" sz="2000" dirty="0" smtClean="0">
                <a:solidFill>
                  <a:srgbClr val="002060"/>
                </a:solidFill>
              </a:rPr>
              <a:t>1.8</a:t>
            </a:r>
            <a:r>
              <a:rPr lang="el-GR" sz="2000" dirty="0" smtClean="0">
                <a:solidFill>
                  <a:srgbClr val="002060"/>
                </a:solidFill>
              </a:rPr>
              <a:t> </a:t>
            </a:r>
            <a:r>
              <a:rPr lang="en-GB" sz="2000" dirty="0" smtClean="0">
                <a:solidFill>
                  <a:srgbClr val="002060"/>
                </a:solidFill>
              </a:rPr>
              <a:t>ns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rgbClr val="FF0000"/>
                </a:solidFill>
              </a:rPr>
              <a:t>V</a:t>
            </a:r>
            <a:r>
              <a:rPr lang="en-GB" sz="2000" baseline="-25000" dirty="0" smtClean="0">
                <a:solidFill>
                  <a:srgbClr val="FF0000"/>
                </a:solidFill>
              </a:rPr>
              <a:t>RF</a:t>
            </a:r>
            <a:r>
              <a:rPr lang="en-GB" sz="2000" dirty="0" smtClean="0">
                <a:solidFill>
                  <a:srgbClr val="FF0000"/>
                </a:solidFill>
              </a:rPr>
              <a:t> = 15 MV : </a:t>
            </a:r>
            <a:r>
              <a:rPr lang="el-GR" sz="2000" dirty="0" smtClean="0">
                <a:solidFill>
                  <a:srgbClr val="FF0000"/>
                </a:solidFill>
              </a:rPr>
              <a:t>τ = 1.</a:t>
            </a:r>
            <a:r>
              <a:rPr lang="en-GB" sz="2000" dirty="0" smtClean="0">
                <a:solidFill>
                  <a:srgbClr val="FF0000"/>
                </a:solidFill>
              </a:rPr>
              <a:t>31</a:t>
            </a:r>
            <a:r>
              <a:rPr lang="el-GR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 smtClean="0">
                <a:solidFill>
                  <a:srgbClr val="FF0000"/>
                </a:solidFill>
              </a:rPr>
              <a:t>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 smtClean="0"/>
              <a:t>Total losses = 1.2 %</a:t>
            </a:r>
            <a:endParaRPr lang="en-GB" sz="2000" dirty="0"/>
          </a:p>
        </p:txBody>
      </p:sp>
      <p:pic>
        <p:nvPicPr>
          <p:cNvPr id="8197" name="Picture 5" descr="C:\Dropbox\slipStacking\figures\lineDensityFT_Brot_Q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701" y="4345152"/>
            <a:ext cx="3289323" cy="246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926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Slip-stacking in Q26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914400" y="838200"/>
            <a:ext cx="73152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8200" y="914400"/>
            <a:ext cx="8054280" cy="566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en-GB" sz="2200" dirty="0" smtClean="0"/>
              <a:t> </a:t>
            </a:r>
            <a:r>
              <a:rPr lang="en-GB" sz="2000" dirty="0" smtClean="0"/>
              <a:t>For protons in Q20 optics the lack of RF voltage is compensated by better</a:t>
            </a:r>
          </a:p>
          <a:p>
            <a:r>
              <a:rPr lang="en-GB" sz="2000" dirty="0"/>
              <a:t> </a:t>
            </a:r>
            <a:r>
              <a:rPr lang="en-GB" sz="2000" dirty="0" smtClean="0"/>
              <a:t>    beam stability </a:t>
            </a:r>
            <a:r>
              <a:rPr lang="en-GB" sz="2000" dirty="0" smtClean="0">
                <a:sym typeface="Wingdings" panose="05000000000000000000" pitchFamily="2" charset="2"/>
              </a:rPr>
              <a:t> smaller </a:t>
            </a:r>
            <a:r>
              <a:rPr lang="el-GR" sz="2000" dirty="0" smtClean="0">
                <a:sym typeface="Wingdings" panose="05000000000000000000" pitchFamily="2" charset="2"/>
              </a:rPr>
              <a:t>ε</a:t>
            </a:r>
            <a:r>
              <a:rPr lang="en-GB" sz="2000" baseline="-25000" dirty="0" smtClean="0">
                <a:sym typeface="Wingdings" panose="05000000000000000000" pitchFamily="2" charset="2"/>
              </a:rPr>
              <a:t>l</a:t>
            </a:r>
            <a:r>
              <a:rPr lang="en-GB" sz="2000" dirty="0" smtClean="0">
                <a:sym typeface="Wingdings" panose="05000000000000000000" pitchFamily="2" charset="2"/>
              </a:rPr>
              <a:t>  similar </a:t>
            </a:r>
            <a:r>
              <a:rPr lang="el-GR" sz="2000" dirty="0" smtClean="0">
                <a:sym typeface="Wingdings" panose="05000000000000000000" pitchFamily="2" charset="2"/>
              </a:rPr>
              <a:t>τ </a:t>
            </a:r>
            <a:r>
              <a:rPr lang="en-GB" sz="2000" dirty="0" smtClean="0">
                <a:sym typeface="Wingdings" panose="05000000000000000000" pitchFamily="2" charset="2"/>
              </a:rPr>
              <a:t>as in Q26</a:t>
            </a:r>
          </a:p>
          <a:p>
            <a:endParaRPr lang="en-GB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 smtClean="0"/>
              <a:t>For slip-stacking </a:t>
            </a:r>
            <a:r>
              <a:rPr lang="el-GR" sz="2000" dirty="0">
                <a:sym typeface="Wingdings" panose="05000000000000000000" pitchFamily="2" charset="2"/>
              </a:rPr>
              <a:t>ε</a:t>
            </a:r>
            <a:r>
              <a:rPr lang="en-GB" sz="2000" baseline="-25000" dirty="0">
                <a:sym typeface="Wingdings" panose="05000000000000000000" pitchFamily="2" charset="2"/>
              </a:rPr>
              <a:t>l</a:t>
            </a:r>
            <a:r>
              <a:rPr lang="en-GB" sz="2000" dirty="0">
                <a:sym typeface="Wingdings" panose="05000000000000000000" pitchFamily="2" charset="2"/>
              </a:rPr>
              <a:t> </a:t>
            </a:r>
            <a:r>
              <a:rPr lang="en-GB" sz="2000" dirty="0" smtClean="0">
                <a:sym typeface="Wingdings" panose="05000000000000000000" pitchFamily="2" charset="2"/>
              </a:rPr>
              <a:t>is defined by the RF manipulations  in Q26 relative more available RF voltage at flat top smaller </a:t>
            </a:r>
            <a:r>
              <a:rPr lang="el-GR" sz="2000" dirty="0" smtClean="0">
                <a:sym typeface="Wingdings" panose="05000000000000000000" pitchFamily="2" charset="2"/>
              </a:rPr>
              <a:t>τ </a:t>
            </a:r>
            <a:r>
              <a:rPr lang="en-GB" sz="2000" dirty="0" smtClean="0">
                <a:sym typeface="Wingdings" panose="05000000000000000000" pitchFamily="2" charset="2"/>
              </a:rPr>
              <a:t>at extraction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GB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 smtClean="0">
                <a:sym typeface="Wingdings" panose="05000000000000000000" pitchFamily="2" charset="2"/>
              </a:rPr>
              <a:t>Repeating the previous simulations for Q26 we end up with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000" b="1" dirty="0" smtClean="0">
                <a:sym typeface="Wingdings" panose="05000000000000000000" pitchFamily="2" charset="2"/>
              </a:rPr>
              <a:t>Capture RF voltage:  </a:t>
            </a:r>
            <a:r>
              <a:rPr lang="en-GB" sz="2000" dirty="0" smtClean="0">
                <a:sym typeface="Wingdings" panose="05000000000000000000" pitchFamily="2" charset="2"/>
              </a:rPr>
              <a:t>V</a:t>
            </a:r>
            <a:r>
              <a:rPr lang="en-GB" sz="2000" baseline="-25000" dirty="0" smtClean="0">
                <a:sym typeface="Wingdings" panose="05000000000000000000" pitchFamily="2" charset="2"/>
              </a:rPr>
              <a:t>RF</a:t>
            </a:r>
            <a:r>
              <a:rPr lang="en-GB" sz="2000" dirty="0" smtClean="0">
                <a:sym typeface="Wingdings" panose="05000000000000000000" pitchFamily="2" charset="2"/>
              </a:rPr>
              <a:t> = 2 MV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000" b="1" dirty="0" smtClean="0">
                <a:sym typeface="Wingdings" panose="05000000000000000000" pitchFamily="2" charset="2"/>
              </a:rPr>
              <a:t>Bunch </a:t>
            </a:r>
            <a:r>
              <a:rPr lang="en-GB" sz="2000" b="1" dirty="0" err="1" smtClean="0">
                <a:sym typeface="Wingdings" panose="05000000000000000000" pitchFamily="2" charset="2"/>
              </a:rPr>
              <a:t>emittance</a:t>
            </a:r>
            <a:r>
              <a:rPr lang="en-GB" sz="2000" b="1" dirty="0" smtClean="0">
                <a:sym typeface="Wingdings" panose="05000000000000000000" pitchFamily="2" charset="2"/>
              </a:rPr>
              <a:t>: </a:t>
            </a:r>
            <a:r>
              <a:rPr lang="el-GR" sz="2000" dirty="0" smtClean="0"/>
              <a:t>ε</a:t>
            </a:r>
            <a:r>
              <a:rPr lang="en-GB" sz="2000" baseline="-25000" dirty="0"/>
              <a:t>l</a:t>
            </a:r>
            <a:r>
              <a:rPr lang="en-GB" sz="2000" dirty="0"/>
              <a:t> ~ 0.35 – 0.36 </a:t>
            </a:r>
            <a:r>
              <a:rPr lang="en-GB" sz="2000" dirty="0" smtClean="0"/>
              <a:t>eVs/A</a:t>
            </a:r>
            <a:endParaRPr lang="en-GB" sz="2000" dirty="0" smtClean="0">
              <a:sym typeface="Wingdings" panose="05000000000000000000" pitchFamily="2" charset="2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000" b="1" dirty="0" smtClean="0">
                <a:sym typeface="Wingdings" panose="05000000000000000000" pitchFamily="2" charset="2"/>
              </a:rPr>
              <a:t>Bunch compression:</a:t>
            </a:r>
          </a:p>
          <a:p>
            <a:pPr marL="1428750" lvl="2" indent="-285750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rgbClr val="002060"/>
                </a:solidFill>
              </a:rPr>
              <a:t>V</a:t>
            </a:r>
            <a:r>
              <a:rPr lang="en-GB" sz="2000" baseline="-25000" dirty="0">
                <a:solidFill>
                  <a:srgbClr val="002060"/>
                </a:solidFill>
              </a:rPr>
              <a:t>RF</a:t>
            </a:r>
            <a:r>
              <a:rPr lang="en-GB" sz="2000" dirty="0">
                <a:solidFill>
                  <a:srgbClr val="002060"/>
                </a:solidFill>
              </a:rPr>
              <a:t> = 7.5 MV: </a:t>
            </a:r>
            <a:r>
              <a:rPr lang="el-GR" sz="2000" dirty="0">
                <a:solidFill>
                  <a:srgbClr val="002060"/>
                </a:solidFill>
              </a:rPr>
              <a:t>τ = </a:t>
            </a:r>
            <a:r>
              <a:rPr lang="el-GR" sz="2000" dirty="0" smtClean="0">
                <a:solidFill>
                  <a:srgbClr val="002060"/>
                </a:solidFill>
              </a:rPr>
              <a:t>2.</a:t>
            </a:r>
            <a:r>
              <a:rPr lang="en-GB" sz="2000" dirty="0" smtClean="0">
                <a:solidFill>
                  <a:srgbClr val="002060"/>
                </a:solidFill>
              </a:rPr>
              <a:t>0</a:t>
            </a:r>
            <a:r>
              <a:rPr lang="el-GR" sz="2000" dirty="0" smtClean="0">
                <a:solidFill>
                  <a:srgbClr val="002060"/>
                </a:solidFill>
              </a:rPr>
              <a:t> </a:t>
            </a:r>
            <a:r>
              <a:rPr lang="en-GB" sz="2000" dirty="0">
                <a:solidFill>
                  <a:srgbClr val="002060"/>
                </a:solidFill>
              </a:rPr>
              <a:t>ns </a:t>
            </a:r>
          </a:p>
          <a:p>
            <a:pPr marL="1428750" lvl="2" indent="-285750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rgbClr val="FF0000"/>
                </a:solidFill>
              </a:rPr>
              <a:t>V</a:t>
            </a:r>
            <a:r>
              <a:rPr lang="en-GB" sz="2000" baseline="-25000" dirty="0">
                <a:solidFill>
                  <a:srgbClr val="FF0000"/>
                </a:solidFill>
              </a:rPr>
              <a:t>RF</a:t>
            </a:r>
            <a:r>
              <a:rPr lang="en-GB" sz="2000" dirty="0">
                <a:solidFill>
                  <a:srgbClr val="FF0000"/>
                </a:solidFill>
              </a:rPr>
              <a:t> = 15 MV : </a:t>
            </a:r>
            <a:r>
              <a:rPr lang="el-GR" sz="2000" dirty="0">
                <a:solidFill>
                  <a:srgbClr val="FF0000"/>
                </a:solidFill>
              </a:rPr>
              <a:t>τ = </a:t>
            </a:r>
            <a:r>
              <a:rPr lang="el-GR" sz="2000" dirty="0" smtClean="0">
                <a:solidFill>
                  <a:srgbClr val="FF0000"/>
                </a:solidFill>
              </a:rPr>
              <a:t>1.</a:t>
            </a:r>
            <a:r>
              <a:rPr lang="en-GB" sz="2000" dirty="0">
                <a:solidFill>
                  <a:srgbClr val="FF0000"/>
                </a:solidFill>
              </a:rPr>
              <a:t>7</a:t>
            </a:r>
            <a:r>
              <a:rPr lang="el-GR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 smtClean="0">
                <a:solidFill>
                  <a:srgbClr val="FF0000"/>
                </a:solidFill>
              </a:rPr>
              <a:t>ns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2000" b="1" dirty="0" smtClean="0"/>
              <a:t>Bunch rotation:</a:t>
            </a:r>
          </a:p>
          <a:p>
            <a:pPr marL="1428750" lvl="2" indent="-285750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rgbClr val="002060"/>
                </a:solidFill>
              </a:rPr>
              <a:t>V</a:t>
            </a:r>
            <a:r>
              <a:rPr lang="en-GB" sz="2000" baseline="-25000" dirty="0">
                <a:solidFill>
                  <a:srgbClr val="002060"/>
                </a:solidFill>
              </a:rPr>
              <a:t>RF</a:t>
            </a:r>
            <a:r>
              <a:rPr lang="en-GB" sz="2000" dirty="0">
                <a:solidFill>
                  <a:srgbClr val="002060"/>
                </a:solidFill>
              </a:rPr>
              <a:t> = 7.5 MV: </a:t>
            </a:r>
            <a:r>
              <a:rPr lang="el-GR" sz="2000" dirty="0">
                <a:solidFill>
                  <a:srgbClr val="002060"/>
                </a:solidFill>
              </a:rPr>
              <a:t>τ = </a:t>
            </a:r>
            <a:r>
              <a:rPr lang="en-GB" sz="2000" dirty="0" smtClean="0">
                <a:solidFill>
                  <a:srgbClr val="002060"/>
                </a:solidFill>
              </a:rPr>
              <a:t>1.41</a:t>
            </a:r>
            <a:r>
              <a:rPr lang="el-GR" sz="2000" dirty="0" smtClean="0">
                <a:solidFill>
                  <a:srgbClr val="002060"/>
                </a:solidFill>
              </a:rPr>
              <a:t> </a:t>
            </a:r>
            <a:r>
              <a:rPr lang="en-GB" sz="2000" dirty="0">
                <a:solidFill>
                  <a:srgbClr val="002060"/>
                </a:solidFill>
              </a:rPr>
              <a:t>ns </a:t>
            </a:r>
          </a:p>
          <a:p>
            <a:pPr marL="1428750" lvl="2" indent="-285750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rgbClr val="FF0000"/>
                </a:solidFill>
              </a:rPr>
              <a:t>V</a:t>
            </a:r>
            <a:r>
              <a:rPr lang="en-GB" sz="2000" baseline="-25000" dirty="0">
                <a:solidFill>
                  <a:srgbClr val="FF0000"/>
                </a:solidFill>
              </a:rPr>
              <a:t>RF</a:t>
            </a:r>
            <a:r>
              <a:rPr lang="en-GB" sz="2000" dirty="0">
                <a:solidFill>
                  <a:srgbClr val="FF0000"/>
                </a:solidFill>
              </a:rPr>
              <a:t> = 15 MV : </a:t>
            </a:r>
            <a:r>
              <a:rPr lang="el-GR" sz="2000" dirty="0">
                <a:solidFill>
                  <a:srgbClr val="FF0000"/>
                </a:solidFill>
              </a:rPr>
              <a:t>τ = </a:t>
            </a:r>
            <a:r>
              <a:rPr lang="el-GR" sz="2000" dirty="0" smtClean="0">
                <a:solidFill>
                  <a:srgbClr val="FF0000"/>
                </a:solidFill>
              </a:rPr>
              <a:t>1.</a:t>
            </a:r>
            <a:r>
              <a:rPr lang="en-GB" sz="2000" dirty="0" smtClean="0">
                <a:solidFill>
                  <a:srgbClr val="FF0000"/>
                </a:solidFill>
              </a:rPr>
              <a:t>05</a:t>
            </a:r>
            <a:r>
              <a:rPr lang="el-GR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 smtClean="0">
                <a:solidFill>
                  <a:srgbClr val="FF0000"/>
                </a:solidFill>
              </a:rPr>
              <a:t>ns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2000" b="1" dirty="0" smtClean="0"/>
              <a:t>Total Losses: 1.1 %</a:t>
            </a:r>
            <a:endParaRPr lang="en-GB" sz="2000" b="1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GB" sz="2000" dirty="0">
              <a:solidFill>
                <a:srgbClr val="FF0000"/>
              </a:solidFill>
            </a:endParaRPr>
          </a:p>
          <a:p>
            <a:pPr marL="1485900" lvl="2" indent="-342900">
              <a:buFont typeface="Wingdings" panose="05000000000000000000" pitchFamily="2" charset="2"/>
              <a:buChar char="Ø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531340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Summary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914400" y="838200"/>
            <a:ext cx="73152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8200" y="914400"/>
            <a:ext cx="805428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en-GB" sz="2000" dirty="0" smtClean="0"/>
              <a:t> Momentum slip-stacking in the SPS proposed as an alternative way of </a:t>
            </a:r>
          </a:p>
          <a:p>
            <a:r>
              <a:rPr lang="en-GB" sz="2000" dirty="0"/>
              <a:t> </a:t>
            </a:r>
            <a:r>
              <a:rPr lang="en-GB" sz="2000" dirty="0" smtClean="0"/>
              <a:t>    increasing the number of bunches for the nominal I-LHC beams</a:t>
            </a:r>
          </a:p>
          <a:p>
            <a:endParaRPr lang="en-GB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 smtClean="0"/>
              <a:t>Particle simulations performed to confirm this possibility regarding only the beam dynamics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GB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 smtClean="0"/>
              <a:t>Small particle losses (~1-2 %) when recapture RF voltage is high </a:t>
            </a:r>
            <a:r>
              <a:rPr lang="en-GB" sz="2000" dirty="0" smtClean="0">
                <a:sym typeface="Wingdings" panose="05000000000000000000" pitchFamily="2" charset="2"/>
              </a:rPr>
              <a:t> </a:t>
            </a:r>
            <a:r>
              <a:rPr lang="en-GB" sz="2000" dirty="0" smtClean="0">
                <a:solidFill>
                  <a:srgbClr val="C00000"/>
                </a:solidFill>
              </a:rPr>
              <a:t>large </a:t>
            </a:r>
            <a:r>
              <a:rPr lang="en-GB" sz="2000" dirty="0" err="1" smtClean="0">
                <a:solidFill>
                  <a:srgbClr val="C00000"/>
                </a:solidFill>
              </a:rPr>
              <a:t>emittance</a:t>
            </a:r>
            <a:r>
              <a:rPr lang="en-GB" sz="2000" dirty="0" smtClean="0">
                <a:solidFill>
                  <a:srgbClr val="C00000"/>
                </a:solidFill>
              </a:rPr>
              <a:t> blow-up (factor of 3) </a:t>
            </a:r>
          </a:p>
          <a:p>
            <a:endParaRPr lang="en-GB" sz="2000" dirty="0" smtClean="0">
              <a:solidFill>
                <a:srgbClr val="C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 smtClean="0"/>
              <a:t>Can be compensated by the </a:t>
            </a:r>
            <a:r>
              <a:rPr lang="en-GB" sz="2000" b="1" dirty="0" smtClean="0"/>
              <a:t>increase of the available RF voltage </a:t>
            </a:r>
            <a:r>
              <a:rPr lang="en-GB" sz="2000" dirty="0" smtClean="0"/>
              <a:t>(LS2) or by </a:t>
            </a:r>
            <a:r>
              <a:rPr lang="en-GB" sz="2000" b="1" dirty="0" smtClean="0"/>
              <a:t>bunch rotation </a:t>
            </a:r>
            <a:r>
              <a:rPr lang="en-GB" sz="2000" dirty="0" smtClean="0"/>
              <a:t>before extraction </a:t>
            </a:r>
            <a:r>
              <a:rPr lang="en-GB" sz="2000" dirty="0">
                <a:sym typeface="Wingdings" panose="05000000000000000000" pitchFamily="2" charset="2"/>
              </a:rPr>
              <a:t> </a:t>
            </a:r>
            <a:r>
              <a:rPr lang="en-GB" sz="2000" dirty="0" smtClean="0">
                <a:sym typeface="Wingdings" panose="05000000000000000000" pitchFamily="2" charset="2"/>
              </a:rPr>
              <a:t>Acceptable beam </a:t>
            </a:r>
            <a:r>
              <a:rPr lang="en-GB" sz="2000" dirty="0" smtClean="0">
                <a:sym typeface="Wingdings" panose="05000000000000000000" pitchFamily="2" charset="2"/>
              </a:rPr>
              <a:t>parameters </a:t>
            </a:r>
            <a:r>
              <a:rPr lang="en-GB" sz="2000" dirty="0" smtClean="0">
                <a:sym typeface="Wingdings" panose="05000000000000000000" pitchFamily="2" charset="2"/>
              </a:rPr>
              <a:t>in </a:t>
            </a:r>
            <a:r>
              <a:rPr lang="en-GB" sz="2000" dirty="0" smtClean="0">
                <a:sym typeface="Wingdings" panose="05000000000000000000" pitchFamily="2" charset="2"/>
              </a:rPr>
              <a:t>LHC</a:t>
            </a:r>
            <a:endParaRPr lang="en-GB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GB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b="1" dirty="0" smtClean="0"/>
              <a:t>Q26 optics </a:t>
            </a:r>
            <a:r>
              <a:rPr lang="en-GB" sz="2000" dirty="0" smtClean="0"/>
              <a:t>seems more promising due to the larger relative available voltage compared to Q20. </a:t>
            </a:r>
            <a:r>
              <a:rPr lang="en-GB" sz="2000" dirty="0" smtClean="0">
                <a:sym typeface="Wingdings" panose="05000000000000000000" pitchFamily="2" charset="2"/>
              </a:rPr>
              <a:t> </a:t>
            </a:r>
            <a:r>
              <a:rPr lang="en-GB" sz="2000" b="1" dirty="0" smtClean="0"/>
              <a:t>good results with bunch rotation even with the present RF voltage available</a:t>
            </a:r>
            <a:r>
              <a:rPr lang="en-GB" sz="2000" dirty="0" smtClean="0"/>
              <a:t> 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GB" sz="2000" dirty="0">
              <a:solidFill>
                <a:srgbClr val="FF0000"/>
              </a:solidFill>
            </a:endParaRPr>
          </a:p>
          <a:p>
            <a:pPr marL="1485900" lvl="2" indent="-342900">
              <a:buFont typeface="Wingdings" panose="05000000000000000000" pitchFamily="2" charset="2"/>
              <a:buChar char="Ø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839996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Summary Table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914400" y="838200"/>
            <a:ext cx="73152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406561"/>
              </p:ext>
            </p:extLst>
          </p:nvPr>
        </p:nvGraphicFramePr>
        <p:xfrm>
          <a:off x="251520" y="1700808"/>
          <a:ext cx="8761933" cy="220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1666"/>
                <a:gridCol w="1051942"/>
                <a:gridCol w="1352497"/>
                <a:gridCol w="901666"/>
                <a:gridCol w="1051943"/>
                <a:gridCol w="1093644"/>
                <a:gridCol w="1164652"/>
                <a:gridCol w="1243923"/>
              </a:tblGrid>
              <a:tr h="457200">
                <a:tc rowSpan="3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SP optics</a:t>
                      </a:r>
                      <a:endParaRPr lang="en-GB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Capture Voltage (MV)</a:t>
                      </a:r>
                      <a:endParaRPr lang="en-GB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Final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emittance</a:t>
                      </a:r>
                      <a:r>
                        <a:rPr lang="en-GB" baseline="0" dirty="0" smtClean="0"/>
                        <a:t> (eVs/A)</a:t>
                      </a:r>
                      <a:endParaRPr lang="en-GB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Losses </a:t>
                      </a:r>
                    </a:p>
                    <a:p>
                      <a:pPr algn="ctr"/>
                      <a:r>
                        <a:rPr lang="en-GB" dirty="0" smtClean="0"/>
                        <a:t>(%)</a:t>
                      </a:r>
                      <a:endParaRPr lang="en-GB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Bunch Length at flat top (ns)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86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Bunch </a:t>
                      </a:r>
                      <a:r>
                        <a:rPr lang="en-GB" b="1" dirty="0" err="1" smtClean="0"/>
                        <a:t>compr</a:t>
                      </a:r>
                      <a:r>
                        <a:rPr lang="en-GB" b="1" dirty="0" smtClean="0"/>
                        <a:t>.</a:t>
                      </a:r>
                      <a:endParaRPr lang="en-GB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Bunch</a:t>
                      </a:r>
                      <a:r>
                        <a:rPr lang="en-GB" b="1" baseline="0" dirty="0" smtClean="0"/>
                        <a:t> rot.</a:t>
                      </a:r>
                      <a:endParaRPr lang="en-GB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86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V</a:t>
                      </a:r>
                      <a:r>
                        <a:rPr lang="en-GB" b="1" baseline="-25000" dirty="0" smtClean="0"/>
                        <a:t>RF</a:t>
                      </a:r>
                      <a:r>
                        <a:rPr lang="en-GB" b="1" baseline="0" dirty="0" smtClean="0"/>
                        <a:t> = 7.5 MV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/>
                        <a:t>V</a:t>
                      </a:r>
                      <a:r>
                        <a:rPr lang="en-GB" b="1" baseline="-25000" dirty="0" smtClean="0"/>
                        <a:t>RF</a:t>
                      </a:r>
                      <a:r>
                        <a:rPr lang="en-GB" b="1" baseline="0" dirty="0" smtClean="0"/>
                        <a:t> = 15 MV</a:t>
                      </a:r>
                      <a:endParaRPr lang="en-GB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/>
                        <a:t>V</a:t>
                      </a:r>
                      <a:r>
                        <a:rPr lang="en-GB" b="1" baseline="-25000" dirty="0" smtClean="0"/>
                        <a:t>RF</a:t>
                      </a:r>
                      <a:r>
                        <a:rPr lang="en-GB" b="1" baseline="0" dirty="0" smtClean="0"/>
                        <a:t> = 7.5 MV</a:t>
                      </a:r>
                      <a:endParaRPr lang="en-GB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/>
                        <a:t>V</a:t>
                      </a:r>
                      <a:r>
                        <a:rPr lang="en-GB" b="1" baseline="-25000" dirty="0" smtClean="0"/>
                        <a:t>RF</a:t>
                      </a:r>
                      <a:r>
                        <a:rPr lang="en-GB" b="1" baseline="0" dirty="0" smtClean="0"/>
                        <a:t> = 15 MV</a:t>
                      </a:r>
                      <a:endParaRPr lang="en-GB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Q20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3.4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0.35</a:t>
                      </a:r>
                      <a:r>
                        <a:rPr lang="en-GB" baseline="0" dirty="0" smtClean="0"/>
                        <a:t> – 0.36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 – 2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2.3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2.0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1.7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Q26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2.0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0.35</a:t>
                      </a:r>
                      <a:r>
                        <a:rPr lang="en-GB" baseline="0" dirty="0" smtClean="0"/>
                        <a:t> – 0.36 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r>
                        <a:rPr lang="en-GB" baseline="0" dirty="0" smtClean="0"/>
                        <a:t> – 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1.31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C00000"/>
                          </a:solidFill>
                        </a:rPr>
                        <a:t>1.41</a:t>
                      </a:r>
                      <a:endParaRPr lang="en-GB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1.05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38200" y="914400"/>
            <a:ext cx="80542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000" dirty="0" smtClean="0"/>
              <a:t>Beam </a:t>
            </a:r>
            <a:r>
              <a:rPr lang="en-GB" sz="2000" dirty="0" smtClean="0"/>
              <a:t>parameters for momentum slip-stacking of I-LHC beam in the SPS  </a:t>
            </a:r>
          </a:p>
          <a:p>
            <a:r>
              <a:rPr lang="en-GB" sz="2000" dirty="0" smtClean="0"/>
              <a:t>at </a:t>
            </a:r>
            <a:r>
              <a:rPr lang="en-GB" sz="2000" dirty="0" smtClean="0"/>
              <a:t>300 </a:t>
            </a:r>
            <a:r>
              <a:rPr lang="en-GB" sz="2000" dirty="0" err="1" smtClean="0"/>
              <a:t>GeV</a:t>
            </a:r>
            <a:r>
              <a:rPr lang="en-GB" sz="2000" dirty="0" smtClean="0"/>
              <a:t>/c</a:t>
            </a:r>
          </a:p>
        </p:txBody>
      </p:sp>
    </p:spTree>
    <p:extLst>
      <p:ext uri="{BB962C8B-B14F-4D97-AF65-F5344CB8AC3E}">
        <p14:creationId xmlns:p14="http://schemas.microsoft.com/office/powerpoint/2010/main" val="3789318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914400" y="838200"/>
            <a:ext cx="73152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000" dirty="0" smtClean="0"/>
              <a:t>References</a:t>
            </a:r>
            <a:endParaRPr lang="en-US" sz="3200" baseline="-250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5800" y="990600"/>
            <a:ext cx="7924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GB" dirty="0" smtClean="0"/>
              <a:t>D. </a:t>
            </a:r>
            <a:r>
              <a:rPr lang="en-GB" dirty="0" err="1" smtClean="0"/>
              <a:t>Manglunki</a:t>
            </a:r>
            <a:r>
              <a:rPr lang="en-GB" dirty="0" smtClean="0"/>
              <a:t>, </a:t>
            </a:r>
            <a:r>
              <a:rPr lang="en-GB" i="1" dirty="0" smtClean="0"/>
              <a:t>Performance of the injectors with ions after LS1</a:t>
            </a:r>
            <a:r>
              <a:rPr lang="en-GB" dirty="0" smtClean="0"/>
              <a:t>, RLIUP, </a:t>
            </a:r>
            <a:r>
              <a:rPr lang="en-GB" dirty="0" err="1" smtClean="0"/>
              <a:t>Archamps</a:t>
            </a:r>
            <a:r>
              <a:rPr lang="en-GB" dirty="0" smtClean="0"/>
              <a:t>, Oct. 2013</a:t>
            </a:r>
          </a:p>
          <a:p>
            <a:pPr marL="342900" indent="-342900">
              <a:buAutoNum type="arabicPeriod"/>
            </a:pPr>
            <a:r>
              <a:rPr lang="en-GB" dirty="0" smtClean="0"/>
              <a:t>T. </a:t>
            </a:r>
            <a:r>
              <a:rPr lang="en-GB" dirty="0" err="1" smtClean="0"/>
              <a:t>Bohl</a:t>
            </a:r>
            <a:r>
              <a:rPr lang="en-GB" dirty="0" smtClean="0"/>
              <a:t>, </a:t>
            </a:r>
            <a:r>
              <a:rPr lang="en-GB" i="1" dirty="0" smtClean="0"/>
              <a:t>Slip stacking of the Nominal I-LHC Beam</a:t>
            </a:r>
            <a:r>
              <a:rPr lang="en-GB" dirty="0" smtClean="0"/>
              <a:t>, </a:t>
            </a:r>
            <a:r>
              <a:rPr lang="en-GB" dirty="0" smtClean="0"/>
              <a:t>Note-2013-26</a:t>
            </a:r>
            <a:endParaRPr lang="el-GR" dirty="0" smtClean="0"/>
          </a:p>
          <a:p>
            <a:pPr marL="342900" indent="-342900">
              <a:buFontTx/>
              <a:buAutoNum type="arabicPeriod"/>
            </a:pPr>
            <a:r>
              <a:rPr lang="en-GB" dirty="0" smtClean="0"/>
              <a:t>E. </a:t>
            </a:r>
            <a:r>
              <a:rPr lang="en-GB" dirty="0" err="1" smtClean="0"/>
              <a:t>Shaposhnikova</a:t>
            </a:r>
            <a:r>
              <a:rPr lang="en-GB" dirty="0" smtClean="0"/>
              <a:t>, </a:t>
            </a:r>
            <a:r>
              <a:rPr lang="en-US" i="1" dirty="0"/>
              <a:t>Possible increase of bunch intensity in the </a:t>
            </a:r>
            <a:r>
              <a:rPr lang="en-US" i="1" dirty="0" smtClean="0"/>
              <a:t>SPS</a:t>
            </a:r>
            <a:r>
              <a:rPr lang="en-US" b="1" dirty="0" smtClean="0"/>
              <a:t>, </a:t>
            </a:r>
            <a:r>
              <a:rPr lang="en-US" dirty="0"/>
              <a:t>LIU-SPS BD </a:t>
            </a:r>
            <a:r>
              <a:rPr lang="en-US" dirty="0" smtClean="0"/>
              <a:t>WG, June 2011</a:t>
            </a:r>
            <a:endParaRPr lang="en-GB" dirty="0" smtClean="0"/>
          </a:p>
          <a:p>
            <a:pPr marL="342900" indent="-342900">
              <a:buAutoNum type="arabicPeriod"/>
            </a:pPr>
            <a:r>
              <a:rPr lang="en-GB" dirty="0" smtClean="0"/>
              <a:t>D. </a:t>
            </a:r>
            <a:r>
              <a:rPr lang="en-GB" dirty="0" err="1" smtClean="0"/>
              <a:t>Boussard</a:t>
            </a:r>
            <a:r>
              <a:rPr lang="en-GB" dirty="0" smtClean="0"/>
              <a:t> and Y. </a:t>
            </a:r>
            <a:r>
              <a:rPr lang="en-GB" dirty="0" err="1" smtClean="0"/>
              <a:t>Mizumachi</a:t>
            </a:r>
            <a:r>
              <a:rPr lang="en-GB" dirty="0" smtClean="0"/>
              <a:t>. , </a:t>
            </a:r>
            <a:r>
              <a:rPr lang="en-GB" i="1" dirty="0" smtClean="0"/>
              <a:t>Production of beams with high line-density by azimuthal combination of bunches in a synchrotron</a:t>
            </a:r>
            <a:r>
              <a:rPr lang="en-GB" dirty="0"/>
              <a:t>,</a:t>
            </a:r>
            <a:r>
              <a:rPr lang="en-GB" dirty="0" smtClean="0"/>
              <a:t> IEEE Trans. </a:t>
            </a:r>
            <a:r>
              <a:rPr lang="en-GB" dirty="0" err="1" smtClean="0"/>
              <a:t>Nucl</a:t>
            </a:r>
            <a:r>
              <a:rPr lang="en-GB" dirty="0" smtClean="0"/>
              <a:t>. Sci. Vol. NS-26 No. 3, 3623, June 1979. </a:t>
            </a:r>
          </a:p>
          <a:p>
            <a:pPr marL="342900" indent="-342900">
              <a:buAutoNum type="arabicPeriod"/>
            </a:pPr>
            <a:r>
              <a:rPr lang="en-GB" dirty="0" smtClean="0"/>
              <a:t>T. </a:t>
            </a:r>
            <a:r>
              <a:rPr lang="en-GB" dirty="0" err="1" smtClean="0"/>
              <a:t>Linnecar</a:t>
            </a:r>
            <a:r>
              <a:rPr lang="en-GB" dirty="0" smtClean="0"/>
              <a:t>, </a:t>
            </a:r>
            <a:r>
              <a:rPr lang="en-GB" i="1" dirty="0" smtClean="0"/>
              <a:t>Azimuthal combination - slip stacking</a:t>
            </a:r>
            <a:r>
              <a:rPr lang="en-GB" dirty="0"/>
              <a:t>,</a:t>
            </a:r>
            <a:r>
              <a:rPr lang="en-GB" dirty="0" smtClean="0"/>
              <a:t> Slides, SLI Meeting 2001-10-11, CERN.</a:t>
            </a:r>
          </a:p>
          <a:p>
            <a:pPr marL="342900" indent="-342900">
              <a:buAutoNum type="arabicPeriod"/>
            </a:pPr>
            <a:r>
              <a:rPr lang="en-GB" dirty="0"/>
              <a:t>R. </a:t>
            </a:r>
            <a:r>
              <a:rPr lang="en-GB" dirty="0" err="1"/>
              <a:t>Garoby</a:t>
            </a:r>
            <a:r>
              <a:rPr lang="en-GB" dirty="0"/>
              <a:t>, </a:t>
            </a:r>
            <a:r>
              <a:rPr lang="en-GB" i="1" dirty="0" smtClean="0"/>
              <a:t>RF </a:t>
            </a:r>
            <a:r>
              <a:rPr lang="en-GB" i="1" dirty="0"/>
              <a:t>Gymnastics in a </a:t>
            </a:r>
            <a:r>
              <a:rPr lang="en-GB" i="1" dirty="0" smtClean="0"/>
              <a:t>synchrotron</a:t>
            </a:r>
            <a:r>
              <a:rPr lang="en-GB" dirty="0" smtClean="0"/>
              <a:t>, </a:t>
            </a:r>
            <a:r>
              <a:rPr lang="en-GB" dirty="0"/>
              <a:t>in Handbook of accelerator physics and engineering, World </a:t>
            </a:r>
            <a:r>
              <a:rPr lang="en-GB" dirty="0" smtClean="0"/>
              <a:t>Scientific </a:t>
            </a:r>
            <a:r>
              <a:rPr lang="en-GB" dirty="0"/>
              <a:t>ed., 1999, pp 286-287</a:t>
            </a:r>
            <a:r>
              <a:rPr lang="en-GB" dirty="0" smtClean="0"/>
              <a:t>.</a:t>
            </a:r>
          </a:p>
          <a:p>
            <a:pPr marL="342900" indent="-342900">
              <a:buAutoNum type="arabicPeriod"/>
            </a:pPr>
            <a:r>
              <a:rPr lang="en-GB" dirty="0" smtClean="0"/>
              <a:t>F. E. Mills, </a:t>
            </a:r>
            <a:r>
              <a:rPr lang="en-GB" i="1" dirty="0" smtClean="0"/>
              <a:t>Stability of Phase Oscillations Under Two Applied Frequencies</a:t>
            </a:r>
            <a:r>
              <a:rPr lang="en-GB" dirty="0" smtClean="0"/>
              <a:t>, BNL Int. Report AADD176 (1971) </a:t>
            </a:r>
          </a:p>
          <a:p>
            <a:pPr marL="342900" indent="-342900">
              <a:buAutoNum type="arabicPeriod"/>
            </a:pPr>
            <a:r>
              <a:rPr lang="en-GB" dirty="0" smtClean="0"/>
              <a:t>J. A. </a:t>
            </a:r>
            <a:r>
              <a:rPr lang="en-GB" dirty="0" err="1" smtClean="0"/>
              <a:t>MacLachlan</a:t>
            </a:r>
            <a:r>
              <a:rPr lang="en-GB" dirty="0" smtClean="0"/>
              <a:t>, </a:t>
            </a:r>
            <a:r>
              <a:rPr lang="en-GB" i="1" dirty="0" smtClean="0"/>
              <a:t>The Beam Dynamics of Slip Stacking</a:t>
            </a:r>
            <a:r>
              <a:rPr lang="en-GB" dirty="0" smtClean="0"/>
              <a:t>, FERMILAB-FN-0711, Nov. 2001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6396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sz="4000" dirty="0" smtClean="0"/>
              <a:t>Outline</a:t>
            </a:r>
            <a:endParaRPr lang="en-US" sz="3200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14400" y="838200"/>
            <a:ext cx="73152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8200" y="914400"/>
            <a:ext cx="6781800" cy="584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en-US" sz="2200" dirty="0" smtClean="0"/>
              <a:t> Motivation</a:t>
            </a:r>
          </a:p>
          <a:p>
            <a:r>
              <a:rPr lang="en-US" sz="2200" dirty="0" smtClean="0"/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US" sz="2200" dirty="0" smtClean="0"/>
              <a:t> Slip-stacking procedure in the SPS </a:t>
            </a:r>
            <a:endParaRPr lang="en-US" sz="2200" dirty="0"/>
          </a:p>
          <a:p>
            <a:pPr>
              <a:buFont typeface="Wingdings" pitchFamily="2" charset="2"/>
              <a:buChar char="q"/>
            </a:pPr>
            <a:endParaRPr lang="en-US" sz="2200" dirty="0"/>
          </a:p>
          <a:p>
            <a:pPr>
              <a:buFont typeface="Wingdings" pitchFamily="2" charset="2"/>
              <a:buChar char="q"/>
            </a:pPr>
            <a:r>
              <a:rPr lang="en-US" sz="2200" dirty="0"/>
              <a:t> </a:t>
            </a:r>
            <a:r>
              <a:rPr lang="en-US" sz="2200" dirty="0" smtClean="0"/>
              <a:t>Basic beam dynamics concept</a:t>
            </a:r>
            <a:endParaRPr lang="en-US" sz="2200" dirty="0"/>
          </a:p>
          <a:p>
            <a:pPr>
              <a:buFont typeface="Wingdings" pitchFamily="2" charset="2"/>
              <a:buChar char="q"/>
            </a:pPr>
            <a:endParaRPr lang="en-US" sz="2200" dirty="0"/>
          </a:p>
          <a:p>
            <a:pPr>
              <a:buFont typeface="Wingdings" pitchFamily="2" charset="2"/>
              <a:buChar char="q"/>
            </a:pPr>
            <a:r>
              <a:rPr lang="en-US" sz="2200" dirty="0"/>
              <a:t> </a:t>
            </a:r>
            <a:r>
              <a:rPr lang="en-US" sz="2200" dirty="0" smtClean="0"/>
              <a:t>Slip-stacking at SPS 300 </a:t>
            </a:r>
            <a:r>
              <a:rPr lang="en-US" sz="2200" dirty="0" err="1" smtClean="0"/>
              <a:t>GeV</a:t>
            </a:r>
            <a:r>
              <a:rPr lang="en-US" sz="2200" dirty="0" smtClean="0"/>
              <a:t>/c in Q20 optics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200" dirty="0" smtClean="0"/>
              <a:t> Initial conditions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200" dirty="0"/>
              <a:t> </a:t>
            </a:r>
            <a:r>
              <a:rPr lang="en-US" sz="2200" dirty="0" smtClean="0"/>
              <a:t>Designed RF programs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200" dirty="0"/>
              <a:t> </a:t>
            </a:r>
            <a:r>
              <a:rPr lang="en-US" sz="2200" dirty="0" smtClean="0"/>
              <a:t>Recapture optimization</a:t>
            </a:r>
            <a:endParaRPr lang="en-US" sz="2200" dirty="0"/>
          </a:p>
          <a:p>
            <a:pPr>
              <a:buFont typeface="Wingdings" pitchFamily="2" charset="2"/>
              <a:buChar char="q"/>
            </a:pPr>
            <a:endParaRPr lang="en-US" sz="2200" dirty="0"/>
          </a:p>
          <a:p>
            <a:pPr>
              <a:buFont typeface="Wingdings" pitchFamily="2" charset="2"/>
              <a:buChar char="q"/>
            </a:pPr>
            <a:r>
              <a:rPr lang="en-US" sz="2200" dirty="0" smtClean="0"/>
              <a:t> Acceleration to flat top</a:t>
            </a:r>
            <a:endParaRPr lang="en-US" sz="22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200" dirty="0"/>
              <a:t> </a:t>
            </a:r>
            <a:r>
              <a:rPr lang="en-US" sz="2200" dirty="0" smtClean="0"/>
              <a:t>Beam parameters before extraction</a:t>
            </a:r>
            <a:endParaRPr lang="en-US" sz="2200" dirty="0"/>
          </a:p>
          <a:p>
            <a:pPr marL="285750" indent="-285750">
              <a:buFont typeface="Wingdings" pitchFamily="2" charset="2"/>
              <a:buChar char="q"/>
            </a:pPr>
            <a:endParaRPr lang="en-US" sz="22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sz="2200" dirty="0" smtClean="0"/>
              <a:t>Slip-stacking in Q26 optics</a:t>
            </a:r>
            <a:endParaRPr lang="en-US" sz="2200" dirty="0"/>
          </a:p>
          <a:p>
            <a:pPr lvl="1">
              <a:buFont typeface="Wingdings" pitchFamily="2" charset="2"/>
              <a:buChar char="q"/>
            </a:pPr>
            <a:endParaRPr lang="en-US" sz="2200" dirty="0"/>
          </a:p>
          <a:p>
            <a:pPr>
              <a:buFont typeface="Wingdings" pitchFamily="2" charset="2"/>
              <a:buChar char="q"/>
            </a:pPr>
            <a:r>
              <a:rPr lang="en-US" sz="2200" dirty="0"/>
              <a:t> </a:t>
            </a:r>
            <a:r>
              <a:rPr lang="en-US" sz="2200" dirty="0" smtClean="0"/>
              <a:t>Summary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4940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sz="4000" dirty="0" smtClean="0"/>
              <a:t>Motivation</a:t>
            </a:r>
            <a:endParaRPr lang="en-US" sz="3200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14400" y="838200"/>
            <a:ext cx="73152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8200" y="914400"/>
            <a:ext cx="7694240" cy="584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dirty="0" smtClean="0"/>
              <a:t> Increase the peak luminosity </a:t>
            </a:r>
            <a:r>
              <a:rPr lang="en-GB" sz="2200" dirty="0"/>
              <a:t>for the HL-LHC </a:t>
            </a:r>
            <a:r>
              <a:rPr lang="en-GB" sz="2200" dirty="0" smtClean="0"/>
              <a:t>(6-7×10</a:t>
            </a:r>
            <a:r>
              <a:rPr lang="en-GB" sz="2200" baseline="30000" dirty="0" smtClean="0"/>
              <a:t>27</a:t>
            </a:r>
            <a:r>
              <a:rPr lang="en-GB" sz="2200" dirty="0" smtClean="0"/>
              <a:t> </a:t>
            </a:r>
            <a:r>
              <a:rPr lang="en-GB" sz="2200" dirty="0"/>
              <a:t>cm</a:t>
            </a:r>
            <a:r>
              <a:rPr lang="en-GB" sz="2200" baseline="30000" dirty="0"/>
              <a:t>-2</a:t>
            </a:r>
            <a:r>
              <a:rPr lang="en-GB" sz="2200" dirty="0"/>
              <a:t> s</a:t>
            </a:r>
            <a:r>
              <a:rPr lang="en-GB" sz="2200" baseline="30000" dirty="0"/>
              <a:t>-1</a:t>
            </a:r>
            <a:r>
              <a:rPr lang="en-GB" sz="2200" dirty="0"/>
              <a:t> at 7 </a:t>
            </a:r>
            <a:r>
              <a:rPr lang="en-GB" sz="2200" dirty="0" err="1"/>
              <a:t>ZTeV</a:t>
            </a:r>
            <a:r>
              <a:rPr lang="en-GB" sz="2200" dirty="0"/>
              <a:t> </a:t>
            </a:r>
            <a:r>
              <a:rPr lang="en-GB" sz="2200" dirty="0" smtClean="0"/>
              <a:t>requested </a:t>
            </a:r>
            <a:r>
              <a:rPr lang="en-GB" sz="2200" dirty="0"/>
              <a:t>by the ALICE </a:t>
            </a:r>
            <a:r>
              <a:rPr lang="en-GB" sz="2200" dirty="0" smtClean="0"/>
              <a:t>experiment) </a:t>
            </a:r>
          </a:p>
          <a:p>
            <a:r>
              <a:rPr lang="en-GB" sz="2200" dirty="0"/>
              <a:t> </a:t>
            </a:r>
            <a:r>
              <a:rPr lang="en-GB" sz="2200" dirty="0" smtClean="0"/>
              <a:t>    (</a:t>
            </a:r>
            <a:r>
              <a:rPr lang="en-GB" sz="2200" dirty="0" err="1" smtClean="0"/>
              <a:t>D.Manglunki</a:t>
            </a:r>
            <a:r>
              <a:rPr lang="en-GB" sz="2200" dirty="0" smtClean="0"/>
              <a:t>, RLIUP, </a:t>
            </a:r>
            <a:r>
              <a:rPr lang="en-GB" sz="2200" dirty="0" err="1" smtClean="0"/>
              <a:t>Archamps</a:t>
            </a:r>
            <a:r>
              <a:rPr lang="en-GB" sz="2200" dirty="0" smtClean="0"/>
              <a:t> 2013)</a:t>
            </a:r>
          </a:p>
          <a:p>
            <a:endParaRPr lang="en-GB" sz="22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200" dirty="0" smtClean="0"/>
              <a:t> Increase </a:t>
            </a:r>
            <a:r>
              <a:rPr lang="en-GB" sz="2200" dirty="0"/>
              <a:t>the number of </a:t>
            </a:r>
            <a:r>
              <a:rPr lang="en-GB" sz="2200" dirty="0" smtClean="0"/>
              <a:t>bunches in the LHC </a:t>
            </a:r>
            <a:r>
              <a:rPr lang="en-GB" sz="2200" dirty="0" smtClean="0">
                <a:sym typeface="Wingdings" panose="05000000000000000000" pitchFamily="2" charset="2"/>
              </a:rPr>
              <a:t> decrease the bunch spacing (from 100 ns to 50 ns)</a:t>
            </a:r>
            <a:endParaRPr lang="en-GB" sz="22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GB" sz="22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200" dirty="0" smtClean="0"/>
              <a:t>Bunch-splitting </a:t>
            </a:r>
            <a:r>
              <a:rPr lang="en-GB" sz="2200" dirty="0"/>
              <a:t>or batch compression </a:t>
            </a:r>
            <a:r>
              <a:rPr lang="en-GB" sz="2200" dirty="0" smtClean="0"/>
              <a:t>difficult </a:t>
            </a:r>
            <a:r>
              <a:rPr lang="en-GB" sz="2200" dirty="0"/>
              <a:t>to perform in the </a:t>
            </a:r>
            <a:r>
              <a:rPr lang="en-GB" sz="2200" dirty="0" smtClean="0"/>
              <a:t>PS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GB" sz="22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200" dirty="0" smtClean="0"/>
              <a:t>Alternative: momentum slip-stacking in the SPS (R. </a:t>
            </a:r>
            <a:r>
              <a:rPr lang="en-GB" sz="2200" dirty="0" err="1" smtClean="0"/>
              <a:t>Garoby</a:t>
            </a:r>
            <a:r>
              <a:rPr lang="en-GB" sz="2200" dirty="0" smtClean="0"/>
              <a:t>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GB" sz="22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200" dirty="0"/>
              <a:t>Potential feasibility based on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200" dirty="0" smtClean="0"/>
              <a:t>Large </a:t>
            </a:r>
            <a:r>
              <a:rPr lang="en-GB" sz="2200" dirty="0"/>
              <a:t>bandwidth of the </a:t>
            </a:r>
            <a:r>
              <a:rPr lang="en-GB" sz="2200" dirty="0" smtClean="0"/>
              <a:t>SPS 200 MHz Travelling </a:t>
            </a:r>
            <a:r>
              <a:rPr lang="en-GB" sz="2200" dirty="0"/>
              <a:t>Wave RF system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200" dirty="0" smtClean="0"/>
              <a:t>Relatively </a:t>
            </a:r>
            <a:r>
              <a:rPr lang="en-GB" sz="2200" dirty="0"/>
              <a:t>small initial </a:t>
            </a:r>
            <a:r>
              <a:rPr lang="en-GB" sz="2200" dirty="0" err="1"/>
              <a:t>emittances</a:t>
            </a:r>
            <a:endParaRPr lang="en-GB" sz="22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200" dirty="0" smtClean="0"/>
              <a:t>Low </a:t>
            </a:r>
            <a:r>
              <a:rPr lang="en-GB" sz="2200" dirty="0"/>
              <a:t>ion intensity (no need of FB, FF, 800 MHz, </a:t>
            </a:r>
            <a:r>
              <a:rPr lang="en-GB" sz="2200" dirty="0" smtClean="0"/>
              <a:t>…)</a:t>
            </a:r>
          </a:p>
        </p:txBody>
      </p:sp>
    </p:spTree>
    <p:extLst>
      <p:ext uri="{BB962C8B-B14F-4D97-AF65-F5344CB8AC3E}">
        <p14:creationId xmlns:p14="http://schemas.microsoft.com/office/powerpoint/2010/main" val="78559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sz="4000" dirty="0" smtClean="0"/>
              <a:t>Procedure</a:t>
            </a:r>
            <a:endParaRPr lang="en-US" sz="3200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14400" y="838200"/>
            <a:ext cx="73152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34983"/>
            <a:ext cx="4498181" cy="3678393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  <a:extLst/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55576" y="914400"/>
            <a:ext cx="7838256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/>
              <a:t>Two super-batches injected into the SPS: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b="1" dirty="0" smtClean="0"/>
              <a:t>PS batch</a:t>
            </a:r>
            <a:r>
              <a:rPr lang="en-US" sz="2000" dirty="0" smtClean="0"/>
              <a:t>: 4 </a:t>
            </a:r>
            <a:r>
              <a:rPr lang="en-US" sz="2000" dirty="0"/>
              <a:t>bunches spaced by 100 </a:t>
            </a:r>
            <a:r>
              <a:rPr lang="en-US" sz="2000" dirty="0" smtClean="0"/>
              <a:t>ns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6 PS batches injected into the SPS (batch space of 100ns)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b="1" dirty="0" smtClean="0"/>
              <a:t>SPS </a:t>
            </a:r>
            <a:r>
              <a:rPr lang="en-US" sz="2000" b="1" dirty="0"/>
              <a:t>super-batch</a:t>
            </a:r>
            <a:r>
              <a:rPr lang="en-US" sz="2000" dirty="0"/>
              <a:t>: 24 bunches spaced by 100 </a:t>
            </a:r>
            <a:r>
              <a:rPr lang="en-US" sz="2000" dirty="0" smtClean="0"/>
              <a:t>ns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/>
              <a:t>The two super-batches are </a:t>
            </a:r>
            <a:r>
              <a:rPr lang="en-GB" sz="2000" dirty="0" smtClean="0"/>
              <a:t>captured by the two pairs of </a:t>
            </a:r>
          </a:p>
          <a:p>
            <a:r>
              <a:rPr lang="en-GB" sz="2000" dirty="0"/>
              <a:t> </a:t>
            </a:r>
            <a:r>
              <a:rPr lang="en-GB" sz="2000" dirty="0" smtClean="0"/>
              <a:t>     200 MHz TWC </a:t>
            </a:r>
            <a:r>
              <a:rPr lang="en-GB" sz="2000" dirty="0" smtClean="0">
                <a:sym typeface="Wingdings" panose="05000000000000000000" pitchFamily="2" charset="2"/>
              </a:rPr>
              <a:t> </a:t>
            </a:r>
            <a:r>
              <a:rPr lang="en-GB" sz="2000" b="1" dirty="0" smtClean="0"/>
              <a:t>independent </a:t>
            </a:r>
            <a:r>
              <a:rPr lang="en-GB" sz="2000" b="1" dirty="0"/>
              <a:t>beam controls </a:t>
            </a:r>
            <a:r>
              <a:rPr lang="en-US" sz="2000" b="1" dirty="0" smtClean="0"/>
              <a:t> is needed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 err="1" smtClean="0"/>
              <a:t>f</a:t>
            </a:r>
            <a:r>
              <a:rPr lang="en-GB" sz="2000" baseline="-25000" dirty="0" err="1" smtClean="0"/>
              <a:t>RF</a:t>
            </a:r>
            <a:r>
              <a:rPr lang="en-GB" sz="2000" smtClean="0"/>
              <a:t> </a:t>
            </a:r>
            <a:r>
              <a:rPr lang="en-GB" sz="2000" smtClean="0"/>
              <a:t>variation </a:t>
            </a:r>
            <a:r>
              <a:rPr lang="en-GB" sz="2000" dirty="0" smtClean="0"/>
              <a:t>to accelerate the first batch and decelerate the second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 smtClean="0"/>
              <a:t>Let the batches slip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 smtClean="0"/>
              <a:t>Bring them back by decelerating </a:t>
            </a:r>
          </a:p>
          <a:p>
            <a:r>
              <a:rPr lang="en-GB" sz="2000" dirty="0"/>
              <a:t> </a:t>
            </a:r>
            <a:r>
              <a:rPr lang="en-GB" sz="2000" dirty="0" smtClean="0"/>
              <a:t>     the first and accelerating the </a:t>
            </a:r>
          </a:p>
          <a:p>
            <a:r>
              <a:rPr lang="en-GB" sz="2000" dirty="0"/>
              <a:t> </a:t>
            </a:r>
            <a:r>
              <a:rPr lang="en-GB" sz="2000" dirty="0" smtClean="0"/>
              <a:t>     second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/>
              <a:t>Once the bunches are </a:t>
            </a:r>
            <a:endParaRPr lang="en-GB" sz="2000" dirty="0" smtClean="0"/>
          </a:p>
          <a:p>
            <a:r>
              <a:rPr lang="en-GB" sz="2000" dirty="0"/>
              <a:t> </a:t>
            </a:r>
            <a:r>
              <a:rPr lang="en-GB" sz="2000" dirty="0" smtClean="0"/>
              <a:t>     interleaved </a:t>
            </a:r>
            <a:r>
              <a:rPr lang="en-GB" sz="2000" dirty="0"/>
              <a:t>they </a:t>
            </a:r>
            <a:r>
              <a:rPr lang="en-GB" sz="2000" dirty="0" smtClean="0"/>
              <a:t>are </a:t>
            </a:r>
          </a:p>
          <a:p>
            <a:r>
              <a:rPr lang="en-GB" sz="2000" dirty="0"/>
              <a:t> </a:t>
            </a:r>
            <a:r>
              <a:rPr lang="en-GB" sz="2000" dirty="0" smtClean="0"/>
              <a:t>     recaptured </a:t>
            </a:r>
            <a:r>
              <a:rPr lang="en-GB" sz="2000" dirty="0"/>
              <a:t>at average </a:t>
            </a:r>
            <a:endParaRPr lang="en-GB" sz="2000" dirty="0" smtClean="0"/>
          </a:p>
          <a:p>
            <a:r>
              <a:rPr lang="en-GB" sz="2000" dirty="0"/>
              <a:t> </a:t>
            </a:r>
            <a:r>
              <a:rPr lang="en-GB" sz="2000" dirty="0" smtClean="0"/>
              <a:t>     RF frequency</a:t>
            </a:r>
          </a:p>
        </p:txBody>
      </p:sp>
    </p:spTree>
    <p:extLst>
      <p:ext uri="{BB962C8B-B14F-4D97-AF65-F5344CB8AC3E}">
        <p14:creationId xmlns:p14="http://schemas.microsoft.com/office/powerpoint/2010/main" val="320725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sz="4000" dirty="0" smtClean="0"/>
              <a:t>Basic concept</a:t>
            </a:r>
            <a:endParaRPr lang="en-US" sz="3200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14400" y="838200"/>
            <a:ext cx="73152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>
                <a:spLocks noChangeArrowheads="1"/>
              </p:cNvSpPr>
              <p:nvPr/>
            </p:nvSpPr>
            <p:spPr bwMode="auto">
              <a:xfrm>
                <a:off x="914400" y="908720"/>
                <a:ext cx="6781800" cy="3816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buFont typeface="Wingdings" pitchFamily="2" charset="2"/>
                  <a:buChar char="q"/>
                </a:pPr>
                <a:r>
                  <a:rPr lang="en-US" sz="2200" dirty="0" smtClean="0"/>
                  <a:t> </a:t>
                </a:r>
                <a:r>
                  <a:rPr lang="en-US" dirty="0" smtClean="0"/>
                  <a:t>The total voltage experienced by both batches</a:t>
                </a:r>
              </a:p>
              <a:p>
                <a:pPr>
                  <a:buFont typeface="Wingdings" pitchFamily="2" charset="2"/>
                  <a:buChar char="q"/>
                </a:pPr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       motion of the bunches is disturbed from the other RF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system</a:t>
                </a:r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At sufficiently large </a:t>
                </a:r>
                <a14:m>
                  <m:oMath xmlns:m="http://schemas.openxmlformats.org/officeDocument/2006/math">
                    <m:r>
                      <a:rPr lang="el-GR" b="0" i="1">
                        <a:latin typeface="Cambria Math"/>
                      </a:rPr>
                      <m:t>𝛿𝜔</m:t>
                    </m:r>
                  </m:oMath>
                </a14:m>
                <a:r>
                  <a:rPr lang="en-US" dirty="0" smtClean="0"/>
                  <a:t> this excitation averages within a synchrotron oscillation period </a:t>
                </a:r>
                <a:r>
                  <a:rPr lang="en-US" dirty="0" smtClean="0">
                    <a:sym typeface="Wingdings" panose="05000000000000000000" pitchFamily="2" charset="2"/>
                  </a:rPr>
                  <a:t> bunches practically independent</a:t>
                </a:r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:endParaRPr lang="en-US" dirty="0">
                  <a:sym typeface="Wingdings" panose="05000000000000000000" pitchFamily="2" charset="2"/>
                </a:endParaRPr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en-US" dirty="0" smtClean="0">
                    <a:sym typeface="Wingdings" panose="05000000000000000000" pitchFamily="2" charset="2"/>
                  </a:rPr>
                  <a:t>For constant energy separation and equal RF voltage amplitudes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</a:p>
              <a:p>
                <a:r>
                  <a:rPr lang="en-US" sz="2200" dirty="0"/>
                  <a:t> </a:t>
                </a:r>
                <a:r>
                  <a:rPr lang="en-US" sz="2200" dirty="0" smtClean="0"/>
                  <a:t>     </a:t>
                </a:r>
              </a:p>
              <a:p>
                <a:pPr algn="ctr"/>
                <a:r>
                  <a:rPr lang="en-US" sz="2200" dirty="0"/>
                  <a:t> </a:t>
                </a:r>
                <a:r>
                  <a:rPr lang="en-US" sz="2200" dirty="0" smtClean="0"/>
                  <a:t>  </a:t>
                </a:r>
              </a:p>
              <a:p>
                <a:endParaRPr lang="en-US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400" y="908720"/>
                <a:ext cx="6781800" cy="3816429"/>
              </a:xfrm>
              <a:prstGeom prst="rect">
                <a:avLst/>
              </a:prstGeom>
              <a:blipFill rotWithShape="1">
                <a:blip r:embed="rId2"/>
                <a:stretch>
                  <a:fillRect l="-898" t="-47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49920" y="1078973"/>
                <a:ext cx="5381473" cy="765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𝑡𝑜𝑡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𝑅𝐹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l-GR" b="0" i="1" smtClean="0">
                              <a:latin typeface="Cambria Math"/>
                            </a:rPr>
                            <m:t>𝛿𝜔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)</m:t>
                          </m:r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𝑅𝐹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+</m:t>
                          </m:r>
                          <m:r>
                            <a:rPr lang="el-GR" b="0" i="1" smtClean="0">
                              <a:latin typeface="Cambria Math"/>
                            </a:rPr>
                            <m:t>𝛿𝜔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)</m:t>
                          </m:r>
                        </m:e>
                      </m:func>
                      <m:groupChr>
                        <m:groupChrPr>
                          <m:chr m:val="⇔"/>
                          <m:vertJc m:val="bot"/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groupChrPr>
                        <m:e/>
                      </m:groupChr>
                    </m:oMath>
                  </m:oMathPara>
                </a14:m>
                <a:endParaRPr lang="en-GB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𝑡𝑜𝑡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=2</m:t>
                      </m:r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𝑅𝐹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)</m:t>
                          </m:r>
                        </m:e>
                      </m:func>
                      <m:func>
                        <m:func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(</m:t>
                          </m:r>
                          <m:r>
                            <a:rPr lang="el-GR" b="0" i="1" smtClean="0">
                              <a:latin typeface="Cambria Math"/>
                            </a:rPr>
                            <m:t>𝛿𝜔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920" y="1078973"/>
                <a:ext cx="5381473" cy="765851"/>
              </a:xfrm>
              <a:prstGeom prst="rect">
                <a:avLst/>
              </a:prstGeom>
              <a:blipFill rotWithShape="1">
                <a:blip r:embed="rId3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444208" y="1556792"/>
                <a:ext cx="2664296" cy="600164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1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100" b="1" i="1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GB" sz="1100" b="1" i="1"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1100" b="1" dirty="0" smtClean="0"/>
                  <a:t>: </a:t>
                </a:r>
                <a:r>
                  <a:rPr lang="en-US" sz="1100" dirty="0" smtClean="0"/>
                  <a:t>voltage amplitude of a single RF system</a:t>
                </a:r>
                <a:endParaRPr lang="en-US" sz="11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1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1100" b="1" i="1"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GB" sz="1100" b="1" i="1">
                            <a:latin typeface="Cambria Math"/>
                          </a:rPr>
                          <m:t>𝑹𝑭</m:t>
                        </m:r>
                      </m:sub>
                    </m:sSub>
                  </m:oMath>
                </a14:m>
                <a:r>
                  <a:rPr lang="en-US" sz="1100" b="1" dirty="0" smtClean="0"/>
                  <a:t>:</a:t>
                </a:r>
                <a:r>
                  <a:rPr lang="en-US" sz="1100" dirty="0" smtClean="0"/>
                  <a:t> RF angular frequency on central orbit</a:t>
                </a:r>
              </a:p>
              <a:p>
                <a14:m>
                  <m:oMath xmlns:m="http://schemas.openxmlformats.org/officeDocument/2006/math">
                    <m:r>
                      <a:rPr lang="el-GR" sz="1100" b="1" i="1">
                        <a:latin typeface="Cambria Math"/>
                      </a:rPr>
                      <m:t>𝜹𝝎</m:t>
                    </m:r>
                  </m:oMath>
                </a14:m>
                <a:r>
                  <a:rPr lang="en-US" sz="1100" b="1" dirty="0" smtClean="0"/>
                  <a:t>:</a:t>
                </a:r>
                <a:r>
                  <a:rPr lang="en-US" sz="1100" dirty="0" smtClean="0"/>
                  <a:t> </a:t>
                </a:r>
                <a:r>
                  <a:rPr lang="en-US" sz="1100" dirty="0"/>
                  <a:t>RF angular </a:t>
                </a:r>
                <a:r>
                  <a:rPr lang="en-US" sz="1100" dirty="0" smtClean="0"/>
                  <a:t>frequency offset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100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11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GB" sz="1100" i="1">
                            <a:latin typeface="Cambria Math"/>
                          </a:rPr>
                          <m:t>𝑅𝐹</m:t>
                        </m:r>
                      </m:sub>
                    </m:sSub>
                  </m:oMath>
                </a14:m>
                <a:endParaRPr lang="en-GB" sz="11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1556792"/>
                <a:ext cx="2664296" cy="600164"/>
              </a:xfrm>
              <a:prstGeom prst="rect">
                <a:avLst/>
              </a:prstGeom>
              <a:blipFill rotWithShape="1">
                <a:blip r:embed="rId4"/>
                <a:stretch>
                  <a:fillRect b="-4950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345403" y="3501008"/>
                <a:ext cx="6899005" cy="28879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dirty="0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GB" b="0" i="1" dirty="0" smtClean="0">
                            <a:latin typeface="Cambria Math"/>
                          </a:rPr>
                          <m:t>𝑠</m:t>
                        </m:r>
                        <m:r>
                          <a:rPr lang="en-GB" b="0" i="1" dirty="0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GB" b="0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dirty="0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GB" b="0" i="1" dirty="0" smtClean="0">
                            <a:latin typeface="Cambria Math"/>
                          </a:rPr>
                          <m:t>𝑟𝑒𝑣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en-GB" b="0" i="1" dirty="0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type m:val="lin"/>
                            <m:ctrlPr>
                              <a:rPr lang="en-GB" b="0" i="1" dirty="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b="0" i="1" dirty="0" smtClean="0">
                                <a:latin typeface="Cambria Math"/>
                              </a:rPr>
                              <m:t>h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GB" b="0" i="1" dirty="0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l-GR" b="0" i="1" dirty="0" smtClean="0">
                                    <a:latin typeface="Cambria Math"/>
                                  </a:rPr>
                                  <m:t>𝜂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GB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𝑒𝑉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el-GR" b="0" i="1" dirty="0" smtClean="0">
                                <a:latin typeface="Cambria Math"/>
                              </a:rPr>
                              <m:t>2</m:t>
                            </m:r>
                            <m:r>
                              <a:rPr lang="el-GR" b="0" i="1" dirty="0" smtClean="0">
                                <a:latin typeface="Cambria Math"/>
                              </a:rPr>
                              <m:t>𝜋</m:t>
                            </m:r>
                            <m:sSup>
                              <m:sSupPr>
                                <m:ctrlPr>
                                  <a:rPr lang="el-GR" b="0" i="1" dirty="0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l-GR" b="0" i="1" dirty="0" smtClean="0">
                                    <a:latin typeface="Cambria Math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el-GR" b="0" i="1" dirty="0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m:rPr>
                                <m:sty m:val="p"/>
                              </m:rPr>
                              <a:rPr lang="el-GR" b="0" i="0" dirty="0" smtClean="0">
                                <a:latin typeface="Cambria Math"/>
                              </a:rPr>
                              <m:t>Ε</m:t>
                            </m:r>
                          </m:den>
                        </m:f>
                      </m:e>
                    </m:rad>
                  </m:oMath>
                </a14:m>
                <a:r>
                  <a:rPr lang="el-GR" dirty="0" smtClean="0"/>
                  <a:t>  </a:t>
                </a:r>
                <a:r>
                  <a:rPr lang="en-GB" dirty="0" smtClean="0">
                    <a:sym typeface="Wingdings" panose="05000000000000000000" pitchFamily="2" charset="2"/>
                  </a:rPr>
                  <a:t></a:t>
                </a:r>
                <a:r>
                  <a:rPr lang="el-GR" dirty="0" smtClean="0">
                    <a:sym typeface="Wingdings" panose="05000000000000000000" pitchFamily="2" charset="2"/>
                  </a:rPr>
                  <a:t> </a:t>
                </a:r>
                <a:r>
                  <a:rPr lang="en-GB" dirty="0" smtClean="0">
                    <a:sym typeface="Wingdings" panose="05000000000000000000" pitchFamily="2" charset="2"/>
                  </a:rPr>
                  <a:t>small amplitude synchrotron frequency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dirty="0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GB" b="0" i="1" dirty="0" smtClean="0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GB" b="0" i="1" dirty="0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b="0" i="1" dirty="0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type m:val="lin"/>
                            <m:ctrlPr>
                              <a:rPr lang="en-GB" b="0" i="1" dirty="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l-GR" b="0" i="1" dirty="0" smtClean="0">
                                <a:latin typeface="Cambria Math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l-GR" b="0" i="1" dirty="0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l-GR" b="0" i="1" dirty="0" smtClean="0">
                                    <a:latin typeface="Cambria Math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el-GR" b="0" i="1" dirty="0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m:rPr>
                                <m:sty m:val="p"/>
                              </m:rPr>
                              <a:rPr lang="el-GR" b="0" i="0" dirty="0" smtClean="0">
                                <a:latin typeface="Cambria Math"/>
                              </a:rPr>
                              <m:t>Ε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𝑒𝑉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en-GB" b="0" i="1" dirty="0" smtClean="0">
                                <a:latin typeface="Cambria Math"/>
                              </a:rPr>
                              <m:t>h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GB" b="0" i="1" dirty="0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l-GR" b="0" i="1" dirty="0" smtClean="0">
                                    <a:latin typeface="Cambria Math"/>
                                  </a:rPr>
                                  <m:t>𝜂</m:t>
                                </m:r>
                              </m:e>
                            </m:d>
                            <m:r>
                              <a:rPr lang="el-GR" b="0" i="1" dirty="0" smtClean="0">
                                <a:latin typeface="Cambria Math"/>
                              </a:rPr>
                              <m:t>𝜋</m:t>
                            </m:r>
                          </m:den>
                        </m:f>
                      </m:e>
                    </m:rad>
                  </m:oMath>
                </a14:m>
                <a:r>
                  <a:rPr lang="el-GR" b="0" dirty="0" smtClean="0"/>
                  <a:t>         </a:t>
                </a:r>
                <a:r>
                  <a:rPr lang="el-GR" b="0" dirty="0" smtClean="0">
                    <a:sym typeface="Wingdings" panose="05000000000000000000" pitchFamily="2" charset="2"/>
                  </a:rPr>
                  <a:t> </a:t>
                </a:r>
                <a:r>
                  <a:rPr lang="en-GB" b="0" dirty="0" smtClean="0">
                    <a:sym typeface="Wingdings" panose="05000000000000000000" pitchFamily="2" charset="2"/>
                  </a:rPr>
                  <a:t>Bucket height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dirty="0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0" dirty="0" smtClean="0">
                                  <a:latin typeface="Cambria Math"/>
                                </a:rPr>
                                <m:t>Δ</m:t>
                              </m:r>
                              <m:r>
                                <a:rPr lang="en-GB" b="0" i="1" dirty="0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GB" b="0" i="1" dirty="0" smtClean="0">
                                  <a:latin typeface="Cambria Math"/>
                                </a:rPr>
                                <m:t>𝑟𝑒𝑣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b="0" i="1" dirty="0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GB" b="0" i="1" dirty="0" smtClean="0">
                                  <a:latin typeface="Cambria Math"/>
                                </a:rPr>
                                <m:t>𝑟𝑒𝑣</m:t>
                              </m:r>
                            </m:sub>
                          </m:sSub>
                        </m:den>
                      </m:f>
                      <m:r>
                        <a:rPr lang="en-GB" b="0" i="1" dirty="0" smtClean="0">
                          <a:latin typeface="Cambria Math"/>
                        </a:rPr>
                        <m:t>=−</m:t>
                      </m:r>
                      <m:r>
                        <a:rPr lang="el-GR" b="0" i="1" dirty="0" smtClean="0">
                          <a:latin typeface="Cambria Math"/>
                        </a:rPr>
                        <m:t>𝜂</m:t>
                      </m:r>
                      <m:f>
                        <m:fPr>
                          <m:ctrlPr>
                            <a:rPr lang="en-GB" b="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b="0" i="0" dirty="0" smtClean="0">
                              <a:latin typeface="Cambria Math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GB" b="0" i="0" dirty="0" smtClean="0">
                              <a:latin typeface="Cambria Math"/>
                            </a:rPr>
                            <m:t>E</m:t>
                          </m:r>
                        </m:num>
                        <m:den>
                          <m:sSup>
                            <m:sSupPr>
                              <m:ctrlPr>
                                <a:rPr lang="el-GR" b="0" i="1" dirty="0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l-GR" b="0" i="1" dirty="0" smtClean="0">
                                  <a:latin typeface="Cambria Math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l-GR" b="0" i="1" dirty="0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l-GR" b="0" i="0" dirty="0" smtClean="0">
                              <a:latin typeface="Cambria Math"/>
                            </a:rPr>
                            <m:t>Ε</m:t>
                          </m:r>
                        </m:den>
                      </m:f>
                    </m:oMath>
                  </m:oMathPara>
                </a14:m>
                <a:endParaRPr lang="en-GB" b="0" dirty="0" smtClean="0"/>
              </a:p>
              <a:p>
                <a:pPr algn="ctr"/>
                <a:endParaRPr lang="el-GR" b="0" dirty="0" smtClean="0"/>
              </a:p>
              <a:p>
                <a:pPr algn="ctr"/>
                <a:endParaRPr lang="en-GB" dirty="0" smtClean="0"/>
              </a:p>
              <a:p>
                <a:pPr algn="ctr"/>
                <a:r>
                  <a:rPr lang="en-GB" dirty="0" smtClean="0"/>
                  <a:t>Combining the three equations we get: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l-GR" b="0" i="1" dirty="0" smtClean="0">
                        <a:latin typeface="Cambria Math"/>
                      </a:rPr>
                      <m:t>𝛼</m:t>
                    </m:r>
                    <m:r>
                      <a:rPr lang="en-GB" b="0" i="1" dirty="0" smtClean="0">
                        <a:latin typeface="Cambria Math"/>
                      </a:rPr>
                      <m:t>≝</m:t>
                    </m:r>
                    <m:f>
                      <m:fPr>
                        <m:ctrlPr>
                          <a:rPr lang="en-GB" b="0" i="1" dirty="0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b="0" i="0" dirty="0" smtClean="0">
                                <a:latin typeface="Cambria Math"/>
                              </a:rPr>
                              <m:t>Δ</m:t>
                            </m:r>
                            <m:r>
                              <m:rPr>
                                <m:sty m:val="p"/>
                              </m:rPr>
                              <a:rPr lang="en-GB" b="0" i="0" dirty="0" smtClean="0">
                                <a:latin typeface="Cambria Math"/>
                              </a:rPr>
                              <m:t>f</m:t>
                            </m:r>
                          </m:e>
                          <m:sub>
                            <m:r>
                              <a:rPr lang="en-GB" b="0" i="1" dirty="0" smtClean="0">
                                <a:latin typeface="Cambria Math"/>
                              </a:rPr>
                              <m:t>𝑅𝐹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0" i="1" dirty="0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GB" b="0" i="1" dirty="0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en-GB" b="0" i="1" dirty="0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GB" b="0" i="0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/>
                      </a:rPr>
                      <m:t>=</m:t>
                    </m:r>
                    <m:r>
                      <a:rPr lang="el-GR" b="0" i="1" dirty="0" smtClean="0">
                        <a:latin typeface="Cambria Math"/>
                      </a:rPr>
                      <m:t>2</m:t>
                    </m:r>
                    <m:f>
                      <m:fPr>
                        <m:ctrlPr>
                          <a:rPr lang="en-GB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b="0" i="0" dirty="0" smtClean="0">
                            <a:latin typeface="Cambria Math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GB" b="0" i="0" dirty="0" smtClean="0">
                            <a:latin typeface="Cambria Math"/>
                          </a:rPr>
                          <m:t>E</m:t>
                        </m:r>
                      </m:num>
                      <m:den>
                        <m:sSub>
                          <m:sSubPr>
                            <m:ctrlPr>
                              <a:rPr lang="en-GB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0" i="1" dirty="0" smtClean="0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GB" b="0" i="1" dirty="0" smtClean="0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</m:den>
                    </m:f>
                  </m:oMath>
                </a14:m>
                <a:endParaRPr lang="el-GR" dirty="0" smtClean="0"/>
              </a:p>
              <a:p>
                <a:endParaRPr lang="el-GR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403" y="3501008"/>
                <a:ext cx="6899005" cy="2887906"/>
              </a:xfrm>
              <a:prstGeom prst="rect">
                <a:avLst/>
              </a:prstGeom>
              <a:blipFill rotWithShape="1">
                <a:blip r:embed="rId5"/>
                <a:stretch>
                  <a:fillRect l="-265" t="-130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851920" y="4490536"/>
                <a:ext cx="5176192" cy="738664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1400" b="1" i="0" smtClean="0">
                        <a:latin typeface="Cambria Math"/>
                      </a:rPr>
                      <m:t>𝚫𝚬</m:t>
                    </m:r>
                  </m:oMath>
                </a14:m>
                <a:r>
                  <a:rPr lang="en-US" sz="1400" b="1" dirty="0" smtClean="0"/>
                  <a:t>:  </a:t>
                </a:r>
                <a:r>
                  <a:rPr lang="en-GB" sz="1400" dirty="0" smtClean="0"/>
                  <a:t>Energy difference between the two beams</a:t>
                </a:r>
                <a:endParaRPr lang="en-US" sz="1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400" b="1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l-GR" sz="1400" b="1" i="0" dirty="0" smtClean="0">
                            <a:latin typeface="Cambria Math"/>
                          </a:rPr>
                          <m:t>𝚫</m:t>
                        </m:r>
                        <m:r>
                          <a:rPr lang="en-GB" sz="1400" b="1" i="1" dirty="0" smtClean="0"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lang="en-GB" sz="1400" b="1" i="1" dirty="0" smtClean="0">
                            <a:latin typeface="Cambria Math"/>
                          </a:rPr>
                          <m:t>𝒓𝒆𝒗</m:t>
                        </m:r>
                      </m:sub>
                    </m:sSub>
                  </m:oMath>
                </a14:m>
                <a:r>
                  <a:rPr lang="en-US" sz="1400" b="1" dirty="0" smtClean="0"/>
                  <a:t>: </a:t>
                </a:r>
                <a:r>
                  <a:rPr lang="en-US" sz="1400" dirty="0" smtClean="0"/>
                  <a:t> </a:t>
                </a:r>
                <a:r>
                  <a:rPr lang="en-GB" sz="1400" dirty="0" smtClean="0"/>
                  <a:t>difference in revolution frequency between the two beams</a:t>
                </a:r>
                <a:endParaRPr lang="en-US" sz="14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400" b="1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l-GR" sz="1400" b="1" i="0" dirty="0" smtClean="0">
                            <a:latin typeface="Cambria Math"/>
                          </a:rPr>
                          <m:t>𝚫</m:t>
                        </m:r>
                        <m:r>
                          <a:rPr lang="en-GB" sz="1400" b="1" i="0" dirty="0" smtClean="0">
                            <a:latin typeface="Cambria Math"/>
                          </a:rPr>
                          <m:t>𝐟</m:t>
                        </m:r>
                      </m:e>
                      <m:sub>
                        <m:r>
                          <a:rPr lang="en-GB" sz="1400" b="1" i="1" dirty="0" smtClean="0">
                            <a:latin typeface="Cambria Math"/>
                          </a:rPr>
                          <m:t>𝑹𝑭</m:t>
                        </m:r>
                      </m:sub>
                    </m:sSub>
                  </m:oMath>
                </a14:m>
                <a:r>
                  <a:rPr lang="en-US" sz="1400" b="1" dirty="0" smtClean="0"/>
                  <a:t>:</a:t>
                </a:r>
                <a:r>
                  <a:rPr lang="en-US" sz="1400" dirty="0" smtClean="0"/>
                  <a:t> </a:t>
                </a:r>
                <a:r>
                  <a:rPr lang="en-GB" sz="1400" dirty="0" smtClean="0"/>
                  <a:t>difference in RF frequency between the two beams</a:t>
                </a:r>
                <a:endParaRPr lang="en-GB" sz="1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4490536"/>
                <a:ext cx="5176192" cy="738664"/>
              </a:xfrm>
              <a:prstGeom prst="rect">
                <a:avLst/>
              </a:prstGeom>
              <a:blipFill rotWithShape="1">
                <a:blip r:embed="rId6"/>
                <a:stretch>
                  <a:fillRect b="-6504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06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Basic concept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838200"/>
            <a:ext cx="73152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 descr="C:\Dropbox\slipStacking\bSli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7" y="1292696"/>
            <a:ext cx="6400801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084168" y="908720"/>
                <a:ext cx="2987824" cy="5909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l-GR" b="0" i="1" dirty="0" smtClean="0">
                        <a:latin typeface="Cambria Math"/>
                      </a:rPr>
                      <m:t>𝛼</m:t>
                    </m:r>
                    <m:r>
                      <a:rPr lang="en-GB" b="0" i="1" dirty="0" smtClean="0">
                        <a:latin typeface="Cambria Math"/>
                      </a:rPr>
                      <m:t>=4</m:t>
                    </m:r>
                  </m:oMath>
                </a14:m>
                <a:r>
                  <a:rPr lang="en-GB" dirty="0" smtClean="0"/>
                  <a:t>: tangent boundaries for the two buckets </a:t>
                </a:r>
                <a:r>
                  <a:rPr lang="en-GB" dirty="0" smtClean="0">
                    <a:sym typeface="Wingdings" panose="05000000000000000000" pitchFamily="2" charset="2"/>
                  </a:rPr>
                  <a:t> lower limit for stable motion (F. E. Mills)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endParaRPr lang="en-GB" dirty="0">
                  <a:sym typeface="Wingdings" panose="05000000000000000000" pitchFamily="2" charset="2"/>
                </a:endParaRP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GB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But</a:t>
                </a:r>
                <a:r>
                  <a:rPr lang="en-GB" dirty="0" smtClean="0">
                    <a:sym typeface="Wingdings" panose="05000000000000000000" pitchFamily="2" charset="2"/>
                  </a:rPr>
                  <a:t>, rapid effective </a:t>
                </a:r>
                <a:r>
                  <a:rPr lang="en-GB" dirty="0" err="1" smtClean="0">
                    <a:sym typeface="Wingdings" panose="05000000000000000000" pitchFamily="2" charset="2"/>
                  </a:rPr>
                  <a:t>emittance</a:t>
                </a:r>
                <a:r>
                  <a:rPr lang="en-GB" dirty="0" smtClean="0">
                    <a:sym typeface="Wingdings" panose="05000000000000000000" pitchFamily="2" charset="2"/>
                  </a:rPr>
                  <a:t> growth from tracking simulations</a:t>
                </a:r>
                <a:endParaRPr lang="el-GR" dirty="0" smtClean="0">
                  <a:sym typeface="Wingdings" panose="05000000000000000000" pitchFamily="2" charset="2"/>
                </a:endParaRP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endParaRPr lang="el-GR" dirty="0">
                  <a:sym typeface="Wingdings" panose="05000000000000000000" pitchFamily="2" charset="2"/>
                </a:endParaRP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GB" dirty="0" smtClean="0">
                    <a:sym typeface="Wingdings" panose="05000000000000000000" pitchFamily="2" charset="2"/>
                  </a:rPr>
                  <a:t>Acceptable to hold bunches for several </a:t>
                </a:r>
                <a:r>
                  <a:rPr lang="en-GB" dirty="0" err="1" smtClean="0">
                    <a:sym typeface="Wingdings" panose="05000000000000000000" pitchFamily="2" charset="2"/>
                  </a:rPr>
                  <a:t>T</a:t>
                </a:r>
                <a:r>
                  <a:rPr lang="en-GB" baseline="-25000" dirty="0" err="1" smtClean="0">
                    <a:sym typeface="Wingdings" panose="05000000000000000000" pitchFamily="2" charset="2"/>
                  </a:rPr>
                  <a:t>s</a:t>
                </a:r>
                <a:r>
                  <a:rPr lang="en-GB" dirty="0" smtClean="0">
                    <a:sym typeface="Wingdings" panose="05000000000000000000" pitchFamily="2" charset="2"/>
                  </a:rPr>
                  <a:t> when </a:t>
                </a:r>
                <a14:m>
                  <m:oMath xmlns:m="http://schemas.openxmlformats.org/officeDocument/2006/math">
                    <m:r>
                      <a:rPr lang="el-GR" b="0" i="1" dirty="0" smtClean="0">
                        <a:latin typeface="Cambria Math"/>
                      </a:rPr>
                      <m:t>𝛼</m:t>
                    </m:r>
                    <m:r>
                      <a:rPr lang="el-GR" b="0" i="1" dirty="0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GB" b="0" i="1" dirty="0" smtClean="0">
                        <a:latin typeface="Cambria Math"/>
                        <a:ea typeface="Cambria Math"/>
                      </a:rPr>
                      <m:t>8</m:t>
                    </m:r>
                  </m:oMath>
                </a14:m>
                <a:r>
                  <a:rPr lang="en-GB" dirty="0" smtClean="0">
                    <a:sym typeface="Wingdings" panose="05000000000000000000" pitchFamily="2" charset="2"/>
                  </a:rPr>
                  <a:t> : space of 1 empty bucket between the two  </a:t>
                </a:r>
                <a:r>
                  <a:rPr lang="en-GB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large </a:t>
                </a:r>
                <a:r>
                  <a:rPr lang="en-GB" dirty="0" err="1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emittance</a:t>
                </a:r>
                <a:r>
                  <a:rPr lang="en-GB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 blow-up when recaptured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endParaRPr lang="en-GB" dirty="0">
                  <a:sym typeface="Wingdings" panose="05000000000000000000" pitchFamily="2" charset="2"/>
                </a:endParaRP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GB" dirty="0" smtClean="0">
                    <a:sym typeface="Wingdings" panose="05000000000000000000" pitchFamily="2" charset="2"/>
                  </a:rPr>
                  <a:t>Capture when the 2 RF waves are in phase  </a:t>
                </a:r>
                <a:r>
                  <a:rPr lang="en-GB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disturbed bunch shape with empty phase-space in </a:t>
                </a:r>
                <a:r>
                  <a:rPr lang="el-GR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ΔΕ=0</a:t>
                </a:r>
                <a:r>
                  <a:rPr lang="en-GB" dirty="0" smtClean="0">
                    <a:sym typeface="Wingdings" panose="05000000000000000000" pitchFamily="2" charset="2"/>
                  </a:rPr>
                  <a:t> </a:t>
                </a:r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908720"/>
                <a:ext cx="2987824" cy="5909310"/>
              </a:xfrm>
              <a:prstGeom prst="rect">
                <a:avLst/>
              </a:prstGeom>
              <a:blipFill rotWithShape="1">
                <a:blip r:embed="rId4"/>
                <a:stretch>
                  <a:fillRect l="-1224" t="-516" r="-3265" b="-7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376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Slip-stacking at 300 </a:t>
            </a:r>
            <a:r>
              <a:rPr lang="en-US" sz="4000" dirty="0" err="1" smtClean="0"/>
              <a:t>GeV</a:t>
            </a:r>
            <a:r>
              <a:rPr lang="en-US" sz="4000" dirty="0" smtClean="0"/>
              <a:t>/c (Q20)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914400" y="838200"/>
            <a:ext cx="73152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14400" y="908720"/>
            <a:ext cx="7258000" cy="67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200" dirty="0" smtClean="0"/>
              <a:t>Reduce </a:t>
            </a:r>
            <a:r>
              <a:rPr lang="en-GB" sz="2200" dirty="0"/>
              <a:t>transfer of uncaptured particles to the </a:t>
            </a:r>
            <a:r>
              <a:rPr lang="en-GB" sz="2200" dirty="0" smtClean="0"/>
              <a:t>LHC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GB" sz="22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200" dirty="0" err="1"/>
              <a:t>F</a:t>
            </a:r>
            <a:r>
              <a:rPr lang="en-GB" sz="2200" dirty="0" err="1" smtClean="0"/>
              <a:t>ilamentation</a:t>
            </a:r>
            <a:r>
              <a:rPr lang="en-GB" sz="2200" dirty="0" smtClean="0"/>
              <a:t> during the </a:t>
            </a:r>
            <a:r>
              <a:rPr lang="en-GB" sz="2200" dirty="0" smtClean="0"/>
              <a:t>ramp to flat top</a:t>
            </a:r>
            <a:r>
              <a:rPr lang="en-US" sz="2200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200" dirty="0" smtClean="0"/>
          </a:p>
          <a:p>
            <a:pPr>
              <a:buFont typeface="Wingdings" pitchFamily="2" charset="2"/>
              <a:buChar char="q"/>
            </a:pPr>
            <a:r>
              <a:rPr lang="en-GB" sz="2200" dirty="0" smtClean="0"/>
              <a:t> Initial conditions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2200" dirty="0"/>
              <a:t>Longitudinal </a:t>
            </a:r>
            <a:r>
              <a:rPr lang="en-GB" sz="2200" dirty="0" err="1"/>
              <a:t>emittance</a:t>
            </a:r>
            <a:r>
              <a:rPr lang="en-GB" sz="2200" dirty="0"/>
              <a:t>: </a:t>
            </a:r>
            <a:r>
              <a:rPr lang="el-GR" sz="2200" b="1" dirty="0"/>
              <a:t>ε</a:t>
            </a:r>
            <a:r>
              <a:rPr lang="en-GB" sz="2200" b="1" baseline="-25000" dirty="0"/>
              <a:t>L </a:t>
            </a:r>
            <a:r>
              <a:rPr lang="en-GB" sz="2200" b="1" dirty="0"/>
              <a:t>= 0.125 eVs/A </a:t>
            </a:r>
            <a:r>
              <a:rPr lang="en-GB" sz="2200" dirty="0" smtClean="0"/>
              <a:t>(</a:t>
            </a:r>
            <a:r>
              <a:rPr lang="en-GB" sz="2200" dirty="0"/>
              <a:t>T. </a:t>
            </a:r>
            <a:r>
              <a:rPr lang="en-GB" sz="2200" dirty="0" err="1"/>
              <a:t>Bohl</a:t>
            </a:r>
            <a:r>
              <a:rPr lang="en-GB" sz="2200" dirty="0"/>
              <a:t>, </a:t>
            </a:r>
            <a:r>
              <a:rPr lang="en-GB" sz="2200" dirty="0" smtClean="0"/>
              <a:t>Note-2013-26)</a:t>
            </a:r>
            <a:endParaRPr lang="en-GB" sz="22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2200" dirty="0"/>
              <a:t>Initial RF Voltage: </a:t>
            </a:r>
            <a:r>
              <a:rPr lang="en-GB" sz="2200" b="1" dirty="0"/>
              <a:t>V</a:t>
            </a:r>
            <a:r>
              <a:rPr lang="en-GB" sz="2200" b="1" baseline="-25000" dirty="0"/>
              <a:t>RF</a:t>
            </a:r>
            <a:r>
              <a:rPr lang="en-GB" sz="2200" b="1" dirty="0"/>
              <a:t> = </a:t>
            </a:r>
            <a:r>
              <a:rPr lang="en-GB" sz="2200" b="1" dirty="0" smtClean="0"/>
              <a:t>0.33 </a:t>
            </a:r>
            <a:r>
              <a:rPr lang="en-GB" sz="2200" b="1" dirty="0"/>
              <a:t>MV </a:t>
            </a:r>
            <a:r>
              <a:rPr lang="en-GB" sz="2200" dirty="0"/>
              <a:t>(filling factor of 0.9</a:t>
            </a:r>
            <a:r>
              <a:rPr lang="en-GB" sz="2200" dirty="0" smtClean="0"/>
              <a:t>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2200" dirty="0" smtClean="0"/>
              <a:t>Small amp. </a:t>
            </a:r>
            <a:r>
              <a:rPr lang="en-GB" sz="2200" dirty="0" err="1"/>
              <a:t>s</a:t>
            </a:r>
            <a:r>
              <a:rPr lang="en-GB" sz="2200" dirty="0" err="1" smtClean="0"/>
              <a:t>ynchr</a:t>
            </a:r>
            <a:r>
              <a:rPr lang="en-GB" sz="2200" dirty="0" smtClean="0"/>
              <a:t>. freq.: </a:t>
            </a:r>
            <a:r>
              <a:rPr lang="en-GB" sz="2200" b="1" dirty="0" smtClean="0"/>
              <a:t>f</a:t>
            </a:r>
            <a:r>
              <a:rPr lang="en-GB" sz="2200" b="1" baseline="-25000" dirty="0" smtClean="0"/>
              <a:t>s0</a:t>
            </a:r>
            <a:r>
              <a:rPr lang="en-GB" sz="2200" b="1" dirty="0" smtClean="0"/>
              <a:t> = 68 Hz</a:t>
            </a:r>
            <a:endParaRPr lang="en-GB" sz="2200" b="1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2200" dirty="0" smtClean="0"/>
              <a:t>Max momentum </a:t>
            </a:r>
            <a:r>
              <a:rPr lang="en-GB" sz="2200" dirty="0"/>
              <a:t>separation: </a:t>
            </a:r>
            <a:r>
              <a:rPr lang="en-GB" sz="2200" b="1" dirty="0" err="1"/>
              <a:t>dp</a:t>
            </a:r>
            <a:r>
              <a:rPr lang="en-GB" sz="2200" b="1" dirty="0"/>
              <a:t>/p=2x10</a:t>
            </a:r>
            <a:r>
              <a:rPr lang="en-GB" sz="2200" b="1" baseline="30000" dirty="0"/>
              <a:t>-3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2200" dirty="0" smtClean="0"/>
              <a:t>Max radial displacement: </a:t>
            </a:r>
            <a:r>
              <a:rPr lang="el-GR" sz="2200" b="1" dirty="0"/>
              <a:t>Δ</a:t>
            </a:r>
            <a:r>
              <a:rPr lang="en-GB" sz="2200" b="1" dirty="0"/>
              <a:t>R = 6.8 </a:t>
            </a:r>
            <a:r>
              <a:rPr lang="en-GB" sz="2200" b="1" dirty="0" smtClean="0"/>
              <a:t>mm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2200" dirty="0" smtClean="0"/>
              <a:t>Freq. </a:t>
            </a:r>
            <a:r>
              <a:rPr lang="en-GB" sz="2200" dirty="0" smtClean="0"/>
              <a:t>offset: </a:t>
            </a:r>
            <a:r>
              <a:rPr lang="el-GR" sz="2200" b="1" dirty="0" smtClean="0"/>
              <a:t>Δ</a:t>
            </a:r>
            <a:r>
              <a:rPr lang="en-GB" sz="2200" b="1" dirty="0" err="1" smtClean="0"/>
              <a:t>f</a:t>
            </a:r>
            <a:r>
              <a:rPr lang="en-GB" sz="2200" b="1" baseline="-25000" dirty="0" err="1" smtClean="0"/>
              <a:t>RF</a:t>
            </a:r>
            <a:r>
              <a:rPr lang="en-GB" sz="2200" b="1" dirty="0" smtClean="0"/>
              <a:t> = 1263 Hz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l-GR" sz="2200" b="1" dirty="0" smtClean="0"/>
              <a:t>α = Δ</a:t>
            </a:r>
            <a:r>
              <a:rPr lang="en-GB" sz="2200" b="1" dirty="0" err="1" smtClean="0"/>
              <a:t>f</a:t>
            </a:r>
            <a:r>
              <a:rPr lang="en-GB" sz="2200" b="1" baseline="-25000" dirty="0" err="1" smtClean="0"/>
              <a:t>RF</a:t>
            </a:r>
            <a:r>
              <a:rPr lang="en-GB" sz="2200" b="1" baseline="-25000" dirty="0" smtClean="0"/>
              <a:t> </a:t>
            </a:r>
            <a:r>
              <a:rPr lang="en-GB" sz="2200" b="1" dirty="0" smtClean="0"/>
              <a:t>/f</a:t>
            </a:r>
            <a:r>
              <a:rPr lang="en-GB" sz="2200" b="1" baseline="-25000" dirty="0" smtClean="0"/>
              <a:t>s0</a:t>
            </a:r>
            <a:r>
              <a:rPr lang="en-GB" sz="2200" b="1" dirty="0" smtClean="0"/>
              <a:t> = 37</a:t>
            </a:r>
            <a:endParaRPr lang="en-GB" sz="2200" dirty="0" smtClean="0"/>
          </a:p>
          <a:p>
            <a:pPr>
              <a:buFont typeface="Wingdings" pitchFamily="2" charset="2"/>
              <a:buChar char="q"/>
            </a:pPr>
            <a:endParaRPr lang="en-US" sz="2200" dirty="0" smtClean="0"/>
          </a:p>
          <a:p>
            <a:pPr>
              <a:buFont typeface="Wingdings" pitchFamily="2" charset="2"/>
              <a:buChar char="q"/>
            </a:pPr>
            <a:r>
              <a:rPr lang="en-US" sz="2200" dirty="0"/>
              <a:t> </a:t>
            </a:r>
            <a:r>
              <a:rPr lang="en-GB" sz="2200" dirty="0"/>
              <a:t>Simulations were performed for the </a:t>
            </a:r>
            <a:r>
              <a:rPr lang="en-GB" sz="2200" dirty="0" smtClean="0"/>
              <a:t>second </a:t>
            </a:r>
            <a:r>
              <a:rPr lang="en-GB" sz="2200" dirty="0"/>
              <a:t>part</a:t>
            </a:r>
            <a:r>
              <a:rPr lang="en-GB" sz="2200" dirty="0">
                <a:sym typeface="Wingdings" panose="05000000000000000000" pitchFamily="2" charset="2"/>
              </a:rPr>
              <a:t> bring </a:t>
            </a:r>
            <a:endParaRPr lang="en-GB" sz="2200" dirty="0" smtClean="0">
              <a:sym typeface="Wingdings" panose="05000000000000000000" pitchFamily="2" charset="2"/>
            </a:endParaRPr>
          </a:p>
          <a:p>
            <a:r>
              <a:rPr lang="en-GB" sz="2200" dirty="0">
                <a:sym typeface="Wingdings" panose="05000000000000000000" pitchFamily="2" charset="2"/>
              </a:rPr>
              <a:t> </a:t>
            </a:r>
            <a:r>
              <a:rPr lang="en-GB" sz="2200" dirty="0" smtClean="0">
                <a:sym typeface="Wingdings" panose="05000000000000000000" pitchFamily="2" charset="2"/>
              </a:rPr>
              <a:t>    the </a:t>
            </a:r>
            <a:r>
              <a:rPr lang="en-GB" sz="2200" dirty="0">
                <a:sym typeface="Wingdings" panose="05000000000000000000" pitchFamily="2" charset="2"/>
              </a:rPr>
              <a:t>batches back starting from the maximum </a:t>
            </a:r>
            <a:r>
              <a:rPr lang="en-GB" sz="2200" dirty="0" smtClean="0">
                <a:sym typeface="Wingdings" panose="05000000000000000000" pitchFamily="2" charset="2"/>
              </a:rPr>
              <a:t>energy offset</a:t>
            </a:r>
          </a:p>
          <a:p>
            <a:r>
              <a:rPr lang="en-GB" sz="2200" dirty="0" smtClean="0">
                <a:sym typeface="Wingdings" panose="05000000000000000000" pitchFamily="2" charset="2"/>
              </a:rPr>
              <a:t> </a:t>
            </a:r>
            <a:endParaRPr lang="en-GB" sz="2200" dirty="0">
              <a:sym typeface="Wingdings" panose="05000000000000000000" pitchFamily="2" charset="2"/>
            </a:endParaRPr>
          </a:p>
          <a:p>
            <a:endParaRPr lang="en-US" sz="2200" dirty="0" smtClean="0"/>
          </a:p>
          <a:p>
            <a:pPr algn="ctr"/>
            <a:r>
              <a:rPr lang="en-US" sz="2200" dirty="0"/>
              <a:t> </a:t>
            </a:r>
            <a:r>
              <a:rPr lang="en-US" sz="2200" dirty="0" smtClean="0"/>
              <a:t>  </a:t>
            </a:r>
          </a:p>
          <a:p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6526525" y="4150821"/>
            <a:ext cx="13578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from the central </a:t>
            </a:r>
            <a:r>
              <a:rPr lang="en-GB" dirty="0" smtClean="0"/>
              <a:t>orbit</a:t>
            </a:r>
            <a:endParaRPr lang="en-GB" dirty="0"/>
          </a:p>
        </p:txBody>
      </p:sp>
      <p:sp>
        <p:nvSpPr>
          <p:cNvPr id="8" name="Right Brace 7"/>
          <p:cNvSpPr/>
          <p:nvPr/>
        </p:nvSpPr>
        <p:spPr>
          <a:xfrm>
            <a:off x="6228184" y="4051818"/>
            <a:ext cx="360040" cy="88935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79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Designed RF programs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914400" y="838200"/>
            <a:ext cx="73152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38200" y="914400"/>
            <a:ext cx="8054280" cy="553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en-US" sz="2200" dirty="0" smtClean="0"/>
              <a:t> </a:t>
            </a:r>
            <a:r>
              <a:rPr lang="en-GB" sz="2200" dirty="0"/>
              <a:t>Programs calculated for a single RF for constant </a:t>
            </a:r>
            <a:endParaRPr lang="en-GB" sz="2200" dirty="0" smtClean="0"/>
          </a:p>
          <a:p>
            <a:r>
              <a:rPr lang="en-GB" sz="2200" dirty="0"/>
              <a:t> </a:t>
            </a:r>
            <a:r>
              <a:rPr lang="en-GB" sz="2200" dirty="0" smtClean="0"/>
              <a:t>    filling factor </a:t>
            </a:r>
            <a:r>
              <a:rPr lang="en-GB" sz="2200" dirty="0" smtClean="0"/>
              <a:t>in momentum (0.9</a:t>
            </a:r>
            <a:r>
              <a:rPr lang="en-GB" sz="2200" dirty="0" smtClean="0"/>
              <a:t>)</a:t>
            </a:r>
          </a:p>
          <a:p>
            <a:endParaRPr lang="en-GB" sz="2400" dirty="0"/>
          </a:p>
          <a:p>
            <a:pPr>
              <a:buFont typeface="Wingdings" pitchFamily="2" charset="2"/>
              <a:buChar char="q"/>
            </a:pPr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dirty="0" smtClean="0"/>
              <a:t>Cycle time </a:t>
            </a:r>
            <a:r>
              <a:rPr lang="en-US" sz="2200" dirty="0" err="1" smtClean="0"/>
              <a:t>T</a:t>
            </a:r>
            <a:r>
              <a:rPr lang="en-US" sz="2200" baseline="-25000" dirty="0" err="1" smtClean="0"/>
              <a:t>c</a:t>
            </a:r>
            <a:r>
              <a:rPr lang="en-US" sz="2200" dirty="0" smtClean="0"/>
              <a:t> = 0.1 s. </a:t>
            </a:r>
            <a:r>
              <a:rPr lang="el-GR" sz="2200" dirty="0" smtClean="0"/>
              <a:t>(</a:t>
            </a:r>
            <a:r>
              <a:rPr lang="en-GB" sz="2200" dirty="0" smtClean="0"/>
              <a:t>fast with no losses)</a:t>
            </a:r>
            <a:endParaRPr lang="el-GR" sz="22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2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dirty="0" smtClean="0"/>
              <a:t>Final energy corresponds to the case of </a:t>
            </a:r>
            <a:r>
              <a:rPr lang="el-GR" sz="2200" dirty="0" smtClean="0"/>
              <a:t>α = 4.</a:t>
            </a:r>
            <a:endParaRPr lang="en-US" sz="2200" dirty="0" smtClean="0"/>
          </a:p>
        </p:txBody>
      </p:sp>
      <p:pic>
        <p:nvPicPr>
          <p:cNvPr id="10" name="Picture 2" descr="C:\Dropbox\slipStacking\figures\VprogrSlSt_Q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52" y="1799978"/>
            <a:ext cx="4378088" cy="328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Dropbox\slipStacking\figures\FrfprogrSlSt_Q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415" y="1799978"/>
            <a:ext cx="4378089" cy="328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1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ropbox\slipStacking\figures\ph_sp_tcap2_Q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931318"/>
            <a:ext cx="3980081" cy="294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ropbox\slipStacking\figures\ph_sp_tcap3_Q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79" y="3826825"/>
            <a:ext cx="3980081" cy="298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sz="4000" dirty="0" smtClean="0"/>
              <a:t>Capture time </a:t>
            </a:r>
            <a:endParaRPr lang="en-US" sz="3200" dirty="0" smtClean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838200"/>
            <a:ext cx="73152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283968" y="4164176"/>
            <a:ext cx="4752528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200" dirty="0" smtClean="0"/>
              <a:t>Recapture bunches when the two RF waves are in phase </a:t>
            </a:r>
            <a:r>
              <a:rPr lang="en-GB" sz="2200" dirty="0" smtClean="0">
                <a:sym typeface="Wingdings" panose="05000000000000000000" pitchFamily="2" charset="2"/>
              </a:rPr>
              <a:t> </a:t>
            </a:r>
            <a:r>
              <a:rPr lang="en-GB" sz="2200" dirty="0">
                <a:sym typeface="Wingdings" panose="05000000000000000000" pitchFamily="2" charset="2"/>
              </a:rPr>
              <a:t>d</a:t>
            </a:r>
            <a:r>
              <a:rPr lang="en-GB" sz="2200" dirty="0" smtClean="0">
                <a:sym typeface="Wingdings" panose="05000000000000000000" pitchFamily="2" charset="2"/>
              </a:rPr>
              <a:t>isturbed shape</a:t>
            </a:r>
          </a:p>
          <a:p>
            <a:endParaRPr lang="en-GB" sz="22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200" dirty="0" smtClean="0">
                <a:solidFill>
                  <a:srgbClr val="C00000"/>
                </a:solidFill>
              </a:rPr>
              <a:t>While approaching each other in energy more particles are lost.</a:t>
            </a:r>
          </a:p>
        </p:txBody>
      </p:sp>
      <p:pic>
        <p:nvPicPr>
          <p:cNvPr id="1029" name="Picture 5" descr="C:\Dropbox\slipStacking\figures\ph_sp_tcap12_Q2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54" y="911471"/>
            <a:ext cx="3980081" cy="294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62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2777</TotalTime>
  <Words>1574</Words>
  <Application>Microsoft Office PowerPoint</Application>
  <PresentationFormat>On-screen Show (4:3)</PresentationFormat>
  <Paragraphs>245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Momentum slip-stacking of the I-LHC beam in the SPS</vt:lpstr>
      <vt:lpstr>Outline</vt:lpstr>
      <vt:lpstr>Motivation</vt:lpstr>
      <vt:lpstr>Procedure</vt:lpstr>
      <vt:lpstr>Basic concept</vt:lpstr>
      <vt:lpstr>Basic concept</vt:lpstr>
      <vt:lpstr>Slip-stacking at 300 GeV/c (Q20)</vt:lpstr>
      <vt:lpstr>Designed RF programs</vt:lpstr>
      <vt:lpstr>Capture time </vt:lpstr>
      <vt:lpstr>Beam capture optimization</vt:lpstr>
      <vt:lpstr>Example for selected conditions</vt:lpstr>
      <vt:lpstr>Example</vt:lpstr>
      <vt:lpstr>Beam at top energy</vt:lpstr>
      <vt:lpstr>Beam parameters at top energy</vt:lpstr>
      <vt:lpstr>Slip-stacking in Q26 </vt:lpstr>
      <vt:lpstr>Summary</vt:lpstr>
      <vt:lpstr>Summary Table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Momentum slip-stacking of the I-LHC beam in the SPS</dc:title>
  <dc:creator>Theodoros Argyropoulos</dc:creator>
  <cp:lastModifiedBy>Theodoros Argyropoulos</cp:lastModifiedBy>
  <cp:revision>122</cp:revision>
  <cp:lastPrinted>2014-02-27T13:33:45Z</cp:lastPrinted>
  <dcterms:created xsi:type="dcterms:W3CDTF">2014-02-26T10:28:48Z</dcterms:created>
  <dcterms:modified xsi:type="dcterms:W3CDTF">2014-02-28T08:49:12Z</dcterms:modified>
</cp:coreProperties>
</file>