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4" r:id="rId1"/>
  </p:sldMasterIdLst>
  <p:notesMasterIdLst>
    <p:notesMasterId r:id="rId13"/>
  </p:notesMasterIdLst>
  <p:handoutMasterIdLst>
    <p:handoutMasterId r:id="rId14"/>
  </p:handoutMasterIdLst>
  <p:sldIdLst>
    <p:sldId id="275" r:id="rId2"/>
    <p:sldId id="382" r:id="rId3"/>
    <p:sldId id="437" r:id="rId4"/>
    <p:sldId id="439" r:id="rId5"/>
    <p:sldId id="391" r:id="rId6"/>
    <p:sldId id="438" r:id="rId7"/>
    <p:sldId id="434" r:id="rId8"/>
    <p:sldId id="435" r:id="rId9"/>
    <p:sldId id="436" r:id="rId10"/>
    <p:sldId id="421" r:id="rId11"/>
    <p:sldId id="280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B4B2"/>
    <a:srgbClr val="0000FF"/>
    <a:srgbClr val="848584"/>
    <a:srgbClr val="22B6FF"/>
    <a:srgbClr val="E23FDD"/>
    <a:srgbClr val="DE33E6"/>
    <a:srgbClr val="0055A0"/>
    <a:srgbClr val="0E5396"/>
    <a:srgbClr val="6E0A49"/>
    <a:srgbClr val="3F06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1" autoAdjust="0"/>
    <p:restoredTop sz="94714" autoAdjust="0"/>
  </p:normalViewPr>
  <p:slideViewPr>
    <p:cSldViewPr snapToGrid="0" snapToObjects="1">
      <p:cViewPr varScale="1">
        <p:scale>
          <a:sx n="105" d="100"/>
          <a:sy n="105" d="100"/>
        </p:scale>
        <p:origin x="-24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0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13" d="100"/>
          <a:sy n="113" d="100"/>
        </p:scale>
        <p:origin x="-421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C69A-03FB-6E4A-B7EB-FF30DF587EB5}" type="datetime1">
              <a:rPr lang="en-US" smtClean="0"/>
              <a:pPr/>
              <a:t>11/12/14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F3C35-583F-AA47-BA24-3A80466313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931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EC1ED-C620-F147-804C-8EF761D1A9C8}" type="datetime1">
              <a:rPr lang="en-US" smtClean="0"/>
              <a:pPr/>
              <a:t>11/12/14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E11AB-0296-3E4F-BC81-E4B843AB54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309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11AB-0296-3E4F-BC81-E4B843AB54F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82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11AB-0296-3E4F-BC81-E4B843AB54F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82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11AB-0296-3E4F-BC81-E4B843AB54F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82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11AB-0296-3E4F-BC81-E4B843AB54F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7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11AB-0296-3E4F-BC81-E4B843AB54F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7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11AB-0296-3E4F-BC81-E4B843AB54F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7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11AB-0296-3E4F-BC81-E4B843AB54F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7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11AB-0296-3E4F-BC81-E4B843AB54F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7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n logo - Open presenta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andscapeligh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6582" y="2029633"/>
            <a:ext cx="8717280" cy="38221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2667" y="2563159"/>
            <a:ext cx="8701471" cy="1344706"/>
          </a:xfrm>
        </p:spPr>
        <p:txBody>
          <a:bodyPr>
            <a:normAutofit/>
          </a:bodyPr>
          <a:lstStyle>
            <a:lvl1pPr algn="ctr">
              <a:defRPr sz="26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CH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2667" y="4474881"/>
            <a:ext cx="8701471" cy="137458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0E539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 smtClean="0"/>
              <a:t>Subtitle</a:t>
            </a:r>
            <a:endParaRPr lang="en-US" dirty="0"/>
          </a:p>
        </p:txBody>
      </p:sp>
      <p:sp>
        <p:nvSpPr>
          <p:cNvPr id="14" name="Content Placeholder 19"/>
          <p:cNvSpPr>
            <a:spLocks noGrp="1"/>
          </p:cNvSpPr>
          <p:nvPr>
            <p:ph sz="quarter" idx="18" hasCustomPrompt="1"/>
          </p:nvPr>
        </p:nvSpPr>
        <p:spPr>
          <a:xfrm>
            <a:off x="203200" y="6373168"/>
            <a:ext cx="4405399" cy="317480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1000">
                <a:solidFill>
                  <a:srgbClr val="0E5396"/>
                </a:solidFill>
              </a:defRPr>
            </a:lvl1pPr>
          </a:lstStyle>
          <a:p>
            <a:r>
              <a:rPr lang="en-US" dirty="0" smtClean="0"/>
              <a:t>Name of the lecturer, event, date</a:t>
            </a:r>
          </a:p>
          <a:p>
            <a:r>
              <a:rPr lang="en-US" dirty="0" smtClean="0"/>
              <a:t>2 lines maximum</a:t>
            </a:r>
            <a:endParaRPr lang="en-US" dirty="0"/>
          </a:p>
        </p:txBody>
      </p:sp>
      <p:pic>
        <p:nvPicPr>
          <p:cNvPr id="16" name="Picture 15" descr="logo-presentation-small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7" name="Picture 6" descr="liu_ppt-04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407" y="326212"/>
            <a:ext cx="2290064" cy="12936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1058" y="376238"/>
            <a:ext cx="7965175" cy="747654"/>
          </a:xfrm>
        </p:spPr>
        <p:txBody>
          <a:bodyPr anchor="t">
            <a:normAutofit/>
          </a:bodyPr>
          <a:lstStyle>
            <a:lvl1pPr algn="l">
              <a:defRPr sz="2800" b="1" baseline="0">
                <a:solidFill>
                  <a:srgbClr val="0055A0"/>
                </a:solidFill>
                <a:latin typeface="Arial"/>
                <a:cs typeface="Arial"/>
              </a:defRPr>
            </a:lvl1pPr>
          </a:lstStyle>
          <a:p>
            <a:r>
              <a:rPr lang="fr-CH" dirty="0" smtClean="0"/>
              <a:t>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3200" y="1143001"/>
            <a:ext cx="8763034" cy="4857750"/>
          </a:xfrm>
        </p:spPr>
        <p:txBody>
          <a:bodyPr/>
          <a:lstStyle>
            <a:lvl1pPr marL="180000" indent="-187200">
              <a:spcBef>
                <a:spcPts val="1600"/>
              </a:spcBef>
              <a:spcAft>
                <a:spcPts val="400"/>
              </a:spcAft>
              <a:buFont typeface="Arial"/>
              <a:buChar char="•"/>
              <a:defRPr sz="1700" b="1">
                <a:solidFill>
                  <a:srgbClr val="0055A0"/>
                </a:solidFill>
              </a:defRPr>
            </a:lvl1pPr>
            <a:lvl2pPr marL="381600" indent="-194400">
              <a:spcBef>
                <a:spcPts val="0"/>
              </a:spcBef>
              <a:spcAft>
                <a:spcPts val="400"/>
              </a:spcAft>
              <a:buClrTx/>
              <a:buSzPct val="100000"/>
              <a:buFont typeface="Arial"/>
              <a:buChar char="•"/>
              <a:defRPr sz="1500"/>
            </a:lvl2pPr>
            <a:lvl3pPr>
              <a:spcBef>
                <a:spcPts val="0"/>
              </a:spcBef>
              <a:spcAft>
                <a:spcPts val="200"/>
              </a:spcAft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5" name="Picture 4" descr="logo-presentation-smal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7" name="Picture 6" descr="liu_ppt-0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7" y="274638"/>
            <a:ext cx="619098" cy="747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ern logo - Open presenta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586441" y="4811058"/>
            <a:ext cx="7971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495267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015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CH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6198"/>
            <a:ext cx="8229600" cy="4735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dirty="0" smtClean="0"/>
              <a:t>Click to edit Master text styles</a:t>
            </a:r>
          </a:p>
          <a:p>
            <a:pPr lvl="1"/>
            <a:r>
              <a:rPr lang="fr-CH" dirty="0" smtClean="0"/>
              <a:t>Second level first line</a:t>
            </a:r>
            <a:br>
              <a:rPr lang="fr-CH" dirty="0" smtClean="0"/>
            </a:br>
            <a:r>
              <a:rPr lang="fr-CH" dirty="0" smtClean="0"/>
              <a:t>second line</a:t>
            </a:r>
          </a:p>
          <a:p>
            <a:pPr lvl="2"/>
            <a:r>
              <a:rPr lang="fr-CH" dirty="0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91" r:id="rId2"/>
    <p:sldLayoutId id="2147483676" r:id="rId3"/>
    <p:sldLayoutId id="2147483692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0055A0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Clr>
          <a:srgbClr val="0055A0"/>
        </a:buClr>
        <a:buFontTx/>
        <a:buNone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471600" indent="-284400" algn="l" defTabSz="457200" rtl="0" eaLnBrk="1" latinLnBrk="0" hangingPunct="1">
        <a:lnSpc>
          <a:spcPct val="100000"/>
        </a:lnSpc>
        <a:spcBef>
          <a:spcPts val="1080"/>
        </a:spcBef>
        <a:buClr>
          <a:srgbClr val="0055A0"/>
        </a:buClr>
        <a:buSzPct val="70000"/>
        <a:buFont typeface="Wingdings" charset="2"/>
        <a:buChar char="§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694800" indent="-228600" algn="l" defTabSz="457200" rtl="0" eaLnBrk="1" latinLnBrk="0" hangingPunct="1">
        <a:lnSpc>
          <a:spcPct val="100000"/>
        </a:lnSpc>
        <a:spcBef>
          <a:spcPts val="984"/>
        </a:spcBef>
        <a:buClrTx/>
        <a:buSzPct val="100000"/>
        <a:buFont typeface="Lucida Grande"/>
        <a:buChar char="−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667" y="2956859"/>
            <a:ext cx="8701471" cy="1344706"/>
          </a:xfrm>
        </p:spPr>
        <p:txBody>
          <a:bodyPr>
            <a:normAutofit/>
          </a:bodyPr>
          <a:lstStyle/>
          <a:p>
            <a:r>
              <a:rPr lang="en-US" sz="3000" dirty="0" smtClean="0"/>
              <a:t>2014 scrubbing run 2</a:t>
            </a:r>
            <a:r>
              <a:rPr lang="en-US" sz="3000" dirty="0"/>
              <a:t>: </a:t>
            </a:r>
            <a:r>
              <a:rPr lang="en-US" sz="3000" dirty="0" smtClean="0"/>
              <a:t>news hot from the oven</a:t>
            </a:r>
            <a:endParaRPr lang="en-US" sz="3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02667" y="3904297"/>
            <a:ext cx="8701471" cy="194517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scrubbing team</a:t>
            </a:r>
            <a:r>
              <a:rPr lang="en-US" dirty="0">
                <a:solidFill>
                  <a:schemeClr val="bg1"/>
                </a:solidFill>
              </a:rPr>
              <a:t>, i.e. H. </a:t>
            </a:r>
            <a:r>
              <a:rPr lang="en-US" dirty="0" err="1">
                <a:solidFill>
                  <a:schemeClr val="bg1"/>
                </a:solidFill>
              </a:rPr>
              <a:t>Bartosik</a:t>
            </a:r>
            <a:r>
              <a:rPr lang="en-US" dirty="0">
                <a:solidFill>
                  <a:schemeClr val="bg1"/>
                </a:solidFill>
              </a:rPr>
              <a:t>, G. </a:t>
            </a:r>
            <a:r>
              <a:rPr lang="en-US" dirty="0" err="1">
                <a:solidFill>
                  <a:schemeClr val="bg1"/>
                </a:solidFill>
              </a:rPr>
              <a:t>Iadarola</a:t>
            </a:r>
            <a:r>
              <a:rPr lang="en-US" dirty="0">
                <a:solidFill>
                  <a:schemeClr val="bg1"/>
                </a:solidFill>
              </a:rPr>
              <a:t>, K. Li, L. </a:t>
            </a:r>
            <a:r>
              <a:rPr lang="en-US" dirty="0" err="1">
                <a:solidFill>
                  <a:schemeClr val="bg1"/>
                </a:solidFill>
              </a:rPr>
              <a:t>Mether</a:t>
            </a:r>
            <a:r>
              <a:rPr lang="en-US" dirty="0">
                <a:solidFill>
                  <a:schemeClr val="bg1"/>
                </a:solidFill>
              </a:rPr>
              <a:t>, A. Romano, G. Rumolo, B. </a:t>
            </a:r>
            <a:r>
              <a:rPr lang="en-US" dirty="0" err="1">
                <a:solidFill>
                  <a:schemeClr val="bg1"/>
                </a:solidFill>
              </a:rPr>
              <a:t>Salvant</a:t>
            </a:r>
            <a:r>
              <a:rPr lang="en-US" dirty="0">
                <a:solidFill>
                  <a:schemeClr val="bg1"/>
                </a:solidFill>
              </a:rPr>
              <a:t>, M. Schenk, T. </a:t>
            </a:r>
            <a:r>
              <a:rPr lang="en-US" dirty="0" err="1">
                <a:solidFill>
                  <a:schemeClr val="bg1"/>
                </a:solidFill>
              </a:rPr>
              <a:t>Argyropoulos</a:t>
            </a:r>
            <a:r>
              <a:rPr lang="en-US" dirty="0">
                <a:solidFill>
                  <a:schemeClr val="bg1"/>
                </a:solidFill>
              </a:rPr>
              <a:t>, T. </a:t>
            </a:r>
            <a:r>
              <a:rPr lang="en-US" dirty="0" err="1">
                <a:solidFill>
                  <a:schemeClr val="bg1"/>
                </a:solidFill>
              </a:rPr>
              <a:t>Bohl</a:t>
            </a:r>
            <a:r>
              <a:rPr lang="en-US" dirty="0" smtClean="0">
                <a:solidFill>
                  <a:schemeClr val="bg1"/>
                </a:solidFill>
              </a:rPr>
              <a:t>,, </a:t>
            </a:r>
            <a:r>
              <a:rPr lang="en-US" dirty="0">
                <a:solidFill>
                  <a:schemeClr val="bg1"/>
                </a:solidFill>
              </a:rPr>
              <a:t>J. Esteban Muller,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</a:t>
            </a:r>
            <a:r>
              <a:rPr lang="en-US" dirty="0">
                <a:solidFill>
                  <a:schemeClr val="bg1"/>
                </a:solidFill>
              </a:rPr>
              <a:t>. </a:t>
            </a:r>
            <a:r>
              <a:rPr lang="en-US" dirty="0" err="1">
                <a:solidFill>
                  <a:schemeClr val="bg1"/>
                </a:solidFill>
              </a:rPr>
              <a:t>Kotzian</a:t>
            </a:r>
            <a:r>
              <a:rPr lang="en-US" dirty="0" smtClean="0">
                <a:solidFill>
                  <a:schemeClr val="bg1"/>
                </a:solidFill>
              </a:rPr>
              <a:t>, E</a:t>
            </a:r>
            <a:r>
              <a:rPr lang="en-US" dirty="0">
                <a:solidFill>
                  <a:schemeClr val="bg1"/>
                </a:solidFill>
              </a:rPr>
              <a:t>. </a:t>
            </a:r>
            <a:r>
              <a:rPr lang="en-US" dirty="0" err="1">
                <a:solidFill>
                  <a:schemeClr val="bg1"/>
                </a:solidFill>
              </a:rPr>
              <a:t>Shaposhnikova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M.Taborelli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Thank to: </a:t>
            </a:r>
            <a:r>
              <a:rPr lang="en-US" dirty="0">
                <a:solidFill>
                  <a:schemeClr val="bg1"/>
                </a:solidFill>
              </a:rPr>
              <a:t>E. </a:t>
            </a:r>
            <a:r>
              <a:rPr lang="en-US" dirty="0" err="1">
                <a:solidFill>
                  <a:schemeClr val="bg1"/>
                </a:solidFill>
              </a:rPr>
              <a:t>Carlier</a:t>
            </a:r>
            <a:r>
              <a:rPr lang="en-US" dirty="0">
                <a:solidFill>
                  <a:schemeClr val="bg1"/>
                </a:solidFill>
              </a:rPr>
              <a:t>, H. </a:t>
            </a:r>
            <a:r>
              <a:rPr lang="en-US" dirty="0" err="1" smtClean="0">
                <a:solidFill>
                  <a:schemeClr val="bg1"/>
                </a:solidFill>
              </a:rPr>
              <a:t>Damerau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>
                <a:solidFill>
                  <a:schemeClr val="bg1"/>
                </a:solidFill>
              </a:rPr>
              <a:t>B. Goddard, S. Hancock, W. </a:t>
            </a:r>
            <a:r>
              <a:rPr lang="en-US" dirty="0" err="1">
                <a:solidFill>
                  <a:schemeClr val="bg1"/>
                </a:solidFill>
              </a:rPr>
              <a:t>Höfle</a:t>
            </a:r>
            <a:r>
              <a:rPr lang="en-US" dirty="0" smtClean="0">
                <a:solidFill>
                  <a:schemeClr val="bg1"/>
                </a:solidFill>
              </a:rPr>
              <a:t>,</a:t>
            </a:r>
            <a:r>
              <a:rPr lang="en-US" dirty="0">
                <a:solidFill>
                  <a:schemeClr val="bg1"/>
                </a:solidFill>
              </a:rPr>
              <a:t> V. </a:t>
            </a:r>
            <a:r>
              <a:rPr lang="en-US" dirty="0" err="1">
                <a:solidFill>
                  <a:schemeClr val="bg1"/>
                </a:solidFill>
              </a:rPr>
              <a:t>Kain</a:t>
            </a:r>
            <a:r>
              <a:rPr lang="en-US" dirty="0">
                <a:solidFill>
                  <a:schemeClr val="bg1"/>
                </a:solidFill>
              </a:rPr>
              <a:t>, K. </a:t>
            </a:r>
            <a:r>
              <a:rPr lang="en-US" dirty="0" err="1">
                <a:solidFill>
                  <a:schemeClr val="bg1"/>
                </a:solidFill>
              </a:rPr>
              <a:t>Cornelis</a:t>
            </a:r>
            <a:r>
              <a:rPr lang="en-US" dirty="0">
                <a:solidFill>
                  <a:schemeClr val="bg1"/>
                </a:solidFill>
              </a:rPr>
              <a:t>, T. </a:t>
            </a:r>
            <a:r>
              <a:rPr lang="en-US" dirty="0" err="1">
                <a:solidFill>
                  <a:schemeClr val="bg1"/>
                </a:solidFill>
              </a:rPr>
              <a:t>Levens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>
                <a:solidFill>
                  <a:schemeClr val="bg1"/>
                </a:solidFill>
              </a:rPr>
              <a:t>H. </a:t>
            </a:r>
            <a:r>
              <a:rPr lang="en-US" dirty="0" err="1">
                <a:solidFill>
                  <a:schemeClr val="bg1"/>
                </a:solidFill>
              </a:rPr>
              <a:t>Neupert</a:t>
            </a:r>
            <a:r>
              <a:rPr lang="en-US" dirty="0">
                <a:solidFill>
                  <a:schemeClr val="bg1"/>
                </a:solidFill>
              </a:rPr>
              <a:t>, G. </a:t>
            </a:r>
            <a:r>
              <a:rPr lang="en-US" dirty="0" err="1">
                <a:solidFill>
                  <a:schemeClr val="bg1"/>
                </a:solidFill>
              </a:rPr>
              <a:t>Papotti</a:t>
            </a:r>
            <a:r>
              <a:rPr lang="en-US" dirty="0">
                <a:solidFill>
                  <a:schemeClr val="bg1"/>
                </a:solidFill>
              </a:rPr>
              <a:t>, R. </a:t>
            </a:r>
            <a:r>
              <a:rPr lang="en-US" dirty="0" err="1" smtClean="0">
                <a:solidFill>
                  <a:schemeClr val="bg1"/>
                </a:solidFill>
              </a:rPr>
              <a:t>Salemme</a:t>
            </a:r>
            <a:r>
              <a:rPr lang="en-US" dirty="0" err="1">
                <a:solidFill>
                  <a:schemeClr val="bg1"/>
                </a:solidFill>
              </a:rPr>
              <a:t>D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Valuch</a:t>
            </a:r>
            <a:r>
              <a:rPr lang="en-US" dirty="0">
                <a:solidFill>
                  <a:schemeClr val="bg1"/>
                </a:solidFill>
              </a:rPr>
              <a:t>, C. Yin </a:t>
            </a:r>
            <a:r>
              <a:rPr lang="en-US" dirty="0" err="1">
                <a:solidFill>
                  <a:schemeClr val="bg1"/>
                </a:solidFill>
              </a:rPr>
              <a:t>Vallgren</a:t>
            </a:r>
            <a:r>
              <a:rPr lang="en-US" dirty="0" smtClean="0">
                <a:solidFill>
                  <a:schemeClr val="bg1"/>
                </a:solidFill>
              </a:rPr>
              <a:t> and </a:t>
            </a:r>
            <a:r>
              <a:rPr lang="en-US" dirty="0">
                <a:solidFill>
                  <a:schemeClr val="bg1"/>
                </a:solidFill>
              </a:rPr>
              <a:t>the SPS OP crew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614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r>
              <a:rPr lang="en-US" sz="3200" dirty="0" smtClean="0"/>
              <a:t>Summary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3400" y="1066800"/>
            <a:ext cx="8083826" cy="5570665"/>
          </a:xfrm>
        </p:spPr>
        <p:txBody>
          <a:bodyPr>
            <a:normAutofit lnSpcReduction="10000"/>
          </a:bodyPr>
          <a:lstStyle/>
          <a:p>
            <a:pPr marL="469900" indent="-285750"/>
            <a:r>
              <a:rPr lang="en-US" dirty="0" smtClean="0"/>
              <a:t>High intensity </a:t>
            </a:r>
            <a:r>
              <a:rPr lang="en-US" dirty="0"/>
              <a:t>LHC beam (4 batches 72b) at </a:t>
            </a:r>
            <a:r>
              <a:rPr lang="en-US" dirty="0" smtClean="0"/>
              <a:t>26</a:t>
            </a:r>
            <a:r>
              <a:rPr lang="en-US" dirty="0" smtClean="0"/>
              <a:t> </a:t>
            </a:r>
            <a:r>
              <a:rPr lang="en-US" dirty="0" err="1"/>
              <a:t>GeV</a:t>
            </a:r>
            <a:r>
              <a:rPr lang="en-US" dirty="0"/>
              <a:t>/</a:t>
            </a:r>
            <a:r>
              <a:rPr lang="en-US" dirty="0" smtClean="0"/>
              <a:t>c</a:t>
            </a:r>
            <a:endParaRPr lang="en-US" b="0" dirty="0" smtClean="0">
              <a:solidFill>
                <a:srgbClr val="0E5396"/>
              </a:solidFill>
            </a:endParaRPr>
          </a:p>
          <a:p>
            <a:pPr marL="900000" lvl="1" indent="-285750">
              <a:buFont typeface="Wingdings" charset="2"/>
              <a:buChar char="ü"/>
            </a:pPr>
            <a:r>
              <a:rPr lang="en-US" dirty="0" smtClean="0">
                <a:solidFill>
                  <a:srgbClr val="0E5396"/>
                </a:solidFill>
              </a:rPr>
              <a:t>Strong electron cloud effects</a:t>
            </a:r>
          </a:p>
          <a:p>
            <a:pPr marL="1213200" lvl="2" indent="-285750">
              <a:buFont typeface="Courier New"/>
              <a:buChar char="o"/>
            </a:pPr>
            <a:r>
              <a:rPr lang="en-US" dirty="0" smtClean="0">
                <a:solidFill>
                  <a:srgbClr val="0E5396"/>
                </a:solidFill>
              </a:rPr>
              <a:t>Poor lifetime, </a:t>
            </a:r>
            <a:r>
              <a:rPr lang="en-US" dirty="0" err="1" smtClean="0">
                <a:solidFill>
                  <a:srgbClr val="0E5396"/>
                </a:solidFill>
              </a:rPr>
              <a:t>emittance</a:t>
            </a:r>
            <a:r>
              <a:rPr lang="en-US" dirty="0" smtClean="0">
                <a:solidFill>
                  <a:srgbClr val="0E5396"/>
                </a:solidFill>
              </a:rPr>
              <a:t> blow up at the tails of the batches</a:t>
            </a:r>
          </a:p>
          <a:p>
            <a:pPr marL="1213200" lvl="2" indent="-285750">
              <a:buFont typeface="Courier New"/>
              <a:buChar char="o"/>
            </a:pPr>
            <a:r>
              <a:rPr lang="en-US" dirty="0" smtClean="0">
                <a:solidFill>
                  <a:srgbClr val="0E5396"/>
                </a:solidFill>
              </a:rPr>
              <a:t>Coherent i</a:t>
            </a:r>
            <a:r>
              <a:rPr lang="en-US" b="0" dirty="0" smtClean="0">
                <a:solidFill>
                  <a:srgbClr val="0E5396"/>
                </a:solidFill>
              </a:rPr>
              <a:t>nstabilities contributing to the blow up (not suppressed by transverse damper and/or high chromaticity)</a:t>
            </a:r>
            <a:endParaRPr lang="en-US" b="0" dirty="0">
              <a:solidFill>
                <a:srgbClr val="0E5396"/>
              </a:solidFill>
            </a:endParaRPr>
          </a:p>
          <a:p>
            <a:pPr marL="469900" indent="-285750"/>
            <a:r>
              <a:rPr lang="en-US" dirty="0" smtClean="0"/>
              <a:t>Doublet beam accelerated to 450 </a:t>
            </a:r>
            <a:r>
              <a:rPr lang="en-US" dirty="0" err="1" smtClean="0"/>
              <a:t>GeV</a:t>
            </a:r>
            <a:r>
              <a:rPr lang="en-US" dirty="0" smtClean="0"/>
              <a:t>/c</a:t>
            </a:r>
            <a:endParaRPr lang="en-US" b="0" dirty="0" smtClean="0"/>
          </a:p>
          <a:p>
            <a:pPr marL="900000" lvl="1" indent="-285750">
              <a:buFont typeface="Wingdings" charset="2"/>
              <a:buChar char="ü"/>
            </a:pPr>
            <a:r>
              <a:rPr lang="en-US" dirty="0" smtClean="0">
                <a:solidFill>
                  <a:srgbClr val="0E5396"/>
                </a:solidFill>
              </a:rPr>
              <a:t>Many transverse</a:t>
            </a:r>
            <a:r>
              <a:rPr lang="en-US" b="0" dirty="0" smtClean="0">
                <a:solidFill>
                  <a:srgbClr val="0E5396"/>
                </a:solidFill>
              </a:rPr>
              <a:t> instabilities observed on the slow ramp </a:t>
            </a:r>
          </a:p>
          <a:p>
            <a:pPr marL="900000" lvl="1" indent="-285750">
              <a:buFont typeface="Wingdings" charset="2"/>
              <a:buChar char="ü"/>
            </a:pPr>
            <a:r>
              <a:rPr lang="en-US" b="0" dirty="0" smtClean="0">
                <a:solidFill>
                  <a:srgbClr val="0E5396"/>
                </a:solidFill>
              </a:rPr>
              <a:t>Maximum intensity at flat top 1.3e11 p/doublet both on slow and nominal LHC filling ramp</a:t>
            </a:r>
            <a:endParaRPr lang="en-US" dirty="0">
              <a:solidFill>
                <a:srgbClr val="0E5396"/>
              </a:solidFill>
            </a:endParaRPr>
          </a:p>
          <a:p>
            <a:pPr marL="900000" lvl="1" indent="-285750">
              <a:buFont typeface="Wingdings" charset="2"/>
              <a:buChar char="ü"/>
            </a:pPr>
            <a:r>
              <a:rPr lang="en-US" b="0" dirty="0" smtClean="0">
                <a:solidFill>
                  <a:srgbClr val="0E5396"/>
                </a:solidFill>
              </a:rPr>
              <a:t>Beam quality strongly degraded (</a:t>
            </a:r>
            <a:r>
              <a:rPr lang="en-US" b="0" dirty="0" err="1" smtClean="0">
                <a:solidFill>
                  <a:srgbClr val="0E5396"/>
                </a:solidFill>
              </a:rPr>
              <a:t>emittance</a:t>
            </a:r>
            <a:r>
              <a:rPr lang="en-US" b="0" dirty="0" smtClean="0">
                <a:solidFill>
                  <a:srgbClr val="0E5396"/>
                </a:solidFill>
              </a:rPr>
              <a:t> blow up)</a:t>
            </a:r>
            <a:endParaRPr lang="en-US" b="0" dirty="0">
              <a:solidFill>
                <a:srgbClr val="0E5396"/>
              </a:solidFill>
            </a:endParaRPr>
          </a:p>
          <a:p>
            <a:pPr marL="469900" indent="-285750"/>
            <a:r>
              <a:rPr lang="en-US" dirty="0" smtClean="0"/>
              <a:t>Other LHC b</a:t>
            </a:r>
            <a:r>
              <a:rPr lang="en-US" dirty="0" smtClean="0"/>
              <a:t>eam variants tested</a:t>
            </a:r>
          </a:p>
          <a:p>
            <a:pPr marL="900000" lvl="1" indent="-285750">
              <a:buFont typeface="Wingdings" charset="2"/>
              <a:buChar char="ü"/>
            </a:pPr>
            <a:r>
              <a:rPr lang="en-US" dirty="0" smtClean="0">
                <a:solidFill>
                  <a:srgbClr val="0E5396"/>
                </a:solidFill>
              </a:rPr>
              <a:t>8b+4e well behaved in terms of electron cloud (as expected), but sparking and outgassing on ZS (impedance problem?), up to three batches accelerated to 450 </a:t>
            </a:r>
            <a:r>
              <a:rPr lang="en-US" dirty="0" err="1" smtClean="0">
                <a:solidFill>
                  <a:srgbClr val="0E5396"/>
                </a:solidFill>
              </a:rPr>
              <a:t>GeV</a:t>
            </a:r>
            <a:r>
              <a:rPr lang="en-US" dirty="0" smtClean="0">
                <a:solidFill>
                  <a:srgbClr val="0E5396"/>
                </a:solidFill>
              </a:rPr>
              <a:t>/c </a:t>
            </a:r>
            <a:endParaRPr lang="en-US" dirty="0">
              <a:solidFill>
                <a:srgbClr val="0E5396"/>
              </a:solidFill>
            </a:endParaRPr>
          </a:p>
          <a:p>
            <a:pPr marL="900000" lvl="1" indent="-285750">
              <a:buFont typeface="Wingdings" charset="2"/>
              <a:buChar char="ü"/>
            </a:pPr>
            <a:r>
              <a:rPr lang="en-US" dirty="0" smtClean="0">
                <a:solidFill>
                  <a:srgbClr val="0E5396"/>
                </a:solidFill>
              </a:rPr>
              <a:t>BCMS in good shape, less electron cloud thanks to shorter batches, </a:t>
            </a:r>
            <a:r>
              <a:rPr lang="en-US" dirty="0">
                <a:solidFill>
                  <a:srgbClr val="0E5396"/>
                </a:solidFill>
              </a:rPr>
              <a:t>up to three batches accelerated to 450 </a:t>
            </a:r>
            <a:r>
              <a:rPr lang="en-US" dirty="0" err="1">
                <a:solidFill>
                  <a:srgbClr val="0E5396"/>
                </a:solidFill>
              </a:rPr>
              <a:t>GeV</a:t>
            </a:r>
            <a:r>
              <a:rPr lang="en-US" dirty="0">
                <a:solidFill>
                  <a:srgbClr val="0E5396"/>
                </a:solidFill>
              </a:rPr>
              <a:t>/c </a:t>
            </a:r>
            <a:endParaRPr lang="en-US" dirty="0" smtClean="0">
              <a:solidFill>
                <a:srgbClr val="0E5396"/>
              </a:solidFill>
            </a:endParaRPr>
          </a:p>
          <a:p>
            <a:pPr marL="900000" lvl="1" indent="-285750">
              <a:buFont typeface="Wingdings" charset="2"/>
              <a:buChar char="ü"/>
            </a:pPr>
            <a:r>
              <a:rPr lang="en-US" b="0" dirty="0" smtClean="0">
                <a:solidFill>
                  <a:srgbClr val="0E5396"/>
                </a:solidFill>
              </a:rPr>
              <a:t>For both cases, quite large losses at start of the ramp</a:t>
            </a:r>
            <a:endParaRPr lang="en-US" b="0" dirty="0"/>
          </a:p>
          <a:p>
            <a:pPr marL="469900" indent="-285750"/>
            <a:r>
              <a:rPr lang="en-US" b="0" dirty="0" smtClean="0"/>
              <a:t>In general, more scrubbing accumulated, but much more still needed to allow stable operation at higher bunch intensities….</a:t>
            </a:r>
            <a:endParaRPr lang="en-US" b="0" dirty="0" smtClean="0"/>
          </a:p>
          <a:p>
            <a:pPr marL="469900" indent="-2857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94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/>
        </p:nvSpPr>
        <p:spPr>
          <a:xfrm>
            <a:off x="203200" y="4889500"/>
            <a:ext cx="8763034" cy="1111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80000" marR="0" lvl="0" indent="-187200" algn="ctr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55A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  <a:latin typeface="+mj-lt"/>
                <a:ea typeface="+mn-ea"/>
                <a:cs typeface="Arial"/>
              </a:rPr>
              <a:t>Thank you for your attention!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55A0"/>
              </a:solidFill>
              <a:effectLst/>
              <a:uLnTx/>
              <a:uFillTx/>
              <a:latin typeface="+mj-lt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5816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1001058" y="267950"/>
            <a:ext cx="7965175" cy="747654"/>
          </a:xfrm>
        </p:spPr>
        <p:txBody>
          <a:bodyPr/>
          <a:lstStyle/>
          <a:p>
            <a:r>
              <a:rPr lang="en-US" dirty="0" smtClean="0"/>
              <a:t>Scrubbing </a:t>
            </a:r>
            <a:r>
              <a:rPr lang="en-US" dirty="0" smtClean="0"/>
              <a:t>run in week 50: </a:t>
            </a:r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1100748" y="2734847"/>
            <a:ext cx="21095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>
                <a:solidFill>
                  <a:srgbClr val="0000FF"/>
                </a:solidFill>
              </a:rPr>
              <a:t>MD3: 26.4 s, 26 </a:t>
            </a:r>
            <a:r>
              <a:rPr lang="en-GB" sz="1400" b="1" dirty="0" err="1" smtClean="0">
                <a:solidFill>
                  <a:srgbClr val="0000FF"/>
                </a:solidFill>
              </a:rPr>
              <a:t>GeV</a:t>
            </a:r>
            <a:r>
              <a:rPr lang="en-GB" sz="1400" b="1" dirty="0" smtClean="0">
                <a:solidFill>
                  <a:srgbClr val="0000FF"/>
                </a:solidFill>
              </a:rPr>
              <a:t>/c</a:t>
            </a:r>
          </a:p>
          <a:p>
            <a:r>
              <a:rPr lang="en-GB" sz="1400" b="1" dirty="0" smtClean="0">
                <a:solidFill>
                  <a:srgbClr val="0000FF"/>
                </a:solidFill>
              </a:rPr>
              <a:t>High intensity 25 ns beam</a:t>
            </a:r>
            <a:r>
              <a:rPr lang="en-GB" sz="1400" b="1" dirty="0" smtClean="0">
                <a:solidFill>
                  <a:srgbClr val="0000FF"/>
                </a:solidFill>
              </a:rPr>
              <a:t>  </a:t>
            </a:r>
            <a:endParaRPr lang="en-GB" sz="1400" dirty="0">
              <a:solidFill>
                <a:srgbClr val="0000FF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493578" y="2734847"/>
            <a:ext cx="22003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LHC25NS: 22.8s, 450 </a:t>
            </a:r>
            <a:r>
              <a:rPr lang="en-GB" sz="1400" b="1" dirty="0" err="1" smtClean="0">
                <a:solidFill>
                  <a:srgbClr val="FF0000"/>
                </a:solidFill>
              </a:rPr>
              <a:t>GeV</a:t>
            </a:r>
            <a:r>
              <a:rPr lang="en-GB" sz="1400" b="1" dirty="0" smtClean="0">
                <a:solidFill>
                  <a:srgbClr val="FF0000"/>
                </a:solidFill>
              </a:rPr>
              <a:t>/c  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0493" y="3104433"/>
            <a:ext cx="7675002" cy="35904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Monday</a:t>
            </a:r>
          </a:p>
          <a:p>
            <a:pPr lvl="1">
              <a:spcBef>
                <a:spcPts val="600"/>
              </a:spcBef>
            </a:pPr>
            <a:r>
              <a:rPr lang="en-US" sz="1400" dirty="0" smtClean="0"/>
              <a:t>High intensity 25 ns beam (up to 1.9e11 p/b injected) on flat bottom cycle</a:t>
            </a:r>
          </a:p>
          <a:p>
            <a:pPr lvl="1">
              <a:spcBef>
                <a:spcPts val="600"/>
              </a:spcBef>
            </a:pPr>
            <a:r>
              <a:rPr lang="en-US" sz="1400" dirty="0" smtClean="0">
                <a:solidFill>
                  <a:schemeClr val="tx1"/>
                </a:solidFill>
              </a:rPr>
              <a:t>Lifetime quite poor</a:t>
            </a:r>
          </a:p>
          <a:p>
            <a:pPr lvl="1">
              <a:spcBef>
                <a:spcPts val="600"/>
              </a:spcBef>
            </a:pPr>
            <a:r>
              <a:rPr lang="en-US" sz="1400" dirty="0" smtClean="0"/>
              <a:t>Instability after injection of 2</a:t>
            </a:r>
            <a:r>
              <a:rPr lang="en-US" sz="1400" baseline="30000" dirty="0" smtClean="0"/>
              <a:t>nd</a:t>
            </a:r>
            <a:r>
              <a:rPr lang="en-US" sz="1400" dirty="0" smtClean="0"/>
              <a:t> batch</a:t>
            </a:r>
          </a:p>
          <a:p>
            <a:pPr lvl="1">
              <a:spcBef>
                <a:spcPts val="600"/>
              </a:spcBef>
            </a:pPr>
            <a:r>
              <a:rPr lang="en-US" sz="1400" dirty="0" err="1" smtClean="0">
                <a:solidFill>
                  <a:schemeClr val="tx1"/>
                </a:solidFill>
              </a:rPr>
              <a:t>Emittance</a:t>
            </a:r>
            <a:r>
              <a:rPr lang="en-US" sz="1400" dirty="0" smtClean="0">
                <a:solidFill>
                  <a:schemeClr val="tx1"/>
                </a:solidFill>
              </a:rPr>
              <a:t> blow-up </a:t>
            </a:r>
            <a:r>
              <a:rPr lang="en-US" sz="1400" dirty="0" smtClean="0"/>
              <a:t>in last part of trains (starting from 2</a:t>
            </a:r>
            <a:r>
              <a:rPr lang="en-US" sz="1400" baseline="30000" dirty="0" smtClean="0"/>
              <a:t>nd</a:t>
            </a:r>
            <a:r>
              <a:rPr lang="en-US" sz="1400" dirty="0" smtClean="0"/>
              <a:t> batch), especially horizontal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chemeClr val="tx1"/>
                </a:solidFill>
              </a:rPr>
              <a:t>Clear horizontal instability at end of train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I</a:t>
            </a:r>
            <a:r>
              <a:rPr lang="en-US" dirty="0" smtClean="0"/>
              <a:t>ntensity scan during the night (but problems in PSB RF)</a:t>
            </a:r>
          </a:p>
          <a:p>
            <a:pPr lvl="1">
              <a:spcBef>
                <a:spcPts val="600"/>
              </a:spcBef>
            </a:pP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3" name="Picture 2" descr="press_evol_for_LIU_coord_gauge5066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5" t="4087" r="667" b="73608"/>
          <a:stretch/>
        </p:blipFill>
        <p:spPr>
          <a:xfrm>
            <a:off x="-22335" y="1112752"/>
            <a:ext cx="9178430" cy="155856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044674" y="2984805"/>
            <a:ext cx="30993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>
                <a:solidFill>
                  <a:srgbClr val="17B4B2"/>
                </a:solidFill>
              </a:rPr>
              <a:t>LHCMD4: 31s</a:t>
            </a:r>
            <a:r>
              <a:rPr lang="en-GB" sz="1400" b="1" dirty="0" smtClean="0">
                <a:solidFill>
                  <a:srgbClr val="17B4B2"/>
                </a:solidFill>
              </a:rPr>
              <a:t>, </a:t>
            </a:r>
            <a:r>
              <a:rPr lang="en-GB" sz="1400" b="1" dirty="0" smtClean="0">
                <a:solidFill>
                  <a:srgbClr val="17B4B2"/>
                </a:solidFill>
              </a:rPr>
              <a:t>slow ramp to 450 </a:t>
            </a:r>
            <a:r>
              <a:rPr lang="en-GB" sz="1400" b="1" dirty="0" err="1" smtClean="0">
                <a:solidFill>
                  <a:srgbClr val="17B4B2"/>
                </a:solidFill>
              </a:rPr>
              <a:t>GeV</a:t>
            </a:r>
            <a:r>
              <a:rPr lang="en-GB" sz="1400" b="1" dirty="0" smtClean="0">
                <a:solidFill>
                  <a:srgbClr val="17B4B2"/>
                </a:solidFill>
              </a:rPr>
              <a:t>/c </a:t>
            </a:r>
            <a:endParaRPr lang="en-GB" sz="1400" dirty="0">
              <a:solidFill>
                <a:srgbClr val="17B4B2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04762" y="1086447"/>
            <a:ext cx="2818190" cy="159917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2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519962" y="2531269"/>
            <a:ext cx="5629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158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1001058" y="267950"/>
            <a:ext cx="7965175" cy="747654"/>
          </a:xfrm>
        </p:spPr>
        <p:txBody>
          <a:bodyPr/>
          <a:lstStyle/>
          <a:p>
            <a:r>
              <a:rPr lang="en-US" dirty="0" smtClean="0"/>
              <a:t>Monday: High intensity LHC beams</a:t>
            </a:r>
            <a:endParaRPr lang="en-US" dirty="0"/>
          </a:p>
        </p:txBody>
      </p:sp>
      <p:pic>
        <p:nvPicPr>
          <p:cNvPr id="4" name="Picture 3" descr="4batches-Monda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9" y="1015603"/>
            <a:ext cx="4499956" cy="337496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3199" y="5805714"/>
            <a:ext cx="8763034" cy="1052286"/>
          </a:xfrm>
        </p:spPr>
        <p:txBody>
          <a:bodyPr/>
          <a:lstStyle/>
          <a:p>
            <a:r>
              <a:rPr lang="en-US" dirty="0" smtClean="0"/>
              <a:t>Up to 1.9e11 p/b injected into the SPS</a:t>
            </a:r>
          </a:p>
          <a:p>
            <a:r>
              <a:rPr lang="en-US" dirty="0" smtClean="0"/>
              <a:t>Poor lifetime, instabilities at tail of batches, </a:t>
            </a:r>
            <a:r>
              <a:rPr lang="en-US" dirty="0" err="1" smtClean="0"/>
              <a:t>emittance</a:t>
            </a:r>
            <a:r>
              <a:rPr lang="en-US" dirty="0" smtClean="0"/>
              <a:t> growth</a:t>
            </a:r>
            <a:endParaRPr lang="en-US" dirty="0"/>
          </a:p>
        </p:txBody>
      </p:sp>
      <p:pic>
        <p:nvPicPr>
          <p:cNvPr id="7" name="Picture 6" descr="instab-tail-2nd-batch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755" y="2298095"/>
            <a:ext cx="4007673" cy="341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33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1001058" y="267950"/>
            <a:ext cx="7965175" cy="74765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Monday: from high intensity LHC beams back to nominal</a:t>
            </a:r>
            <a:endParaRPr lang="en-US" dirty="0"/>
          </a:p>
        </p:txBody>
      </p:sp>
      <p:pic>
        <p:nvPicPr>
          <p:cNvPr id="2" name="Picture 1" descr="back-to-nomin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697" y="1535699"/>
            <a:ext cx="5799144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623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1001058" y="267950"/>
            <a:ext cx="7965175" cy="747654"/>
          </a:xfrm>
        </p:spPr>
        <p:txBody>
          <a:bodyPr/>
          <a:lstStyle/>
          <a:p>
            <a:r>
              <a:rPr lang="en-US" dirty="0" smtClean="0"/>
              <a:t>Scrubbing </a:t>
            </a:r>
            <a:r>
              <a:rPr lang="en-US" dirty="0" smtClean="0"/>
              <a:t>run in week 50: </a:t>
            </a:r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0494" y="3689048"/>
            <a:ext cx="8305990" cy="28614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Tuesday</a:t>
            </a:r>
          </a:p>
          <a:p>
            <a:pPr lvl="1">
              <a:spcAft>
                <a:spcPts val="600"/>
              </a:spcAft>
            </a:pPr>
            <a:r>
              <a:rPr lang="en-US" sz="1400" dirty="0" smtClean="0"/>
              <a:t>Long acceleration cycle (firs setup with 12 bunches)</a:t>
            </a:r>
          </a:p>
          <a:p>
            <a:pPr lvl="1">
              <a:spcAft>
                <a:spcPts val="600"/>
              </a:spcAft>
            </a:pPr>
            <a:r>
              <a:rPr lang="en-US" sz="1400" dirty="0" smtClean="0"/>
              <a:t>Doublet beam (up to 1.9e11 p/b injected)</a:t>
            </a:r>
          </a:p>
          <a:p>
            <a:pPr lvl="1">
              <a:spcAft>
                <a:spcPts val="600"/>
              </a:spcAft>
            </a:pPr>
            <a:r>
              <a:rPr lang="en-US" sz="1400" dirty="0" smtClean="0"/>
              <a:t>Instabilities </a:t>
            </a:r>
            <a:r>
              <a:rPr lang="en-US" sz="1400" dirty="0" smtClean="0"/>
              <a:t>on the slow ramp</a:t>
            </a:r>
            <a:endParaRPr lang="en-US" sz="1400" dirty="0" smtClean="0"/>
          </a:p>
          <a:p>
            <a:pPr lvl="1">
              <a:spcAft>
                <a:spcPts val="600"/>
              </a:spcAft>
            </a:pPr>
            <a:r>
              <a:rPr lang="en-US" sz="1400" dirty="0" smtClean="0"/>
              <a:t>Losses </a:t>
            </a:r>
            <a:r>
              <a:rPr lang="en-US" sz="1400" dirty="0"/>
              <a:t>on flat bottom and beginning of </a:t>
            </a:r>
            <a:r>
              <a:rPr lang="en-US" sz="1400" dirty="0" smtClean="0"/>
              <a:t>ramp, increasing significantly with the amount of beam injected</a:t>
            </a:r>
            <a:endParaRPr lang="en-US" sz="1400" dirty="0" smtClean="0"/>
          </a:p>
          <a:p>
            <a:pPr lvl="1">
              <a:spcAft>
                <a:spcPts val="600"/>
              </a:spcAft>
            </a:pPr>
            <a:r>
              <a:rPr lang="en-US" sz="1400" dirty="0" smtClean="0"/>
              <a:t>Doublets also on cycle with standard ramp in parallel</a:t>
            </a:r>
          </a:p>
          <a:p>
            <a:pPr lvl="1">
              <a:spcAft>
                <a:spcPts val="600"/>
              </a:spcAft>
            </a:pPr>
            <a:r>
              <a:rPr lang="en-US" sz="1400" dirty="0" smtClean="0"/>
              <a:t>Intensity on flat top similar in both cases, maximum of about 1.4e11 p/doublet</a:t>
            </a:r>
          </a:p>
          <a:p>
            <a:pPr lvl="1">
              <a:spcAft>
                <a:spcPts val="600"/>
              </a:spcAft>
            </a:pPr>
            <a:r>
              <a:rPr lang="en-US" sz="1400" dirty="0" smtClean="0"/>
              <a:t>RF problems in PS during the night</a:t>
            </a:r>
            <a:endParaRPr lang="en-US" sz="1400" dirty="0"/>
          </a:p>
        </p:txBody>
      </p:sp>
      <p:sp>
        <p:nvSpPr>
          <p:cNvPr id="34" name="Rectangle 33"/>
          <p:cNvSpPr/>
          <p:nvPr/>
        </p:nvSpPr>
        <p:spPr>
          <a:xfrm>
            <a:off x="1100748" y="2734847"/>
            <a:ext cx="18416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>
                <a:solidFill>
                  <a:srgbClr val="0000FF"/>
                </a:solidFill>
              </a:rPr>
              <a:t>MD3: 26.4 s, 26 </a:t>
            </a:r>
            <a:r>
              <a:rPr lang="en-GB" sz="1400" b="1" dirty="0" err="1" smtClean="0">
                <a:solidFill>
                  <a:srgbClr val="0000FF"/>
                </a:solidFill>
              </a:rPr>
              <a:t>GeV</a:t>
            </a:r>
            <a:r>
              <a:rPr lang="en-GB" sz="1400" b="1" dirty="0" smtClean="0">
                <a:solidFill>
                  <a:srgbClr val="0000FF"/>
                </a:solidFill>
              </a:rPr>
              <a:t>/c  </a:t>
            </a:r>
            <a:endParaRPr lang="en-GB" sz="1400" dirty="0">
              <a:solidFill>
                <a:srgbClr val="0000FF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150455" y="2950544"/>
            <a:ext cx="28777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LHC25NS: 22.8s, 450 </a:t>
            </a:r>
            <a:r>
              <a:rPr lang="en-GB" sz="1400" b="1" dirty="0" err="1" smtClean="0">
                <a:solidFill>
                  <a:srgbClr val="FF0000"/>
                </a:solidFill>
              </a:rPr>
              <a:t>GeV</a:t>
            </a:r>
            <a:r>
              <a:rPr lang="en-GB" sz="1400" b="1" dirty="0" smtClean="0">
                <a:solidFill>
                  <a:srgbClr val="FF0000"/>
                </a:solidFill>
              </a:rPr>
              <a:t>/c: doublet  </a:t>
            </a:r>
            <a:endParaRPr lang="en-GB" sz="1400" dirty="0">
              <a:solidFill>
                <a:srgbClr val="FF0000"/>
              </a:solidFill>
            </a:endParaRPr>
          </a:p>
        </p:txBody>
      </p:sp>
      <p:pic>
        <p:nvPicPr>
          <p:cNvPr id="40" name="Picture 39" descr="press_evol_for_LIU_coord_gauge5066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5" t="4087" r="667" b="73608"/>
          <a:stretch/>
        </p:blipFill>
        <p:spPr>
          <a:xfrm>
            <a:off x="-22335" y="1112752"/>
            <a:ext cx="9178430" cy="1558560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3150455" y="2734847"/>
            <a:ext cx="37753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>
                <a:solidFill>
                  <a:srgbClr val="17B4B2"/>
                </a:solidFill>
              </a:rPr>
              <a:t>LHCMD4: 31s</a:t>
            </a:r>
            <a:r>
              <a:rPr lang="en-GB" sz="1400" b="1" dirty="0" smtClean="0">
                <a:solidFill>
                  <a:srgbClr val="17B4B2"/>
                </a:solidFill>
              </a:rPr>
              <a:t>, </a:t>
            </a:r>
            <a:r>
              <a:rPr lang="en-GB" sz="1400" b="1" dirty="0" smtClean="0">
                <a:solidFill>
                  <a:srgbClr val="17B4B2"/>
                </a:solidFill>
              </a:rPr>
              <a:t>slow ramp to 450 </a:t>
            </a:r>
            <a:r>
              <a:rPr lang="en-GB" sz="1400" b="1" dirty="0" err="1" smtClean="0">
                <a:solidFill>
                  <a:srgbClr val="17B4B2"/>
                </a:solidFill>
              </a:rPr>
              <a:t>GeV</a:t>
            </a:r>
            <a:r>
              <a:rPr lang="en-GB" sz="1400" b="1" dirty="0" smtClean="0">
                <a:solidFill>
                  <a:srgbClr val="17B4B2"/>
                </a:solidFill>
              </a:rPr>
              <a:t>/c: doublet</a:t>
            </a:r>
            <a:endParaRPr lang="en-GB" sz="1400" dirty="0">
              <a:solidFill>
                <a:srgbClr val="17B4B2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3386612" y="1086447"/>
            <a:ext cx="2818190" cy="159917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2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519962" y="2531269"/>
            <a:ext cx="5629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123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1001058" y="267950"/>
            <a:ext cx="7965175" cy="74765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Tuesday: attempt to accelerate doublet on slow and nominal ramp</a:t>
            </a:r>
            <a:endParaRPr lang="en-US" dirty="0"/>
          </a:p>
        </p:txBody>
      </p:sp>
      <p:pic>
        <p:nvPicPr>
          <p:cNvPr id="3" name="Picture 2" descr="2014120919094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904" y="1279070"/>
            <a:ext cx="6325810" cy="474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57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1001058" y="267950"/>
            <a:ext cx="7965175" cy="747654"/>
          </a:xfrm>
        </p:spPr>
        <p:txBody>
          <a:bodyPr/>
          <a:lstStyle/>
          <a:p>
            <a:r>
              <a:rPr lang="en-US" dirty="0" smtClean="0"/>
              <a:t>Scrubbing </a:t>
            </a:r>
            <a:r>
              <a:rPr lang="en-US" dirty="0" smtClean="0"/>
              <a:t>run in week 50: </a:t>
            </a:r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0494" y="4015619"/>
            <a:ext cx="8305990" cy="25349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Wednesday</a:t>
            </a:r>
          </a:p>
          <a:p>
            <a:pPr lvl="1">
              <a:spcAft>
                <a:spcPts val="600"/>
              </a:spcAft>
            </a:pPr>
            <a:r>
              <a:rPr lang="en-US" sz="1400" dirty="0" smtClean="0"/>
              <a:t>Scrubbing with high intensity standard beam on flat bottom cycle</a:t>
            </a:r>
          </a:p>
          <a:p>
            <a:pPr lvl="1">
              <a:spcAft>
                <a:spcPts val="600"/>
              </a:spcAft>
            </a:pPr>
            <a:r>
              <a:rPr lang="en-US" sz="1400" dirty="0" smtClean="0"/>
              <a:t>8b+4e beam on LHC cycle (1.6e11 p/b </a:t>
            </a:r>
            <a:r>
              <a:rPr lang="en-US" sz="1400" dirty="0" smtClean="0"/>
              <a:t>injected, </a:t>
            </a:r>
            <a:r>
              <a:rPr lang="en-US" sz="1400" dirty="0" smtClean="0"/>
              <a:t>1.4e11 p/b at flat top)</a:t>
            </a:r>
          </a:p>
          <a:p>
            <a:pPr lvl="2">
              <a:spcAft>
                <a:spcPts val="600"/>
              </a:spcAft>
            </a:pPr>
            <a:r>
              <a:rPr lang="en-US" sz="1400" dirty="0" smtClean="0">
                <a:solidFill>
                  <a:schemeClr val="tx1"/>
                </a:solidFill>
              </a:rPr>
              <a:t>Well behaved electron cloud-wise (as predicted)</a:t>
            </a:r>
          </a:p>
          <a:p>
            <a:pPr lvl="2">
              <a:spcAft>
                <a:spcPts val="600"/>
              </a:spcAft>
            </a:pPr>
            <a:r>
              <a:rPr lang="en-US" sz="1400" dirty="0" smtClean="0">
                <a:solidFill>
                  <a:schemeClr val="tx1"/>
                </a:solidFill>
              </a:rPr>
              <a:t>Pressure </a:t>
            </a:r>
            <a:r>
              <a:rPr lang="en-US" sz="1400" dirty="0" smtClean="0">
                <a:solidFill>
                  <a:schemeClr val="tx1"/>
                </a:solidFill>
              </a:rPr>
              <a:t>spike on ZS </a:t>
            </a:r>
            <a:r>
              <a:rPr lang="en-US" sz="1400" dirty="0" smtClean="0">
                <a:solidFill>
                  <a:schemeClr val="tx1"/>
                </a:solidFill>
              </a:rPr>
              <a:t>(impedance?)</a:t>
            </a:r>
            <a:endParaRPr lang="en-US" sz="1400" dirty="0" smtClean="0">
              <a:solidFill>
                <a:schemeClr val="tx1"/>
              </a:solidFill>
            </a:endParaRPr>
          </a:p>
          <a:p>
            <a:pPr lvl="1">
              <a:spcAft>
                <a:spcPts val="600"/>
              </a:spcAft>
            </a:pPr>
            <a:r>
              <a:rPr lang="en-US" sz="1400" dirty="0" smtClean="0"/>
              <a:t>BCMS in good shape (1.35e11 p/b injected, 1.15e11 p/b at flat top), but still large losses at beginning of ramp</a:t>
            </a:r>
            <a:endParaRPr lang="en-US" sz="1400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1100748" y="2734847"/>
            <a:ext cx="18416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>
                <a:solidFill>
                  <a:srgbClr val="0000FF"/>
                </a:solidFill>
              </a:rPr>
              <a:t>MD3: 26.4 s, 26 </a:t>
            </a:r>
            <a:r>
              <a:rPr lang="en-GB" sz="1400" b="1" dirty="0" err="1" smtClean="0">
                <a:solidFill>
                  <a:srgbClr val="0000FF"/>
                </a:solidFill>
              </a:rPr>
              <a:t>GeV</a:t>
            </a:r>
            <a:r>
              <a:rPr lang="en-GB" sz="1400" b="1" dirty="0" smtClean="0">
                <a:solidFill>
                  <a:srgbClr val="0000FF"/>
                </a:solidFill>
              </a:rPr>
              <a:t>/c  </a:t>
            </a:r>
            <a:endParaRPr lang="en-GB" sz="1400" dirty="0">
              <a:solidFill>
                <a:srgbClr val="0000FF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493578" y="2734847"/>
            <a:ext cx="220032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LHC25NS: 22.8s, 450 </a:t>
            </a:r>
            <a:r>
              <a:rPr lang="en-GB" sz="1400" b="1" dirty="0" err="1" smtClean="0">
                <a:solidFill>
                  <a:srgbClr val="FF0000"/>
                </a:solidFill>
              </a:rPr>
              <a:t>GeV</a:t>
            </a:r>
            <a:r>
              <a:rPr lang="en-GB" sz="1400" b="1" dirty="0" smtClean="0">
                <a:solidFill>
                  <a:srgbClr val="FF0000"/>
                </a:solidFill>
              </a:rPr>
              <a:t>/c</a:t>
            </a:r>
          </a:p>
          <a:p>
            <a:r>
              <a:rPr lang="en-GB" sz="1400" b="1" dirty="0" smtClean="0">
                <a:solidFill>
                  <a:srgbClr val="FF0000"/>
                </a:solidFill>
              </a:rPr>
              <a:t>8b+4e</a:t>
            </a:r>
          </a:p>
          <a:p>
            <a:r>
              <a:rPr lang="en-GB" sz="1400" b="1" dirty="0" smtClean="0">
                <a:solidFill>
                  <a:srgbClr val="FF0000"/>
                </a:solidFill>
              </a:rPr>
              <a:t>BCMS  </a:t>
            </a:r>
            <a:endParaRPr lang="en-GB" sz="1400" dirty="0">
              <a:solidFill>
                <a:srgbClr val="FF0000"/>
              </a:solidFill>
            </a:endParaRPr>
          </a:p>
        </p:txBody>
      </p:sp>
      <p:pic>
        <p:nvPicPr>
          <p:cNvPr id="39" name="Picture 38" descr="press_evol_for_LIU_coord_gauge5066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5" t="4087" r="667" b="73608"/>
          <a:stretch/>
        </p:blipFill>
        <p:spPr>
          <a:xfrm>
            <a:off x="-22335" y="1112752"/>
            <a:ext cx="9178430" cy="1558560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3150455" y="2734847"/>
            <a:ext cx="30993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>
                <a:solidFill>
                  <a:srgbClr val="17B4B2"/>
                </a:solidFill>
              </a:rPr>
              <a:t>LHCMD4: 31s</a:t>
            </a:r>
            <a:r>
              <a:rPr lang="en-GB" sz="1400" b="1" dirty="0" smtClean="0">
                <a:solidFill>
                  <a:srgbClr val="17B4B2"/>
                </a:solidFill>
              </a:rPr>
              <a:t>, </a:t>
            </a:r>
            <a:r>
              <a:rPr lang="en-GB" sz="1400" b="1" dirty="0" smtClean="0">
                <a:solidFill>
                  <a:srgbClr val="17B4B2"/>
                </a:solidFill>
              </a:rPr>
              <a:t>slow ramp to 450 </a:t>
            </a:r>
            <a:r>
              <a:rPr lang="en-GB" sz="1400" b="1" dirty="0" err="1" smtClean="0">
                <a:solidFill>
                  <a:srgbClr val="17B4B2"/>
                </a:solidFill>
              </a:rPr>
              <a:t>GeV</a:t>
            </a:r>
            <a:r>
              <a:rPr lang="en-GB" sz="1400" b="1" dirty="0" smtClean="0">
                <a:solidFill>
                  <a:srgbClr val="17B4B2"/>
                </a:solidFill>
              </a:rPr>
              <a:t>/c </a:t>
            </a:r>
            <a:endParaRPr lang="en-GB" sz="1400" dirty="0">
              <a:solidFill>
                <a:srgbClr val="17B4B2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6228184" y="1052736"/>
            <a:ext cx="1427238" cy="159917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2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8519962" y="2531269"/>
            <a:ext cx="5629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508937" y="3337584"/>
            <a:ext cx="21095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>
                <a:solidFill>
                  <a:srgbClr val="0000FF"/>
                </a:solidFill>
              </a:rPr>
              <a:t>MD3: 26.4 s, 26 </a:t>
            </a:r>
            <a:r>
              <a:rPr lang="en-GB" sz="1400" b="1" dirty="0" err="1" smtClean="0">
                <a:solidFill>
                  <a:srgbClr val="0000FF"/>
                </a:solidFill>
              </a:rPr>
              <a:t>GeV</a:t>
            </a:r>
            <a:r>
              <a:rPr lang="en-GB" sz="1400" b="1" dirty="0" smtClean="0">
                <a:solidFill>
                  <a:srgbClr val="0000FF"/>
                </a:solidFill>
              </a:rPr>
              <a:t>/c</a:t>
            </a:r>
          </a:p>
          <a:p>
            <a:r>
              <a:rPr lang="en-GB" sz="1400" b="1" dirty="0" smtClean="0">
                <a:solidFill>
                  <a:srgbClr val="0000FF"/>
                </a:solidFill>
              </a:rPr>
              <a:t>High intensity 25 ns beam</a:t>
            </a:r>
            <a:r>
              <a:rPr lang="en-GB" sz="1400" b="1" dirty="0" smtClean="0">
                <a:solidFill>
                  <a:srgbClr val="0000FF"/>
                </a:solidFill>
              </a:rPr>
              <a:t>  </a:t>
            </a:r>
            <a:endParaRPr lang="en-GB" sz="1400" dirty="0">
              <a:solidFill>
                <a:srgbClr val="0000FF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150455" y="2950544"/>
            <a:ext cx="22498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LHC25NS: 22.8s, 450 </a:t>
            </a:r>
            <a:r>
              <a:rPr lang="en-GB" sz="1400" b="1" dirty="0" err="1" smtClean="0">
                <a:solidFill>
                  <a:srgbClr val="FF0000"/>
                </a:solidFill>
              </a:rPr>
              <a:t>GeV</a:t>
            </a:r>
            <a:r>
              <a:rPr lang="en-GB" sz="1400" b="1" dirty="0" smtClean="0">
                <a:solidFill>
                  <a:srgbClr val="FF0000"/>
                </a:solidFill>
              </a:rPr>
              <a:t>/c  </a:t>
            </a:r>
            <a:endParaRPr lang="en-GB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692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1001058" y="267950"/>
            <a:ext cx="7965175" cy="74765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Scrubbing </a:t>
            </a:r>
            <a:r>
              <a:rPr lang="en-US" dirty="0" smtClean="0"/>
              <a:t>run in week 50: overview on pressure </a:t>
            </a:r>
            <a:r>
              <a:rPr lang="en-US" dirty="0" err="1" smtClean="0"/>
              <a:t>behaviour</a:t>
            </a:r>
            <a:r>
              <a:rPr lang="en-US" dirty="0" smtClean="0"/>
              <a:t> on an arc gauge (not a-C coated)</a:t>
            </a:r>
            <a:endParaRPr lang="en-US" dirty="0"/>
          </a:p>
        </p:txBody>
      </p:sp>
      <p:pic>
        <p:nvPicPr>
          <p:cNvPr id="39" name="Picture 38" descr="press_evol_for_LIU_coord_gauge5066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5" t="4088" r="667" b="2954"/>
          <a:stretch/>
        </p:blipFill>
        <p:spPr>
          <a:xfrm>
            <a:off x="384978" y="1248221"/>
            <a:ext cx="7926880" cy="560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677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1001058" y="267950"/>
            <a:ext cx="7965175" cy="74765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Scrubbing </a:t>
            </a:r>
            <a:r>
              <a:rPr lang="en-US" dirty="0" smtClean="0"/>
              <a:t>run in week 50: overview on pressure </a:t>
            </a:r>
            <a:r>
              <a:rPr lang="en-US" dirty="0" err="1" smtClean="0"/>
              <a:t>behaviour</a:t>
            </a:r>
            <a:r>
              <a:rPr lang="en-US" dirty="0" smtClean="0"/>
              <a:t> on an arc gauge (a-C coated)</a:t>
            </a:r>
            <a:endParaRPr lang="en-US" dirty="0"/>
          </a:p>
        </p:txBody>
      </p:sp>
      <p:pic>
        <p:nvPicPr>
          <p:cNvPr id="2" name="Picture 1" descr="press_evol_for_LIU_coord_gauge5128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3900" r="926" b="1859"/>
          <a:stretch/>
        </p:blipFill>
        <p:spPr>
          <a:xfrm>
            <a:off x="414900" y="1242000"/>
            <a:ext cx="7831384" cy="56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38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IU_PowerPoin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LIU_PowerPoint_Template</Template>
  <TotalTime>32433</TotalTime>
  <Words>660</Words>
  <Application>Microsoft Macintosh PowerPoint</Application>
  <PresentationFormat>On-screen Show (4:3)</PresentationFormat>
  <Paragraphs>77</Paragraphs>
  <Slides>11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LIU_PowerPoint_Template</vt:lpstr>
      <vt:lpstr>2014 scrubbing run 2: news hot from the oven</vt:lpstr>
      <vt:lpstr>Scrubbing run in week 50: overview</vt:lpstr>
      <vt:lpstr>Monday: High intensity LHC beams</vt:lpstr>
      <vt:lpstr>Monday: from high intensity LHC beams back to nominal</vt:lpstr>
      <vt:lpstr>Scrubbing run in week 50: overview</vt:lpstr>
      <vt:lpstr>Tuesday: attempt to accelerate doublet on slow and nominal ramp</vt:lpstr>
      <vt:lpstr>Scrubbing run in week 50: overview</vt:lpstr>
      <vt:lpstr>Scrubbing run in week 50: overview on pressure behaviour on an arc gauge (not a-C coated)</vt:lpstr>
      <vt:lpstr>Scrubbing run in week 50: overview on pressure behaviour on an arc gauge (a-C coated)</vt:lpstr>
      <vt:lpstr> Summary</vt:lpstr>
      <vt:lpstr>PowerPoint Presentation</vt:lpstr>
    </vt:vector>
  </TitlesOfParts>
  <Manager/>
  <Company>CERN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Cecile Noels</dc:creator>
  <cp:keywords/>
  <dc:description/>
  <cp:lastModifiedBy>Giovanni Rumolo</cp:lastModifiedBy>
  <cp:revision>1086</cp:revision>
  <dcterms:created xsi:type="dcterms:W3CDTF">2013-04-17T22:56:34Z</dcterms:created>
  <dcterms:modified xsi:type="dcterms:W3CDTF">2014-12-11T15:24:27Z</dcterms:modified>
  <cp:category/>
</cp:coreProperties>
</file>