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59" r:id="rId2"/>
    <p:sldId id="504" r:id="rId3"/>
    <p:sldId id="461" r:id="rId4"/>
    <p:sldId id="457" r:id="rId5"/>
    <p:sldId id="458" r:id="rId6"/>
    <p:sldId id="459" r:id="rId7"/>
    <p:sldId id="460" r:id="rId8"/>
    <p:sldId id="462" r:id="rId9"/>
    <p:sldId id="482" r:id="rId10"/>
    <p:sldId id="497" r:id="rId11"/>
    <p:sldId id="489" r:id="rId12"/>
    <p:sldId id="494" r:id="rId13"/>
    <p:sldId id="495" r:id="rId14"/>
    <p:sldId id="496" r:id="rId15"/>
    <p:sldId id="498" r:id="rId16"/>
    <p:sldId id="488" r:id="rId17"/>
    <p:sldId id="493" r:id="rId18"/>
    <p:sldId id="490" r:id="rId19"/>
    <p:sldId id="501" r:id="rId20"/>
    <p:sldId id="502" r:id="rId21"/>
    <p:sldId id="483" r:id="rId22"/>
    <p:sldId id="484" r:id="rId23"/>
    <p:sldId id="485" r:id="rId24"/>
    <p:sldId id="505" r:id="rId25"/>
    <p:sldId id="478" r:id="rId26"/>
    <p:sldId id="492" r:id="rId27"/>
    <p:sldId id="486" r:id="rId28"/>
    <p:sldId id="503" r:id="rId29"/>
    <p:sldId id="487" r:id="rId30"/>
    <p:sldId id="506" r:id="rId31"/>
    <p:sldId id="453" r:id="rId32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1" autoAdjust="0"/>
  </p:normalViewPr>
  <p:slideViewPr>
    <p:cSldViewPr>
      <p:cViewPr varScale="1">
        <p:scale>
          <a:sx n="130" d="100"/>
          <a:sy n="130" d="100"/>
        </p:scale>
        <p:origin x="69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6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451A9DD5-DECA-4D81-9060-56BABD3819F6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6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F401E868-2E41-422D-8722-5E3B4575B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6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700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7537079A-3411-48BB-BDC9-13CABEB89461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700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A986A80C-8127-4A15-98F1-007D1B3C8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9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38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45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287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43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87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557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6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4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90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6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7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1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2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9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7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17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D592-45FA-4CC0-A2F2-980045C86B79}" type="datetimeFigureOut">
              <a:rPr lang="en-GB" smtClean="0"/>
              <a:t>09/10/2014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85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0728"/>
            <a:ext cx="9144000" cy="3888432"/>
          </a:xfrm>
        </p:spPr>
        <p:txBody>
          <a:bodyPr>
            <a:normAutofit/>
          </a:bodyPr>
          <a:lstStyle/>
          <a:p>
            <a:r>
              <a:rPr lang="en-GB" sz="4000" dirty="0" smtClean="0"/>
              <a:t>Update </a:t>
            </a:r>
            <a:r>
              <a:rPr lang="en-GB" sz="4000" dirty="0"/>
              <a:t>on </a:t>
            </a:r>
            <a:r>
              <a:rPr lang="en-GB" sz="4000" dirty="0" smtClean="0"/>
              <a:t>the Reduction </a:t>
            </a:r>
            <a:r>
              <a:rPr lang="en-GB" sz="4000" dirty="0"/>
              <a:t>of the SPS </a:t>
            </a:r>
            <a:r>
              <a:rPr lang="en-GB" sz="4000" dirty="0" smtClean="0"/>
              <a:t>Vacuum Flanges Impedance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0" y="4869160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</a:rPr>
              <a:t>Jose E. Varela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With input from J.A Ferreira and E. Montesinos.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Partial Shielding + Damping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The Wire Array</a:t>
            </a:r>
          </a:p>
          <a:p>
            <a:pPr lvl="2"/>
            <a:r>
              <a:rPr lang="en-GB" dirty="0" smtClean="0"/>
              <a:t>The Sheet Shield</a:t>
            </a:r>
          </a:p>
          <a:p>
            <a:pPr lvl="1"/>
            <a:r>
              <a:rPr lang="en-GB" dirty="0" smtClean="0"/>
              <a:t>Flange Redesign</a:t>
            </a:r>
          </a:p>
          <a:p>
            <a:r>
              <a:rPr lang="en-GB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41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The Wire Shield (I)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692903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</a:t>
            </a:r>
            <a:r>
              <a:rPr lang="en-GB" b="1" dirty="0">
                <a:solidFill>
                  <a:srgbClr val="0070C0"/>
                </a:solidFill>
              </a:rPr>
              <a:t>array of longitudinal </a:t>
            </a:r>
            <a:r>
              <a:rPr lang="en-GB" dirty="0" smtClean="0"/>
              <a:t>can </a:t>
            </a:r>
            <a:r>
              <a:rPr lang="en-GB" dirty="0"/>
              <a:t>significantly reduce the R/Q of a longitudinal resonance without restricting the bellows functionality.</a:t>
            </a:r>
          </a:p>
          <a:p>
            <a:pPr algn="ctr"/>
            <a:endParaRPr lang="en-GB" sz="900" dirty="0"/>
          </a:p>
          <a:p>
            <a:pPr algn="ctr"/>
            <a:r>
              <a:rPr lang="en-GB" dirty="0" smtClean="0"/>
              <a:t>The ‘Wire Shield’ (highlighted in red) structure could be </a:t>
            </a:r>
            <a:r>
              <a:rPr lang="en-GB" b="1" dirty="0" smtClean="0">
                <a:solidFill>
                  <a:srgbClr val="0070C0"/>
                </a:solidFill>
              </a:rPr>
              <a:t>spot welded</a:t>
            </a:r>
            <a:r>
              <a:rPr lang="en-GB" dirty="0" smtClean="0"/>
              <a:t> in 4 + 4 points to the current flange walls.</a:t>
            </a:r>
          </a:p>
          <a:p>
            <a:pPr algn="ctr"/>
            <a:endParaRPr lang="en-GB" sz="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9372"/>
            <a:ext cx="3560074" cy="4869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32" y="1959372"/>
            <a:ext cx="3983857" cy="48691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76256" y="4869160"/>
            <a:ext cx="72008" cy="7200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766640" y="5495110"/>
            <a:ext cx="72008" cy="7200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868144" y="5567118"/>
            <a:ext cx="2088232" cy="45417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70386" y="4941168"/>
            <a:ext cx="985990" cy="108012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24328" y="6027804"/>
            <a:ext cx="1475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Spot Welding Points</a:t>
            </a:r>
            <a:endParaRPr lang="en-GB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3408834" y="5381473"/>
            <a:ext cx="172508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Possible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Implementation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Wire Shield (</a:t>
            </a:r>
            <a:r>
              <a:rPr lang="en-GB" dirty="0" smtClean="0"/>
              <a:t>II)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-7340" y="624284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</a:t>
            </a:r>
            <a:r>
              <a:rPr lang="en-GB" b="1" dirty="0">
                <a:solidFill>
                  <a:srgbClr val="0070C0"/>
                </a:solidFill>
              </a:rPr>
              <a:t>array of longitudinal wires </a:t>
            </a:r>
            <a:r>
              <a:rPr lang="en-GB" dirty="0" smtClean="0"/>
              <a:t>can </a:t>
            </a:r>
            <a:r>
              <a:rPr lang="en-GB" dirty="0"/>
              <a:t>significantly reduce the R/Q of a longitudinal resonance without restricting the bellows functionality.</a:t>
            </a:r>
          </a:p>
          <a:p>
            <a:pPr algn="ctr"/>
            <a:endParaRPr lang="en-GB" sz="900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Comparison</a:t>
            </a:r>
            <a:r>
              <a:rPr lang="en-GB" b="1" dirty="0" smtClean="0"/>
              <a:t> between the longitudinal impedance of an </a:t>
            </a:r>
            <a:r>
              <a:rPr lang="en-GB" b="1" dirty="0" smtClean="0">
                <a:solidFill>
                  <a:srgbClr val="0070C0"/>
                </a:solidFill>
              </a:rPr>
              <a:t>11</a:t>
            </a:r>
            <a:r>
              <a:rPr lang="en-GB" b="1" dirty="0" smtClean="0"/>
              <a:t> and </a:t>
            </a:r>
            <a:r>
              <a:rPr lang="en-GB" b="1" dirty="0" smtClean="0">
                <a:solidFill>
                  <a:srgbClr val="0070C0"/>
                </a:solidFill>
              </a:rPr>
              <a:t>27</a:t>
            </a:r>
            <a:r>
              <a:rPr lang="en-GB" b="1" dirty="0" smtClean="0"/>
              <a:t> wire shields.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697"/>
            <a:ext cx="7207740" cy="428530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442788"/>
              </p:ext>
            </p:extLst>
          </p:nvPr>
        </p:nvGraphicFramePr>
        <p:xfrm>
          <a:off x="2543206" y="1708235"/>
          <a:ext cx="4104457" cy="170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1"/>
                <a:gridCol w="720080"/>
                <a:gridCol w="792088"/>
                <a:gridCol w="648072"/>
                <a:gridCol w="864096"/>
              </a:tblGrid>
              <a:tr h="31097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[GHz]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33771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Reference</a:t>
                      </a: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144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1800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 Wire </a:t>
                      </a:r>
                      <a:r>
                        <a:rPr lang="en-GB" sz="1400" baseline="0" dirty="0" smtClean="0"/>
                        <a:t>Shield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3.2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225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27</a:t>
                      </a:r>
                      <a:r>
                        <a:rPr lang="en-GB" sz="1400" baseline="0" dirty="0" smtClean="0"/>
                        <a:t> Wire</a:t>
                      </a:r>
                      <a:r>
                        <a:rPr lang="en-GB" sz="1400" dirty="0" smtClean="0"/>
                        <a:t> Shield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1.2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3.2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285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740" y="3988585"/>
            <a:ext cx="1943942" cy="2321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08304" y="6278448"/>
            <a:ext cx="177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The gap was </a:t>
            </a:r>
            <a:r>
              <a:rPr lang="en-GB" sz="1400" dirty="0" smtClean="0">
                <a:solidFill>
                  <a:srgbClr val="FF0000"/>
                </a:solidFill>
              </a:rPr>
              <a:t>filled</a:t>
            </a:r>
            <a:r>
              <a:rPr lang="en-GB" sz="1400" dirty="0" smtClean="0"/>
              <a:t> </a:t>
            </a:r>
          </a:p>
          <a:p>
            <a:pPr algn="ctr"/>
            <a:r>
              <a:rPr lang="en-GB" sz="1400" dirty="0"/>
              <a:t>i</a:t>
            </a:r>
            <a:r>
              <a:rPr lang="en-GB" sz="1400" dirty="0" smtClean="0"/>
              <a:t>n both cases</a:t>
            </a:r>
            <a:endParaRPr lang="en-GB" sz="1400" dirty="0"/>
          </a:p>
        </p:txBody>
      </p:sp>
      <p:sp>
        <p:nvSpPr>
          <p:cNvPr id="6" name="Oval 5"/>
          <p:cNvSpPr/>
          <p:nvPr/>
        </p:nvSpPr>
        <p:spPr>
          <a:xfrm>
            <a:off x="8722554" y="5656404"/>
            <a:ext cx="42144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55576" y="4715348"/>
            <a:ext cx="1382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Red</a:t>
            </a:r>
            <a:r>
              <a:rPr lang="en-GB" sz="1400" dirty="0" smtClean="0"/>
              <a:t> – 11 Wires</a:t>
            </a:r>
          </a:p>
          <a:p>
            <a:r>
              <a:rPr lang="en-GB" sz="1400" dirty="0" smtClean="0"/>
              <a:t>Black – 27 Wires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552312" y="3382268"/>
            <a:ext cx="41044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*</a:t>
            </a:r>
            <a:r>
              <a:rPr lang="en-GB" sz="1000" dirty="0" smtClean="0"/>
              <a:t> Impedance of a QF-QF closed vacuum flange without damping resistor.</a:t>
            </a:r>
            <a:endParaRPr lang="en-GB" sz="1000" dirty="0"/>
          </a:p>
        </p:txBody>
      </p:sp>
      <p:sp>
        <p:nvSpPr>
          <p:cNvPr id="11" name="Rounded Rectangle 10"/>
          <p:cNvSpPr/>
          <p:nvPr/>
        </p:nvSpPr>
        <p:spPr>
          <a:xfrm>
            <a:off x="5810884" y="2060848"/>
            <a:ext cx="792088" cy="1321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2240" y="2259893"/>
            <a:ext cx="173604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Factor ≈ 5 – 8 reduction in R/Q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48064" y="2348880"/>
            <a:ext cx="609024" cy="10457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16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08920"/>
            <a:ext cx="7005528" cy="4149080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Wire Shield (</a:t>
            </a:r>
            <a:r>
              <a:rPr lang="en-GB" dirty="0" smtClean="0"/>
              <a:t>III)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-7340" y="66115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</a:t>
            </a:r>
            <a:r>
              <a:rPr lang="en-GB" b="1" dirty="0">
                <a:solidFill>
                  <a:srgbClr val="0070C0"/>
                </a:solidFill>
              </a:rPr>
              <a:t>array of longitudinal wires or a thin metallic sheet</a:t>
            </a:r>
            <a:r>
              <a:rPr lang="en-GB" dirty="0"/>
              <a:t> can significantly reduce the R/Q of a longitudinal resonance without restricting the bellows functionality.</a:t>
            </a:r>
          </a:p>
          <a:p>
            <a:pPr algn="ctr"/>
            <a:endParaRPr lang="en-GB" dirty="0"/>
          </a:p>
          <a:p>
            <a:pPr algn="ctr"/>
            <a:r>
              <a:rPr lang="en-GB" b="1" dirty="0">
                <a:solidFill>
                  <a:srgbClr val="0070C0"/>
                </a:solidFill>
              </a:rPr>
              <a:t>Comparison</a:t>
            </a:r>
            <a:r>
              <a:rPr lang="en-GB" b="1" dirty="0"/>
              <a:t> between the longitudinal impedance of </a:t>
            </a:r>
            <a:r>
              <a:rPr lang="en-GB" b="1" dirty="0" smtClean="0"/>
              <a:t>two </a:t>
            </a:r>
            <a:r>
              <a:rPr lang="en-GB" b="1" dirty="0" smtClean="0">
                <a:solidFill>
                  <a:srgbClr val="0070C0"/>
                </a:solidFill>
              </a:rPr>
              <a:t>11</a:t>
            </a:r>
            <a:r>
              <a:rPr lang="en-GB" b="1" dirty="0" smtClean="0"/>
              <a:t> wire shields, with and without gap</a:t>
            </a:r>
            <a:endParaRPr lang="en-GB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88260"/>
              </p:ext>
            </p:extLst>
          </p:nvPr>
        </p:nvGraphicFramePr>
        <p:xfrm>
          <a:off x="2720182" y="2001856"/>
          <a:ext cx="4104457" cy="170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720080"/>
                <a:gridCol w="720081"/>
                <a:gridCol w="648072"/>
                <a:gridCol w="864096"/>
              </a:tblGrid>
              <a:tr h="31097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[GHz]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33771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Reference</a:t>
                      </a: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144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1800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 Wires</a:t>
                      </a:r>
                      <a:r>
                        <a:rPr lang="en-GB" sz="1400" baseline="0" dirty="0" smtClean="0"/>
                        <a:t>: Filled Gap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3.2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225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11 Wires:</a:t>
                      </a:r>
                      <a:r>
                        <a:rPr lang="en-GB" sz="1400" dirty="0" smtClean="0"/>
                        <a:t> Unfilled</a:t>
                      </a:r>
                      <a:r>
                        <a:rPr lang="en-GB" sz="1400" baseline="0" dirty="0" smtClean="0"/>
                        <a:t> Gap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1.2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10.6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410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234" y="4654689"/>
            <a:ext cx="2043624" cy="2167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234" y="2151068"/>
            <a:ext cx="2043624" cy="2440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4781068"/>
            <a:ext cx="164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Red</a:t>
            </a:r>
            <a:r>
              <a:rPr lang="en-GB" sz="1400" dirty="0" smtClean="0"/>
              <a:t> – Filled Gap</a:t>
            </a:r>
          </a:p>
          <a:p>
            <a:r>
              <a:rPr lang="en-GB" sz="1400" dirty="0" smtClean="0"/>
              <a:t>Black – Unfilled Gap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29289" y="3669116"/>
            <a:ext cx="4095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*</a:t>
            </a:r>
            <a:r>
              <a:rPr lang="en-GB" sz="1000" dirty="0" smtClean="0"/>
              <a:t> Impedance of a QF-QF closed vacuum flange without damping resistor.</a:t>
            </a:r>
            <a:endParaRPr lang="en-GB" sz="1000" dirty="0"/>
          </a:p>
        </p:txBody>
      </p:sp>
      <p:sp>
        <p:nvSpPr>
          <p:cNvPr id="12" name="Oval 11"/>
          <p:cNvSpPr/>
          <p:nvPr/>
        </p:nvSpPr>
        <p:spPr>
          <a:xfrm>
            <a:off x="8604448" y="2119418"/>
            <a:ext cx="432048" cy="14535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8604448" y="4598954"/>
            <a:ext cx="432048" cy="14223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5997412" y="2347696"/>
            <a:ext cx="792088" cy="1321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/>
          <p:cNvSpPr/>
          <p:nvPr/>
        </p:nvSpPr>
        <p:spPr>
          <a:xfrm>
            <a:off x="5332881" y="2651416"/>
            <a:ext cx="609024" cy="104570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589438" y="2546741"/>
            <a:ext cx="173604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Filling the gap reduces the R/Q factor ≈2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204" y="3900902"/>
            <a:ext cx="3942796" cy="2957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204" y="3898930"/>
            <a:ext cx="3945427" cy="2959070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Wire Shield (</a:t>
            </a:r>
            <a:r>
              <a:rPr lang="en-GB" dirty="0" smtClean="0"/>
              <a:t>IV)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101306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</a:t>
            </a:r>
            <a:r>
              <a:rPr lang="en-GB" b="1" dirty="0">
                <a:solidFill>
                  <a:srgbClr val="0070C0"/>
                </a:solidFill>
              </a:rPr>
              <a:t>array of longitudinal wires </a:t>
            </a:r>
            <a:r>
              <a:rPr lang="en-GB" dirty="0" smtClean="0"/>
              <a:t>can </a:t>
            </a:r>
            <a:r>
              <a:rPr lang="en-GB" dirty="0"/>
              <a:t>significantly reduce the R/Q of a longitudinal resonance without restricting the bellows functionality.</a:t>
            </a:r>
          </a:p>
          <a:p>
            <a:pPr algn="ctr"/>
            <a:endParaRPr lang="en-GB" sz="600" dirty="0" smtClean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Bead-pull measurements of a 5 wire ‘bricolage’ shield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8" y="2348880"/>
            <a:ext cx="5189066" cy="450912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926934"/>
              </p:ext>
            </p:extLst>
          </p:nvPr>
        </p:nvGraphicFramePr>
        <p:xfrm>
          <a:off x="4067944" y="2420888"/>
          <a:ext cx="4176465" cy="1368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720080"/>
                <a:gridCol w="693551"/>
                <a:gridCol w="659442"/>
                <a:gridCol w="879256"/>
              </a:tblGrid>
              <a:tr h="31097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[GHz]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Simulation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346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29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Measurement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1.2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&gt;4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&gt;187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043608" y="5013176"/>
            <a:ext cx="3672408" cy="129614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195736" y="5780061"/>
            <a:ext cx="177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70C0"/>
                </a:solidFill>
              </a:rPr>
              <a:t>The bricolage shield left a narrower gap</a:t>
            </a:r>
            <a:endParaRPr lang="en-GB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Partial Shielding + Damping</a:t>
            </a:r>
          </a:p>
          <a:p>
            <a:pPr lvl="2"/>
            <a:r>
              <a:rPr lang="en-GB" dirty="0" smtClean="0"/>
              <a:t>The Wire Array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The Sheet Shield</a:t>
            </a:r>
          </a:p>
          <a:p>
            <a:pPr lvl="1"/>
            <a:r>
              <a:rPr lang="en-GB" dirty="0" smtClean="0"/>
              <a:t>Flange Redesign</a:t>
            </a:r>
          </a:p>
          <a:p>
            <a:r>
              <a:rPr lang="en-GB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11002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The Sheet Shield (I)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-7340" y="66115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 </a:t>
            </a:r>
            <a:r>
              <a:rPr lang="en-GB" b="1" dirty="0" smtClean="0">
                <a:solidFill>
                  <a:srgbClr val="0070C0"/>
                </a:solidFill>
              </a:rPr>
              <a:t>thin </a:t>
            </a:r>
            <a:r>
              <a:rPr lang="en-GB" b="1" dirty="0">
                <a:solidFill>
                  <a:srgbClr val="0070C0"/>
                </a:solidFill>
              </a:rPr>
              <a:t>metallic sheet</a:t>
            </a:r>
            <a:r>
              <a:rPr lang="en-GB" dirty="0"/>
              <a:t> can significantly reduce the R/Q of a longitudinal resonance without restricting the bellows functionality.</a:t>
            </a:r>
          </a:p>
          <a:p>
            <a:pPr algn="ctr"/>
            <a:endParaRPr lang="en-GB" sz="600" dirty="0"/>
          </a:p>
          <a:p>
            <a:pPr algn="ctr"/>
            <a:r>
              <a:rPr lang="en-GB" dirty="0"/>
              <a:t>The </a:t>
            </a:r>
            <a:r>
              <a:rPr lang="en-GB" dirty="0" smtClean="0"/>
              <a:t>‘Sheet </a:t>
            </a:r>
            <a:r>
              <a:rPr lang="en-GB" dirty="0"/>
              <a:t>Shield’ (highlighted in red) structure could be </a:t>
            </a:r>
            <a:r>
              <a:rPr lang="en-GB" b="1" dirty="0">
                <a:solidFill>
                  <a:srgbClr val="0070C0"/>
                </a:solidFill>
              </a:rPr>
              <a:t>spot welded</a:t>
            </a:r>
            <a:r>
              <a:rPr lang="en-GB" dirty="0"/>
              <a:t> in 4 + 4 points to the current flange </a:t>
            </a:r>
            <a:r>
              <a:rPr lang="en-GB" dirty="0" smtClean="0"/>
              <a:t>walls.</a:t>
            </a:r>
          </a:p>
          <a:p>
            <a:pPr algn="ctr"/>
            <a:r>
              <a:rPr lang="en-GB" dirty="0" smtClean="0"/>
              <a:t>The holes for the spot welding gun could be bigger or with a </a:t>
            </a:r>
            <a:r>
              <a:rPr lang="en-GB" b="1" dirty="0" smtClean="0">
                <a:solidFill>
                  <a:srgbClr val="0070C0"/>
                </a:solidFill>
              </a:rPr>
              <a:t>different shape</a:t>
            </a:r>
            <a:r>
              <a:rPr lang="en-GB" dirty="0" smtClean="0"/>
              <a:t> if needed.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0815"/>
            <a:ext cx="3516709" cy="4497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90" y="2360815"/>
            <a:ext cx="4053870" cy="4497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9989" y="4865943"/>
            <a:ext cx="126098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Conceptual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Drawings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738886" y="3249846"/>
            <a:ext cx="72008" cy="7200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360819" y="2746479"/>
            <a:ext cx="72008" cy="7200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004048" y="2782484"/>
            <a:ext cx="1331415" cy="53937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004048" y="3285850"/>
            <a:ext cx="2664296" cy="3600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51920" y="2952758"/>
            <a:ext cx="1475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Spot Welding Points</a:t>
            </a:r>
            <a:endParaRPr lang="en-GB" sz="1600" dirty="0"/>
          </a:p>
        </p:txBody>
      </p:sp>
      <p:sp>
        <p:nvSpPr>
          <p:cNvPr id="24" name="Oval 23"/>
          <p:cNvSpPr/>
          <p:nvPr/>
        </p:nvSpPr>
        <p:spPr>
          <a:xfrm>
            <a:off x="5940152" y="4725144"/>
            <a:ext cx="720080" cy="10801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3921914" y="5655861"/>
            <a:ext cx="147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Holes for the spot welding gun</a:t>
            </a:r>
            <a:endParaRPr lang="en-GB" sz="16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235074" y="5512274"/>
            <a:ext cx="705078" cy="56267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4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The Sheet Shield (</a:t>
            </a:r>
            <a:r>
              <a:rPr lang="en-GB" dirty="0" smtClean="0"/>
              <a:t>II)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-7340" y="66115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 </a:t>
            </a:r>
            <a:r>
              <a:rPr lang="en-GB" b="1" dirty="0">
                <a:solidFill>
                  <a:srgbClr val="0070C0"/>
                </a:solidFill>
              </a:rPr>
              <a:t>thin metallic sheet</a:t>
            </a:r>
            <a:r>
              <a:rPr lang="en-GB" dirty="0"/>
              <a:t> can significantly reduce the R/Q of a longitudinal resonance without restricting the bellows functionality.</a:t>
            </a:r>
          </a:p>
          <a:p>
            <a:pPr algn="ctr"/>
            <a:endParaRPr lang="en-GB" sz="600" dirty="0"/>
          </a:p>
          <a:p>
            <a:pPr algn="ctr"/>
            <a:r>
              <a:rPr lang="en-GB" b="1" dirty="0">
                <a:solidFill>
                  <a:srgbClr val="0070C0"/>
                </a:solidFill>
              </a:rPr>
              <a:t>Comparison</a:t>
            </a:r>
            <a:r>
              <a:rPr lang="en-GB" dirty="0"/>
              <a:t> between the longitudinal impedance of two </a:t>
            </a:r>
            <a:r>
              <a:rPr lang="en-GB" b="1" dirty="0" smtClean="0">
                <a:solidFill>
                  <a:srgbClr val="0070C0"/>
                </a:solidFill>
              </a:rPr>
              <a:t>sheet </a:t>
            </a:r>
            <a:r>
              <a:rPr lang="en-GB" dirty="0" smtClean="0"/>
              <a:t>shields</a:t>
            </a:r>
            <a:r>
              <a:rPr lang="en-GB" dirty="0"/>
              <a:t>, with and without </a:t>
            </a:r>
            <a:r>
              <a:rPr lang="en-GB" dirty="0" smtClean="0"/>
              <a:t>gap.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325"/>
            <a:ext cx="6588224" cy="398488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396533"/>
              </p:ext>
            </p:extLst>
          </p:nvPr>
        </p:nvGraphicFramePr>
        <p:xfrm>
          <a:off x="2555776" y="1772816"/>
          <a:ext cx="4104457" cy="170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720080"/>
                <a:gridCol w="720081"/>
                <a:gridCol w="648072"/>
                <a:gridCol w="864096"/>
              </a:tblGrid>
              <a:tr h="31097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[GHz]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33771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Reference</a:t>
                      </a:r>
                      <a:r>
                        <a:rPr lang="en-GB" sz="14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144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1800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Sheet Shield: </a:t>
                      </a:r>
                      <a:r>
                        <a:rPr lang="en-GB" sz="1400" baseline="0" dirty="0" smtClean="0"/>
                        <a:t>Filled Gap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1.5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245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Sheet Shield: Unfilled</a:t>
                      </a:r>
                      <a:r>
                        <a:rPr lang="en-GB" sz="1400" baseline="0" dirty="0" smtClean="0"/>
                        <a:t> Gap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1.3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525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04" y="3704496"/>
            <a:ext cx="3538727" cy="3143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61195" y="3443587"/>
            <a:ext cx="40953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*</a:t>
            </a:r>
            <a:r>
              <a:rPr lang="en-GB" sz="1000" dirty="0" smtClean="0"/>
              <a:t> Impedance of a QF-QF closed vacuum flange without damping resistor.</a:t>
            </a:r>
            <a:endParaRPr lang="en-GB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732240" y="2259893"/>
            <a:ext cx="173604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Factor ≈ 5 – 12 reduction in R/Q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9552" y="2181638"/>
            <a:ext cx="173604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Filling the gap reduces the R/Q factor ≈2.5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30296" y="2119576"/>
            <a:ext cx="792088" cy="1321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5652120" y="5805264"/>
            <a:ext cx="648072" cy="8493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6952188" y="5066600"/>
            <a:ext cx="1296144" cy="7386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Initial</a:t>
            </a:r>
          </a:p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Imperfection Assessment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7232" y="5802672"/>
            <a:ext cx="342960" cy="4125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6300192" y="5435932"/>
            <a:ext cx="651996" cy="3667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5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558" y="657774"/>
            <a:ext cx="2592288" cy="3456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7774"/>
            <a:ext cx="9144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0" y="65777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</a:t>
            </a:r>
            <a:r>
              <a:rPr lang="en-GB" b="1" dirty="0">
                <a:solidFill>
                  <a:srgbClr val="0070C0"/>
                </a:solidFill>
              </a:rPr>
              <a:t>array of longitudinal wires </a:t>
            </a:r>
            <a:r>
              <a:rPr lang="en-GB" dirty="0" smtClean="0"/>
              <a:t>can </a:t>
            </a:r>
            <a:r>
              <a:rPr lang="en-GB" dirty="0"/>
              <a:t>significantly reduce the R/Q of a longitudinal resonance without restricting the bellows functionality.</a:t>
            </a:r>
          </a:p>
          <a:p>
            <a:pPr algn="ctr"/>
            <a:endParaRPr lang="en-GB" sz="600" dirty="0" smtClean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Bead-pull measurements of a ‘bricolage’ sheet shield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The Sheet Shield (III)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5390"/>
            <a:ext cx="4350147" cy="326261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554342"/>
              </p:ext>
            </p:extLst>
          </p:nvPr>
        </p:nvGraphicFramePr>
        <p:xfrm>
          <a:off x="135268" y="1799379"/>
          <a:ext cx="4104457" cy="170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720080"/>
                <a:gridCol w="648073"/>
                <a:gridCol w="648072"/>
                <a:gridCol w="864096"/>
              </a:tblGrid>
              <a:tr h="310979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[GHz]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33771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Measurement</a:t>
                      </a:r>
                      <a:endParaRPr lang="en-GB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&gt;0.7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&gt;55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13.3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/>
                        <a:t>Simulation Wake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525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Simulation </a:t>
                      </a:r>
                      <a:r>
                        <a:rPr lang="en-GB" sz="1400" dirty="0" err="1" smtClean="0"/>
                        <a:t>Eigenmode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1.3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8.6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0070C0"/>
                          </a:solidFill>
                        </a:rPr>
                        <a:t>510</a:t>
                      </a:r>
                      <a:endParaRPr lang="en-GB" sz="1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GB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494930"/>
            <a:ext cx="3928880" cy="336307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623720" y="5157192"/>
            <a:ext cx="1260648" cy="129614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7531702" y="4517548"/>
            <a:ext cx="1619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70C0"/>
                </a:solidFill>
              </a:rPr>
              <a:t>The bricolage shield left a narrower gap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405124" y="2141403"/>
            <a:ext cx="792088" cy="1321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3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57774"/>
            <a:ext cx="9144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0" y="123528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Any </a:t>
            </a:r>
            <a:r>
              <a:rPr lang="en-GB" b="1" dirty="0" smtClean="0">
                <a:solidFill>
                  <a:srgbClr val="0070C0"/>
                </a:solidFill>
              </a:rPr>
              <a:t>combination of sheet and wires/holes</a:t>
            </a:r>
            <a:r>
              <a:rPr lang="en-GB" dirty="0" smtClean="0"/>
              <a:t> should give similar R/Q reduction.</a:t>
            </a:r>
            <a:endParaRPr lang="en-GB" dirty="0"/>
          </a:p>
          <a:p>
            <a:pPr algn="ctr"/>
            <a:endParaRPr lang="en-GB" sz="600" dirty="0" smtClean="0"/>
          </a:p>
          <a:p>
            <a:pPr algn="ctr"/>
            <a:r>
              <a:rPr lang="en-GB" dirty="0" smtClean="0"/>
              <a:t>Some of these combinations have already been simulated.</a:t>
            </a:r>
            <a:endParaRPr lang="en-GB" dirty="0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The Combos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2636911"/>
            <a:ext cx="3390962" cy="3645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36910"/>
            <a:ext cx="3698058" cy="364544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05562" y="3305469"/>
            <a:ext cx="1846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These two examples make the shield </a:t>
            </a:r>
            <a:r>
              <a:rPr lang="en-GB" b="1" dirty="0" smtClean="0">
                <a:solidFill>
                  <a:srgbClr val="0070C0"/>
                </a:solidFill>
              </a:rPr>
              <a:t>installation easier </a:t>
            </a:r>
            <a:r>
              <a:rPr lang="en-GB" dirty="0" smtClean="0"/>
              <a:t>without sacrificing too much R/Q reduction.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84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Partial Shielding + Damping</a:t>
            </a:r>
          </a:p>
          <a:p>
            <a:pPr lvl="2"/>
            <a:r>
              <a:rPr lang="en-GB" dirty="0" smtClean="0"/>
              <a:t>The Wire Array</a:t>
            </a:r>
          </a:p>
          <a:p>
            <a:pPr lvl="2"/>
            <a:r>
              <a:rPr lang="en-GB" dirty="0" smtClean="0"/>
              <a:t>The Sheet Shield</a:t>
            </a:r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091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Partial Shielding + Damping</a:t>
            </a:r>
          </a:p>
          <a:p>
            <a:pPr lvl="2"/>
            <a:r>
              <a:rPr lang="en-GB" dirty="0" smtClean="0"/>
              <a:t>The Wire Array</a:t>
            </a:r>
          </a:p>
          <a:p>
            <a:pPr lvl="2"/>
            <a:r>
              <a:rPr lang="en-GB" dirty="0" smtClean="0"/>
              <a:t>The Sheet Shield</a:t>
            </a:r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986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4480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Partial Shielding + Damping (II)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86881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I.- The goal of the partial shielding </a:t>
            </a:r>
            <a:r>
              <a:rPr lang="en-GB" dirty="0" smtClean="0"/>
              <a:t>is to reduce the R/Q.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816159"/>
              </p:ext>
            </p:extLst>
          </p:nvPr>
        </p:nvGraphicFramePr>
        <p:xfrm>
          <a:off x="1049168" y="1237250"/>
          <a:ext cx="69492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679"/>
                <a:gridCol w="1231033"/>
                <a:gridCol w="1389856"/>
                <a:gridCol w="1389856"/>
                <a:gridCol w="138985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 [GHz]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Z [k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]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R/Q [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]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Reference</a:t>
                      </a:r>
                      <a:r>
                        <a:rPr lang="en-GB" sz="18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1.4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144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1800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Wire Array</a:t>
                      </a:r>
                      <a:endParaRPr lang="en-GB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3.2</a:t>
                      </a:r>
                      <a:endParaRPr lang="en-GB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70C0"/>
                          </a:solidFill>
                        </a:rPr>
                        <a:t>285</a:t>
                      </a:r>
                      <a:endParaRPr lang="en-GB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Metallic Sheet</a:t>
                      </a:r>
                      <a:endParaRPr lang="en-GB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1.2</a:t>
                      </a:r>
                      <a:endParaRPr lang="en-GB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1.5</a:t>
                      </a:r>
                      <a:endParaRPr lang="en-GB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70C0"/>
                          </a:solidFill>
                        </a:rPr>
                        <a:t>245</a:t>
                      </a:r>
                      <a:endParaRPr lang="en-GB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781279" y="3102786"/>
            <a:ext cx="5465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array of metallic wires and the thin metallic sheet are </a:t>
            </a:r>
            <a:r>
              <a:rPr lang="en-GB" b="1" dirty="0" smtClean="0">
                <a:solidFill>
                  <a:schemeClr val="tx2"/>
                </a:solidFill>
              </a:rPr>
              <a:t>‘equivalent’</a:t>
            </a:r>
            <a:r>
              <a:rPr lang="en-GB" dirty="0" smtClean="0"/>
              <a:t> from a longitudinal mode point of view.</a:t>
            </a:r>
          </a:p>
          <a:p>
            <a:pPr algn="ctr"/>
            <a:endParaRPr lang="en-GB" sz="900" dirty="0"/>
          </a:p>
          <a:p>
            <a:pPr algn="ctr"/>
            <a:r>
              <a:rPr lang="en-GB" dirty="0" smtClean="0"/>
              <a:t>A factor </a:t>
            </a:r>
            <a:r>
              <a:rPr lang="en-GB" b="1" dirty="0">
                <a:solidFill>
                  <a:srgbClr val="FF0000"/>
                </a:solidFill>
              </a:rPr>
              <a:t>≈ 8-12</a:t>
            </a:r>
            <a:r>
              <a:rPr lang="en-GB" dirty="0" smtClean="0"/>
              <a:t> reduction in the </a:t>
            </a:r>
            <a:r>
              <a:rPr lang="en-GB" b="1" dirty="0" smtClean="0">
                <a:solidFill>
                  <a:schemeClr val="tx2"/>
                </a:solidFill>
              </a:rPr>
              <a:t>R/Q</a:t>
            </a:r>
            <a:r>
              <a:rPr lang="en-GB" dirty="0" smtClean="0"/>
              <a:t> can be achieved with the proposed configuration.</a:t>
            </a:r>
          </a:p>
          <a:p>
            <a:pPr algn="ctr"/>
            <a:endParaRPr lang="en-GB" sz="900" dirty="0"/>
          </a:p>
          <a:p>
            <a:pPr algn="ctr"/>
            <a:r>
              <a:rPr lang="en-GB" dirty="0"/>
              <a:t>Both alternatives intrinsically </a:t>
            </a:r>
            <a:r>
              <a:rPr lang="en-GB" b="1" dirty="0">
                <a:solidFill>
                  <a:schemeClr val="tx2"/>
                </a:solidFill>
              </a:rPr>
              <a:t>lower the Q</a:t>
            </a:r>
            <a:r>
              <a:rPr lang="en-GB" dirty="0"/>
              <a:t> some extend (factor </a:t>
            </a:r>
            <a:r>
              <a:rPr lang="en-GB" b="1" dirty="0">
                <a:solidFill>
                  <a:srgbClr val="FF0000"/>
                </a:solidFill>
              </a:rPr>
              <a:t>≈6</a:t>
            </a:r>
            <a:r>
              <a:rPr lang="en-GB" dirty="0"/>
              <a:t>) due to the additional losses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517232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/>
                </a:solidFill>
              </a:rPr>
              <a:t>II.- Once the R/Q has been reduced, additional damping </a:t>
            </a:r>
            <a:r>
              <a:rPr lang="en-GB" dirty="0" smtClean="0"/>
              <a:t>can be introduced to push the impedance further down.</a:t>
            </a:r>
          </a:p>
          <a:p>
            <a:pPr algn="ctr"/>
            <a:endParaRPr lang="en-GB" sz="900" dirty="0"/>
          </a:p>
          <a:p>
            <a:pPr algn="ctr"/>
            <a:r>
              <a:rPr lang="en-GB" dirty="0" smtClean="0"/>
              <a:t>Using current damping resistors, the resulting Q should be lower than 100.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52" y="2747623"/>
            <a:ext cx="1790144" cy="2289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47624"/>
            <a:ext cx="1673775" cy="22892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0427" y="2689468"/>
            <a:ext cx="6840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*</a:t>
            </a:r>
            <a:r>
              <a:rPr lang="en-GB" sz="1000" dirty="0" smtClean="0"/>
              <a:t> Impedance of a QF-QF closed vacuum flange without damping resistor.</a:t>
            </a:r>
            <a:endParaRPr lang="en-GB" sz="1000" dirty="0"/>
          </a:p>
        </p:txBody>
      </p:sp>
      <p:sp>
        <p:nvSpPr>
          <p:cNvPr id="4" name="Rounded Rectangle 3"/>
          <p:cNvSpPr/>
          <p:nvPr/>
        </p:nvSpPr>
        <p:spPr>
          <a:xfrm>
            <a:off x="0" y="817467"/>
            <a:ext cx="9144000" cy="448374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0" y="5497828"/>
            <a:ext cx="9144000" cy="108123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9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Partial Shielding + Damping (III)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7039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A first look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at the mechanical aspects including installation difficulties: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05275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Wire Array: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Probably, the best way to fabricate/build it would be 3D metallic printing.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Could cause </a:t>
            </a:r>
            <a:r>
              <a:rPr lang="en-GB" b="1" dirty="0" smtClean="0">
                <a:solidFill>
                  <a:srgbClr val="FF0000"/>
                </a:solidFill>
              </a:rPr>
              <a:t>outgassing problems </a:t>
            </a:r>
            <a:r>
              <a:rPr lang="en-GB" dirty="0" smtClean="0"/>
              <a:t>– To be assessed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other building alternatives would be, in principle, more expensive but also possible.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cost would highly depend on the number of wires (trade-off).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Installation via spot welds.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The Thin Metallic Sheet: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 principle, a </a:t>
            </a:r>
            <a:r>
              <a:rPr lang="en-GB" b="1" dirty="0" smtClean="0">
                <a:solidFill>
                  <a:srgbClr val="0070C0"/>
                </a:solidFill>
              </a:rPr>
              <a:t>very cheap </a:t>
            </a:r>
            <a:r>
              <a:rPr lang="en-GB" dirty="0" smtClean="0"/>
              <a:t>solution in terms of manufacturing</a:t>
            </a:r>
            <a:r>
              <a:rPr lang="en-GB" dirty="0"/>
              <a:t> </a:t>
            </a:r>
            <a:r>
              <a:rPr lang="en-GB" dirty="0" smtClean="0"/>
              <a:t>( proposed by E</a:t>
            </a:r>
            <a:r>
              <a:rPr lang="en-GB" dirty="0" smtClean="0"/>
              <a:t>. </a:t>
            </a:r>
            <a:r>
              <a:rPr lang="en-GB" dirty="0" smtClean="0"/>
              <a:t>Montesinos ).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Metallic Sheet</a:t>
            </a:r>
            <a:endParaRPr lang="en-GB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0.15 - 0.2</a:t>
            </a:r>
            <a:r>
              <a:rPr lang="en-GB" dirty="0" smtClean="0"/>
              <a:t>mm </a:t>
            </a:r>
            <a:r>
              <a:rPr lang="en-GB" dirty="0" smtClean="0"/>
              <a:t>thick Stainless </a:t>
            </a:r>
            <a:r>
              <a:rPr lang="en-GB" dirty="0" smtClean="0"/>
              <a:t>Steel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Copper sheet as in the bricolage setup ( fixed with a spot welded screw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Stamp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Shield Bending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Could give rise to higher impedance if certain parts are not in </a:t>
            </a:r>
            <a:r>
              <a:rPr lang="en-GB" b="1" dirty="0" smtClean="0">
                <a:solidFill>
                  <a:srgbClr val="FF0000"/>
                </a:solidFill>
              </a:rPr>
              <a:t>good contact</a:t>
            </a:r>
            <a:r>
              <a:rPr lang="en-GB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Initial study show additional high frequency modes (&gt;2GHz).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Installation via spot welds</a:t>
            </a:r>
            <a:r>
              <a:rPr lang="en-GB" dirty="0" smtClean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3855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Additional studies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concerning induced currents in the shields, </a:t>
            </a:r>
            <a:r>
              <a:rPr lang="en-GB" b="1" dirty="0" smtClean="0">
                <a:solidFill>
                  <a:srgbClr val="FF0000"/>
                </a:solidFill>
              </a:rPr>
              <a:t>heating</a:t>
            </a:r>
            <a:r>
              <a:rPr lang="en-GB" dirty="0" smtClean="0"/>
              <a:t>, how to ensure that the shield won’t go into the </a:t>
            </a:r>
            <a:r>
              <a:rPr lang="en-GB" b="1" dirty="0" smtClean="0">
                <a:solidFill>
                  <a:srgbClr val="FF0000"/>
                </a:solidFill>
              </a:rPr>
              <a:t>aperture</a:t>
            </a:r>
            <a:r>
              <a:rPr lang="en-GB" dirty="0" smtClean="0"/>
              <a:t>, installation difficulties… will be needed.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Partial Shielding + Damping (IV)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718454"/>
            <a:ext cx="9144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Very Rough estimation of cost/time:</a:t>
            </a:r>
          </a:p>
          <a:p>
            <a:pPr algn="ctr"/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Number of flanges to act upon: </a:t>
            </a:r>
            <a:r>
              <a:rPr lang="en-GB" b="1" dirty="0" smtClean="0">
                <a:solidFill>
                  <a:srgbClr val="FF0000"/>
                </a:solidFill>
              </a:rPr>
              <a:t>≈165 – 200 </a:t>
            </a:r>
            <a:r>
              <a:rPr lang="en-GB" dirty="0" smtClean="0"/>
              <a:t>(only Short Straight Sections considered)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Maybe something could be done with flanges of group II.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Cost: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wire array: </a:t>
            </a:r>
            <a:r>
              <a:rPr lang="en-GB" dirty="0" smtClean="0"/>
              <a:t>Unknown </a:t>
            </a:r>
            <a:r>
              <a:rPr lang="en-GB" dirty="0" smtClean="0"/>
              <a:t>(depends on many different things)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thin metallic sheet: </a:t>
            </a:r>
            <a:r>
              <a:rPr lang="en-GB" dirty="0" smtClean="0"/>
              <a:t>Very </a:t>
            </a:r>
            <a:r>
              <a:rPr lang="en-GB" dirty="0" smtClean="0"/>
              <a:t>cheap.</a:t>
            </a:r>
          </a:p>
          <a:p>
            <a:pPr lvl="1"/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the installation: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 team of </a:t>
            </a:r>
            <a:r>
              <a:rPr lang="en-GB" dirty="0" smtClean="0">
                <a:solidFill>
                  <a:srgbClr val="FF0000"/>
                </a:solidFill>
              </a:rPr>
              <a:t>two</a:t>
            </a:r>
            <a:r>
              <a:rPr lang="en-GB" dirty="0" smtClean="0"/>
              <a:t> people would be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+ Moving all the BPHs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+ Moving other stuff in the SSSs.</a:t>
            </a:r>
          </a:p>
          <a:p>
            <a:pPr lvl="1"/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1 day/flange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≈</a:t>
            </a:r>
            <a:r>
              <a:rPr lang="en-GB" dirty="0" smtClean="0"/>
              <a:t> 15-30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Two people 15 – 30 weeks ≈ 75 </a:t>
            </a:r>
            <a:r>
              <a:rPr lang="en-GB" dirty="0" err="1" smtClean="0"/>
              <a:t>kCHF</a:t>
            </a:r>
            <a:r>
              <a:rPr lang="en-GB" dirty="0" smtClean="0"/>
              <a:t> – 150 </a:t>
            </a:r>
            <a:r>
              <a:rPr lang="en-GB" dirty="0" err="1" smtClean="0"/>
              <a:t>kCHF</a:t>
            </a:r>
            <a:endParaRPr lang="en-GB" dirty="0" smtClean="0"/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Possible synergies with other projects to reduce cost?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SPS tunnel will be very busy during LS2 (cavity rearrangement, etc…) could cause difficulties.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4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Partial Shielding + Damping</a:t>
            </a:r>
          </a:p>
          <a:p>
            <a:pPr lvl="2"/>
            <a:r>
              <a:rPr lang="en-GB" dirty="0" smtClean="0"/>
              <a:t>The Wire Array</a:t>
            </a:r>
          </a:p>
          <a:p>
            <a:pPr lvl="2"/>
            <a:r>
              <a:rPr lang="en-GB" dirty="0" smtClean="0"/>
              <a:t>The Sheet Shield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Flange Redesign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82507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4457" y="2636208"/>
            <a:ext cx="3528392" cy="4163807"/>
            <a:chOff x="395536" y="2181057"/>
            <a:chExt cx="3678334" cy="4439183"/>
          </a:xfrm>
        </p:grpSpPr>
        <p:pic>
          <p:nvPicPr>
            <p:cNvPr id="8197" name="Picture 5" descr="\\cern.ch\dfs\Users\j\jvarelac\Desktop\Untitled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181057"/>
              <a:ext cx="1237262" cy="4085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\\cern.ch\dfs\Users\j\jvarelac\Desktop\Untitled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46" y="2332036"/>
              <a:ext cx="2434024" cy="428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 flipH="1">
              <a:off x="1614907" y="2181057"/>
              <a:ext cx="45719" cy="4085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1547664" y="2852936"/>
              <a:ext cx="144016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Diamond 5"/>
            <p:cNvSpPr/>
            <p:nvPr/>
          </p:nvSpPr>
          <p:spPr>
            <a:xfrm>
              <a:off x="1612057" y="2564904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Diamond 16"/>
            <p:cNvSpPr/>
            <p:nvPr/>
          </p:nvSpPr>
          <p:spPr>
            <a:xfrm>
              <a:off x="1612620" y="5894331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2915816" y="3356992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flipH="1">
              <a:off x="2920579" y="4994124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41301" y="499412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3687" y="499412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41301" y="328498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03687" y="328498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407388" y="2181057"/>
              <a:ext cx="924252" cy="1535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76056" y="2651312"/>
            <a:ext cx="3672408" cy="3832201"/>
            <a:chOff x="4644008" y="1649653"/>
            <a:chExt cx="3672408" cy="3832201"/>
          </a:xfrm>
        </p:grpSpPr>
        <p:pic>
          <p:nvPicPr>
            <p:cNvPr id="8200" name="Picture 8" descr="\\cern.ch\dfs\Users\j\jvarelac\Desktop\Untitled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49584" y="1772816"/>
              <a:ext cx="292303" cy="3696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7" descr="\\cern.ch\dfs\Users\j\jvarelac\Desktop\Untitled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558" y="3940292"/>
              <a:ext cx="154305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4644008" y="1649653"/>
              <a:ext cx="3025307" cy="3832201"/>
              <a:chOff x="395536" y="2181057"/>
              <a:chExt cx="3153870" cy="4085646"/>
            </a:xfrm>
          </p:grpSpPr>
          <p:pic>
            <p:nvPicPr>
              <p:cNvPr id="28" name="Picture 5" descr="\\cern.ch\dfs\Users\j\jvarelac\Desktop\Untitled3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181057"/>
                <a:ext cx="1237262" cy="4085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 flipH="1">
                <a:off x="1614907" y="2181057"/>
                <a:ext cx="45719" cy="4085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 flipH="1">
                <a:off x="1547664" y="2852936"/>
                <a:ext cx="144016" cy="2880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Diamond 31"/>
              <p:cNvSpPr/>
              <p:nvPr/>
            </p:nvSpPr>
            <p:spPr>
              <a:xfrm>
                <a:off x="1612057" y="2564904"/>
                <a:ext cx="45719" cy="72008"/>
              </a:xfrm>
              <a:prstGeom prst="diamond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Diamond 32"/>
              <p:cNvSpPr/>
              <p:nvPr/>
            </p:nvSpPr>
            <p:spPr>
              <a:xfrm>
                <a:off x="1612620" y="5894331"/>
                <a:ext cx="45719" cy="72008"/>
              </a:xfrm>
              <a:prstGeom prst="diamond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 flipH="1">
                <a:off x="2915816" y="3356992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/>
              <p:cNvSpPr/>
              <p:nvPr/>
            </p:nvSpPr>
            <p:spPr>
              <a:xfrm flipH="1">
                <a:off x="2920579" y="4994124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441301" y="499412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503687" y="499412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441301" y="328498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503687" y="328498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/>
              <p:cNvSpPr/>
              <p:nvPr/>
            </p:nvSpPr>
            <p:spPr>
              <a:xfrm flipH="1">
                <a:off x="407388" y="2181057"/>
                <a:ext cx="924252" cy="1535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1" name="Picture 7" descr="\\cern.ch\dfs\Users\j\jvarelac\Desktop\Untitled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144321" y="2972515"/>
              <a:ext cx="154305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652120" y="2204865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65743" y="2202197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68695" y="3967156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647508" y="3966727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201" name="Picture 9" descr="\\cern.ch\dfs\Users\j\jvarelac\Desktop\Untitled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007" y="3143965"/>
              <a:ext cx="646409" cy="955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\\cern.ch\dfs\Users\j\jvarelac\Desktop\Untitled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48562" y="4003852"/>
              <a:ext cx="1143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\\cern.ch\dfs\Users\j\jvarelac\Desktop\Untitled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337" y="3090347"/>
              <a:ext cx="1143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753348" y="3078753"/>
              <a:ext cx="188739" cy="14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62874" y="4017703"/>
              <a:ext cx="188739" cy="14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995936" y="4224161"/>
            <a:ext cx="792088" cy="781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6660232" y="3889382"/>
            <a:ext cx="1619533" cy="152047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707802" y="3567404"/>
            <a:ext cx="149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1"/>
                </a:solidFill>
              </a:rPr>
              <a:t>MBA / QF Bellows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947352" y="3174384"/>
            <a:ext cx="636217" cy="113549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4980256" y="3235510"/>
            <a:ext cx="959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1"/>
                </a:solidFill>
              </a:rPr>
              <a:t>Flanges without gap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Flange Redesign (I)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837282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solution </a:t>
            </a:r>
            <a:r>
              <a:rPr lang="en-GB" b="1" dirty="0" smtClean="0">
                <a:solidFill>
                  <a:srgbClr val="0070C0"/>
                </a:solidFill>
              </a:rPr>
              <a:t>minimizes the impedance </a:t>
            </a:r>
            <a:r>
              <a:rPr lang="en-GB" dirty="0" smtClean="0"/>
              <a:t>and is enamel compatible.</a:t>
            </a:r>
          </a:p>
          <a:p>
            <a:pPr algn="ctr"/>
            <a:r>
              <a:rPr lang="en-GB" dirty="0" smtClean="0"/>
              <a:t>Its </a:t>
            </a:r>
            <a:r>
              <a:rPr lang="en-GB" b="1" dirty="0" smtClean="0">
                <a:solidFill>
                  <a:srgbClr val="FF0000"/>
                </a:solidFill>
              </a:rPr>
              <a:t>cost</a:t>
            </a:r>
            <a:r>
              <a:rPr lang="en-GB" dirty="0" smtClean="0"/>
              <a:t> is, on the other hand, the </a:t>
            </a:r>
            <a:r>
              <a:rPr lang="en-GB" b="1" dirty="0" smtClean="0">
                <a:solidFill>
                  <a:srgbClr val="FF0000"/>
                </a:solidFill>
              </a:rPr>
              <a:t>highest</a:t>
            </a:r>
            <a:r>
              <a:rPr lang="en-GB" dirty="0" smtClean="0"/>
              <a:t>.</a:t>
            </a:r>
          </a:p>
          <a:p>
            <a:pPr algn="ctr"/>
            <a:endParaRPr lang="en-GB" sz="1000" dirty="0" smtClean="0"/>
          </a:p>
          <a:p>
            <a:pPr algn="ctr"/>
            <a:r>
              <a:rPr lang="en-GB" dirty="0" smtClean="0"/>
              <a:t>From the impedance point of view it is clear what to do. Mechanical restrictions/difficulties have to be consider.</a:t>
            </a:r>
            <a:endParaRPr lang="en-GB" dirty="0"/>
          </a:p>
          <a:p>
            <a:pPr algn="ctr"/>
            <a:endParaRPr lang="en-GB" sz="1000" dirty="0"/>
          </a:p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Schematically</a:t>
            </a:r>
            <a:r>
              <a:rPr lang="en-GB" dirty="0" smtClean="0"/>
              <a:t>, one would expect to have something like</a:t>
            </a:r>
            <a:r>
              <a:rPr lang="en-GB" dirty="0" smtClean="0"/>
              <a:t>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60243" y="5385582"/>
            <a:ext cx="126098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Conceptual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Drawings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Flange Redesign (II)</a:t>
            </a:r>
            <a:endParaRPr lang="en-GB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10942"/>
            <a:ext cx="2592288" cy="2158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341135"/>
            <a:ext cx="2232248" cy="1897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693434"/>
            <a:ext cx="2232248" cy="2039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00" y="4723015"/>
            <a:ext cx="2376264" cy="1980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1266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solution </a:t>
            </a:r>
            <a:r>
              <a:rPr lang="en-GB" b="1" dirty="0" smtClean="0">
                <a:solidFill>
                  <a:srgbClr val="0070C0"/>
                </a:solidFill>
              </a:rPr>
              <a:t>minimizes the impedance </a:t>
            </a:r>
            <a:r>
              <a:rPr lang="en-GB" dirty="0" smtClean="0"/>
              <a:t>and is enamel compatible.</a:t>
            </a:r>
          </a:p>
          <a:p>
            <a:pPr algn="ctr"/>
            <a:r>
              <a:rPr lang="en-GB" dirty="0" smtClean="0"/>
              <a:t>Its </a:t>
            </a:r>
            <a:r>
              <a:rPr lang="en-GB" b="1" dirty="0" smtClean="0">
                <a:solidFill>
                  <a:srgbClr val="FF0000"/>
                </a:solidFill>
              </a:rPr>
              <a:t>cost</a:t>
            </a:r>
            <a:r>
              <a:rPr lang="en-GB" dirty="0" smtClean="0"/>
              <a:t> is, on the other hand, the </a:t>
            </a:r>
            <a:r>
              <a:rPr lang="en-GB" b="1" dirty="0" smtClean="0">
                <a:solidFill>
                  <a:srgbClr val="FF0000"/>
                </a:solidFill>
              </a:rPr>
              <a:t>highest</a:t>
            </a:r>
            <a:r>
              <a:rPr lang="en-GB" dirty="0" smtClean="0"/>
              <a:t>.</a:t>
            </a:r>
          </a:p>
          <a:p>
            <a:pPr algn="ctr"/>
            <a:endParaRPr lang="en-GB" sz="1000" dirty="0" smtClean="0"/>
          </a:p>
          <a:p>
            <a:pPr algn="ctr"/>
            <a:r>
              <a:rPr lang="en-GB" dirty="0" smtClean="0"/>
              <a:t>From the impedance point of view it is clear what to do.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4087027" y="2899322"/>
            <a:ext cx="792088" cy="781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4087027" y="5322450"/>
            <a:ext cx="792088" cy="781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"/>
          <p:cNvSpPr/>
          <p:nvPr/>
        </p:nvSpPr>
        <p:spPr>
          <a:xfrm>
            <a:off x="1187624" y="2060848"/>
            <a:ext cx="6984776" cy="2376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187624" y="4437112"/>
            <a:ext cx="6984776" cy="23762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6953"/>
            <a:ext cx="6391428" cy="3861048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Flange Redesign (III)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-4763" y="1268760"/>
            <a:ext cx="2195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Redesign of a QF-QF closed flange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Gap filling and QF bellows.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67002"/>
            <a:ext cx="2592288" cy="2158111"/>
          </a:xfrm>
          <a:prstGeom prst="rect">
            <a:avLst/>
          </a:prstGeom>
        </p:spPr>
      </p:pic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313123"/>
              </p:ext>
            </p:extLst>
          </p:nvPr>
        </p:nvGraphicFramePr>
        <p:xfrm>
          <a:off x="2190973" y="1028091"/>
          <a:ext cx="69492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208"/>
                <a:gridCol w="1244504"/>
                <a:gridCol w="1389856"/>
                <a:gridCol w="1389856"/>
                <a:gridCol w="1389856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 [GHz]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Z [k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R/Q [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]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Reference</a:t>
                      </a:r>
                      <a:r>
                        <a:rPr lang="en-GB" sz="1800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144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1800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Wire Array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3.2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285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Metallic Sheet</a:t>
                      </a:r>
                      <a:endParaRPr lang="en-GB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1.2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245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Redesign</a:t>
                      </a:r>
                      <a:endParaRPr lang="en-GB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1.5</a:t>
                      </a:r>
                      <a:endParaRPr lang="en-GB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0.75</a:t>
                      </a:r>
                      <a:endParaRPr lang="en-GB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185</a:t>
                      </a:r>
                      <a:endParaRPr lang="en-GB" b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6391428" y="3773315"/>
            <a:ext cx="2752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Of course, impedance-wise, this is the best solution.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 modes could be further damped (not straight </a:t>
            </a:r>
            <a:r>
              <a:rPr lang="en-GB" dirty="0" smtClean="0"/>
              <a:t>forward).</a:t>
            </a:r>
            <a:endParaRPr lang="en-GB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209250" y="2850830"/>
            <a:ext cx="6934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rgbClr val="FF0000"/>
                </a:solidFill>
              </a:rPr>
              <a:t>*</a:t>
            </a:r>
            <a:r>
              <a:rPr lang="en-GB" sz="1000" dirty="0" smtClean="0"/>
              <a:t> Impedance of a QF-QF closed vacuum flange without damping resistor.</a:t>
            </a:r>
            <a:endParaRPr lang="en-GB" sz="1000" dirty="0"/>
          </a:p>
        </p:txBody>
      </p:sp>
      <p:sp>
        <p:nvSpPr>
          <p:cNvPr id="3" name="Oval 2"/>
          <p:cNvSpPr/>
          <p:nvPr/>
        </p:nvSpPr>
        <p:spPr>
          <a:xfrm>
            <a:off x="3635896" y="3467002"/>
            <a:ext cx="648072" cy="754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20957" y="3359216"/>
            <a:ext cx="2195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Tweaking the vacuum seal </a:t>
            </a:r>
            <a:r>
              <a:rPr lang="en-GB" sz="1400" dirty="0" smtClean="0"/>
              <a:t>would reduce the impedance further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90973" y="3728548"/>
            <a:ext cx="1372915" cy="604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0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790"/>
            <a:ext cx="8877447" cy="5279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83" y="985920"/>
            <a:ext cx="2376264" cy="1980220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Flange Redesign (IV)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899592" y="911522"/>
            <a:ext cx="2195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Redesign of a QD-QD closed flange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Gap filling and QD bellows redesign.</a:t>
            </a:r>
          </a:p>
        </p:txBody>
      </p:sp>
      <p:sp>
        <p:nvSpPr>
          <p:cNvPr id="3" name="Oval 2"/>
          <p:cNvSpPr/>
          <p:nvPr/>
        </p:nvSpPr>
        <p:spPr>
          <a:xfrm>
            <a:off x="7164288" y="2212034"/>
            <a:ext cx="648072" cy="754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804248" y="4005064"/>
            <a:ext cx="2195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Tweaking the vacuum seal or producing smaller clamps </a:t>
            </a:r>
            <a:r>
              <a:rPr lang="en-GB" sz="1400" dirty="0" smtClean="0"/>
              <a:t>would reduce the impedance further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596336" y="2996952"/>
            <a:ext cx="216024" cy="10067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985920"/>
            <a:ext cx="1639884" cy="217330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788024" y="2438658"/>
            <a:ext cx="648072" cy="754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389354" y="3108590"/>
            <a:ext cx="2423006" cy="8703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603070"/>
              </p:ext>
            </p:extLst>
          </p:nvPr>
        </p:nvGraphicFramePr>
        <p:xfrm>
          <a:off x="683568" y="4221088"/>
          <a:ext cx="2952329" cy="1368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/>
                <a:gridCol w="720081"/>
                <a:gridCol w="648072"/>
                <a:gridCol w="864096"/>
              </a:tblGrid>
              <a:tr h="310979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f [GHz]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Z [k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Q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R/Q [</a:t>
                      </a:r>
                      <a:r>
                        <a:rPr lang="el-GR" sz="1400" dirty="0" smtClean="0"/>
                        <a:t>Ω</a:t>
                      </a:r>
                      <a:r>
                        <a:rPr lang="en-GB" sz="1400" dirty="0" smtClean="0"/>
                        <a:t>]</a:t>
                      </a:r>
                      <a:endParaRPr lang="en-GB" sz="1400" dirty="0"/>
                    </a:p>
                  </a:txBody>
                  <a:tcPr anchor="ctr"/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1.76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18.7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1050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866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2.45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17.2</a:t>
                      </a:r>
                      <a:endParaRPr lang="en-GB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1415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60197" y="3742139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Current Impedance for this type of flange</a:t>
            </a:r>
            <a:endParaRPr lang="en-GB" sz="1400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674945" y="3774292"/>
            <a:ext cx="2952328" cy="18002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4967177" y="1283508"/>
            <a:ext cx="944745" cy="1353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195736" y="2564233"/>
            <a:ext cx="131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chemeClr val="tx2"/>
                </a:solidFill>
              </a:rPr>
              <a:t>New QD bellows</a:t>
            </a:r>
            <a:endParaRPr lang="en-GB" sz="1400" dirty="0" smtClean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232341" y="2125927"/>
            <a:ext cx="1734836" cy="6863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4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Flange Redesign (</a:t>
            </a:r>
            <a:r>
              <a:rPr lang="en-GB" dirty="0"/>
              <a:t>V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619163"/>
            <a:ext cx="9144000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Very Rough estimation of cost/time:</a:t>
            </a:r>
          </a:p>
          <a:p>
            <a:pPr algn="ctr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Number of flanges to act upon: </a:t>
            </a:r>
            <a:r>
              <a:rPr lang="en-GB" b="1" dirty="0" smtClean="0">
                <a:solidFill>
                  <a:srgbClr val="FF0000"/>
                </a:solidFill>
              </a:rPr>
              <a:t>≈425 – 550 </a:t>
            </a:r>
            <a:r>
              <a:rPr lang="en-GB" dirty="0" smtClean="0"/>
              <a:t>(only Short Straight Sections considered)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Considering both flange groups.</a:t>
            </a:r>
          </a:p>
          <a:p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Cost: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≈ 4 – 6 </a:t>
            </a:r>
            <a:r>
              <a:rPr lang="en-GB" dirty="0" err="1" smtClean="0"/>
              <a:t>kCHF</a:t>
            </a:r>
            <a:r>
              <a:rPr lang="en-GB" dirty="0" smtClean="0"/>
              <a:t> per </a:t>
            </a:r>
            <a:r>
              <a:rPr lang="en-GB" dirty="0" smtClean="0"/>
              <a:t>position.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425 - 550 flanges ≈ </a:t>
            </a:r>
            <a:r>
              <a:rPr lang="en-GB" b="1" dirty="0" smtClean="0">
                <a:solidFill>
                  <a:srgbClr val="FF0000"/>
                </a:solidFill>
              </a:rPr>
              <a:t>1.5 - 3 MCHF </a:t>
            </a:r>
            <a:r>
              <a:rPr lang="en-GB" dirty="0" smtClean="0"/>
              <a:t>(should be lower for a big order)</a:t>
            </a:r>
          </a:p>
          <a:p>
            <a:pPr lvl="1"/>
            <a:endParaRPr lang="en-GB" sz="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the installation: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 team of </a:t>
            </a:r>
            <a:r>
              <a:rPr lang="en-GB" dirty="0" smtClean="0">
                <a:solidFill>
                  <a:srgbClr val="FF0000"/>
                </a:solidFill>
              </a:rPr>
              <a:t>three</a:t>
            </a:r>
            <a:r>
              <a:rPr lang="en-GB" dirty="0" smtClean="0"/>
              <a:t> people would be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+ Removing all the BPMs (cutting and welding new flange)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 smtClean="0"/>
              <a:t>Transport issues could </a:t>
            </a:r>
            <a:r>
              <a:rPr lang="en-GB" dirty="0" smtClean="0"/>
              <a:t>arise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+ Changing the pipe of </a:t>
            </a:r>
            <a:r>
              <a:rPr lang="en-GB" dirty="0" err="1" smtClean="0"/>
              <a:t>Sextupoles</a:t>
            </a:r>
            <a:r>
              <a:rPr lang="en-GB" dirty="0" smtClean="0"/>
              <a:t>/</a:t>
            </a:r>
            <a:r>
              <a:rPr lang="en-GB" dirty="0" err="1" smtClean="0"/>
              <a:t>Octupoles</a:t>
            </a:r>
            <a:r>
              <a:rPr lang="en-GB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Cutting and welding in rad workshop ( could be arranged temporarily in the tunnel )</a:t>
            </a:r>
            <a:endParaRPr lang="en-GB" dirty="0" smtClean="0"/>
          </a:p>
          <a:p>
            <a:pPr lvl="1"/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≈ 15-30 weeks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With harmonic workflow 4 day/flange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/>
              <a:t>2 days per </a:t>
            </a:r>
            <a:r>
              <a:rPr lang="en-GB" dirty="0" err="1"/>
              <a:t>Sextupole</a:t>
            </a:r>
            <a:r>
              <a:rPr lang="en-GB" dirty="0"/>
              <a:t> / </a:t>
            </a:r>
            <a:r>
              <a:rPr lang="en-GB" dirty="0" err="1" smtClean="0"/>
              <a:t>Octupole</a:t>
            </a: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Three people 15 – 30 weeks ≈ 110 </a:t>
            </a:r>
            <a:r>
              <a:rPr lang="en-GB" dirty="0" err="1" smtClean="0"/>
              <a:t>kCHF</a:t>
            </a:r>
            <a:r>
              <a:rPr lang="en-GB" dirty="0" smtClean="0"/>
              <a:t> – 225 </a:t>
            </a:r>
            <a:r>
              <a:rPr lang="en-GB" dirty="0" err="1" smtClean="0"/>
              <a:t>kCHF</a:t>
            </a:r>
            <a:endParaRPr lang="en-GB" dirty="0" smtClean="0"/>
          </a:p>
          <a:p>
            <a:pPr lvl="1"/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Possible synergies with other projects to reduce cost?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SPS tunnel will be very busy during LS2 (cavity rearrangement, etc…) could cause difficulties</a:t>
            </a:r>
            <a:r>
              <a:rPr lang="en-GB" dirty="0" smtClean="0"/>
              <a:t>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761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36712"/>
          </a:xfrm>
        </p:spPr>
        <p:txBody>
          <a:bodyPr>
            <a:normAutofit/>
          </a:bodyPr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484784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The longitudinal impedance of the SPS vacuum flanges has been calculated and measured during the last year.</a:t>
            </a:r>
          </a:p>
          <a:p>
            <a:pPr algn="ctr"/>
            <a:endParaRPr lang="en-GB" sz="2000" dirty="0" smtClean="0"/>
          </a:p>
          <a:p>
            <a:pPr algn="ctr"/>
            <a:endParaRPr lang="en-GB" sz="2000" dirty="0"/>
          </a:p>
          <a:p>
            <a:pPr algn="ctr"/>
            <a:r>
              <a:rPr lang="en-GB" sz="2000" b="1" dirty="0" smtClean="0">
                <a:solidFill>
                  <a:srgbClr val="0070C0"/>
                </a:solidFill>
              </a:rPr>
              <a:t>Initial considerations on how to reduce the impedance</a:t>
            </a:r>
            <a:r>
              <a:rPr lang="en-GB" sz="2000" dirty="0" smtClean="0"/>
              <a:t> of these elements were presented in the last LIU-SPS BD WG meeting.</a:t>
            </a:r>
          </a:p>
          <a:p>
            <a:pPr algn="ctr"/>
            <a:endParaRPr lang="en-GB" sz="2000" dirty="0" smtClean="0"/>
          </a:p>
          <a:p>
            <a:pPr algn="ctr"/>
            <a:endParaRPr lang="en-GB" sz="2000" dirty="0"/>
          </a:p>
          <a:p>
            <a:pPr algn="ctr"/>
            <a:r>
              <a:rPr lang="en-GB" sz="2000" dirty="0" smtClean="0"/>
              <a:t>The different possibilities considered previously have been </a:t>
            </a:r>
            <a:r>
              <a:rPr lang="en-GB" sz="2000" b="1" dirty="0" smtClean="0">
                <a:solidFill>
                  <a:srgbClr val="0070C0"/>
                </a:solidFill>
              </a:rPr>
              <a:t>narrowed down to the two </a:t>
            </a:r>
            <a:r>
              <a:rPr lang="en-GB" sz="2000" dirty="0" smtClean="0"/>
              <a:t>most promising ones.</a:t>
            </a:r>
            <a:endParaRPr lang="en-GB" sz="2000" dirty="0"/>
          </a:p>
          <a:p>
            <a:pPr algn="ctr"/>
            <a:endParaRPr lang="en-GB" sz="2000" dirty="0" smtClean="0"/>
          </a:p>
          <a:p>
            <a:pPr algn="ctr"/>
            <a:endParaRPr lang="en-GB" sz="2000" dirty="0"/>
          </a:p>
          <a:p>
            <a:pPr algn="ctr"/>
            <a:r>
              <a:rPr lang="en-GB" sz="2000" dirty="0" smtClean="0"/>
              <a:t>Some </a:t>
            </a:r>
            <a:r>
              <a:rPr lang="en-GB" sz="2000" b="1" dirty="0" smtClean="0">
                <a:solidFill>
                  <a:srgbClr val="0070C0"/>
                </a:solidFill>
              </a:rPr>
              <a:t>initial discussions </a:t>
            </a:r>
            <a:r>
              <a:rPr lang="en-GB" sz="2000" dirty="0" smtClean="0"/>
              <a:t>have been held with </a:t>
            </a:r>
            <a:r>
              <a:rPr lang="en-GB" sz="2000" b="1" dirty="0" smtClean="0">
                <a:solidFill>
                  <a:srgbClr val="0070C0"/>
                </a:solidFill>
              </a:rPr>
              <a:t>Jose A. Ferreira and E. Montesinos </a:t>
            </a:r>
            <a:r>
              <a:rPr lang="en-GB" sz="2000" dirty="0" smtClean="0"/>
              <a:t>to start accounting for mechanical/vacuum restrictions and look into possible implementations.</a:t>
            </a:r>
          </a:p>
        </p:txBody>
      </p:sp>
    </p:spTree>
    <p:extLst>
      <p:ext uri="{BB962C8B-B14F-4D97-AF65-F5344CB8AC3E}">
        <p14:creationId xmlns:p14="http://schemas.microsoft.com/office/powerpoint/2010/main" val="41176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Partial Shielding + Damping</a:t>
            </a:r>
          </a:p>
          <a:p>
            <a:pPr lvl="2"/>
            <a:r>
              <a:rPr lang="en-GB" dirty="0" smtClean="0"/>
              <a:t>The Wire Array</a:t>
            </a:r>
          </a:p>
          <a:p>
            <a:pPr lvl="2"/>
            <a:r>
              <a:rPr lang="en-GB" dirty="0" smtClean="0"/>
              <a:t>The Sheet Shield</a:t>
            </a:r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23719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8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877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000" dirty="0" smtClean="0"/>
              <a:t>Two main possibilities studied</a:t>
            </a:r>
            <a:r>
              <a:rPr lang="en-GB" sz="1800" dirty="0" smtClean="0"/>
              <a:t>:</a:t>
            </a:r>
          </a:p>
          <a:p>
            <a:endParaRPr lang="en-GB" sz="1000" dirty="0" smtClean="0"/>
          </a:p>
          <a:p>
            <a:r>
              <a:rPr lang="en-GB" sz="1800" dirty="0" smtClean="0"/>
              <a:t>Partial shielding:</a:t>
            </a:r>
          </a:p>
          <a:p>
            <a:pPr lvl="1"/>
            <a:r>
              <a:rPr lang="en-GB" sz="1600" b="1" dirty="0" smtClean="0">
                <a:solidFill>
                  <a:schemeClr val="tx2"/>
                </a:solidFill>
              </a:rPr>
              <a:t>R/Q reduction factor 8-12 </a:t>
            </a:r>
            <a:r>
              <a:rPr lang="en-GB" sz="1600" dirty="0" smtClean="0"/>
              <a:t>could be achieved.</a:t>
            </a:r>
          </a:p>
          <a:p>
            <a:pPr lvl="1"/>
            <a:r>
              <a:rPr lang="en-GB" sz="1600" dirty="0" smtClean="0"/>
              <a:t>Cost of shield production is unknown</a:t>
            </a:r>
          </a:p>
          <a:p>
            <a:pPr lvl="2"/>
            <a:r>
              <a:rPr lang="en-GB" sz="1200" dirty="0" smtClean="0"/>
              <a:t>Different possible implementations.</a:t>
            </a:r>
          </a:p>
          <a:p>
            <a:pPr lvl="1"/>
            <a:r>
              <a:rPr lang="en-GB" sz="1600" b="1" dirty="0" smtClean="0">
                <a:solidFill>
                  <a:srgbClr val="FF0000"/>
                </a:solidFill>
              </a:rPr>
              <a:t>Only ‘half’</a:t>
            </a:r>
            <a:r>
              <a:rPr lang="en-GB" sz="1600" dirty="0" smtClean="0"/>
              <a:t> of the flanges (≈200) could be acted upon.</a:t>
            </a:r>
          </a:p>
          <a:p>
            <a:pPr lvl="1"/>
            <a:r>
              <a:rPr lang="en-GB" sz="1600" dirty="0" smtClean="0"/>
              <a:t>15 - 30 weeks of work</a:t>
            </a:r>
          </a:p>
          <a:p>
            <a:pPr lvl="1"/>
            <a:r>
              <a:rPr lang="en-GB" sz="1600" dirty="0" smtClean="0"/>
              <a:t>Order of magnitude cost: </a:t>
            </a:r>
            <a:r>
              <a:rPr lang="en-GB" sz="1600" b="1" dirty="0" smtClean="0">
                <a:solidFill>
                  <a:srgbClr val="FF0000"/>
                </a:solidFill>
              </a:rPr>
              <a:t>250 </a:t>
            </a:r>
            <a:r>
              <a:rPr lang="en-GB" sz="1600" b="1" dirty="0" err="1" smtClean="0">
                <a:solidFill>
                  <a:srgbClr val="FF0000"/>
                </a:solidFill>
              </a:rPr>
              <a:t>kCHF</a:t>
            </a:r>
            <a:endParaRPr lang="en-GB" sz="1600" dirty="0" smtClean="0"/>
          </a:p>
          <a:p>
            <a:endParaRPr lang="en-GB" sz="1800" dirty="0" smtClean="0"/>
          </a:p>
          <a:p>
            <a:r>
              <a:rPr lang="en-GB" sz="1800" dirty="0" smtClean="0"/>
              <a:t>Flange Redesign:</a:t>
            </a:r>
          </a:p>
          <a:p>
            <a:pPr lvl="1"/>
            <a:r>
              <a:rPr lang="en-GB" sz="1600" b="1" dirty="0" smtClean="0">
                <a:solidFill>
                  <a:schemeClr val="tx2"/>
                </a:solidFill>
              </a:rPr>
              <a:t>Minimum impedance</a:t>
            </a:r>
            <a:r>
              <a:rPr lang="en-GB" sz="1600" dirty="0" smtClean="0"/>
              <a:t>. R/Q reduction factor 20.</a:t>
            </a:r>
          </a:p>
          <a:p>
            <a:pPr lvl="1"/>
            <a:r>
              <a:rPr lang="en-GB" sz="1600" dirty="0" smtClean="0"/>
              <a:t>Cost per flange 4 – 6 </a:t>
            </a:r>
            <a:r>
              <a:rPr lang="en-GB" sz="1600" dirty="0" err="1" smtClean="0"/>
              <a:t>kCHF</a:t>
            </a:r>
            <a:endParaRPr lang="en-GB" sz="1600" dirty="0" smtClean="0"/>
          </a:p>
          <a:p>
            <a:pPr lvl="1"/>
            <a:r>
              <a:rPr lang="en-GB" sz="1600" b="1" dirty="0" smtClean="0">
                <a:solidFill>
                  <a:schemeClr val="tx2"/>
                </a:solidFill>
              </a:rPr>
              <a:t>All flanges</a:t>
            </a:r>
            <a:r>
              <a:rPr lang="en-GB" sz="1600" dirty="0" smtClean="0"/>
              <a:t> could be changed (≈550).</a:t>
            </a:r>
          </a:p>
          <a:p>
            <a:pPr lvl="1"/>
            <a:r>
              <a:rPr lang="en-GB" sz="1600" dirty="0" smtClean="0"/>
              <a:t>15 – 30 weeks of work</a:t>
            </a:r>
          </a:p>
          <a:p>
            <a:pPr lvl="1"/>
            <a:r>
              <a:rPr lang="en-GB" sz="1600" dirty="0" smtClean="0"/>
              <a:t>Order of magnitude cost: </a:t>
            </a:r>
            <a:r>
              <a:rPr lang="en-GB" sz="1600" b="1" dirty="0" smtClean="0">
                <a:solidFill>
                  <a:srgbClr val="FF0000"/>
                </a:solidFill>
              </a:rPr>
              <a:t>1.5 - 3 </a:t>
            </a:r>
            <a:r>
              <a:rPr lang="en-GB" sz="1600" b="1" dirty="0" smtClean="0">
                <a:solidFill>
                  <a:srgbClr val="FF0000"/>
                </a:solidFill>
              </a:rPr>
              <a:t>MCHF</a:t>
            </a:r>
            <a:endParaRPr lang="en-GB" sz="1600" dirty="0" smtClean="0"/>
          </a:p>
          <a:p>
            <a:pPr lvl="1"/>
            <a:r>
              <a:rPr lang="en-GB" sz="1600" dirty="0" smtClean="0"/>
              <a:t>We already have elliptical bellows in the PS</a:t>
            </a:r>
          </a:p>
          <a:p>
            <a:pPr lvl="1"/>
            <a:r>
              <a:rPr lang="en-GB" sz="1600" dirty="0" smtClean="0"/>
              <a:t>Final solution to the problem</a:t>
            </a:r>
            <a:endParaRPr lang="en-GB" sz="1600" dirty="0"/>
          </a:p>
          <a:p>
            <a:pPr marL="457200" lvl="1" indent="0">
              <a:buNone/>
            </a:pPr>
            <a:endParaRPr lang="en-GB" sz="1600" dirty="0"/>
          </a:p>
          <a:p>
            <a:pPr marL="57150" indent="0">
              <a:buNone/>
            </a:pPr>
            <a:r>
              <a:rPr lang="en-GB" sz="1800" dirty="0" smtClean="0"/>
              <a:t>Both options pose logistic problems as the SPS tunnel will be very busy during LS2.</a:t>
            </a:r>
          </a:p>
          <a:p>
            <a:pPr marL="57150" indent="0">
              <a:buNone/>
            </a:pPr>
            <a:endParaRPr lang="en-GB" sz="1800" dirty="0"/>
          </a:p>
          <a:p>
            <a:pPr marL="57150" indent="0" algn="ctr">
              <a:buNone/>
            </a:pPr>
            <a:r>
              <a:rPr lang="en-GB" sz="1800" b="1" dirty="0" smtClean="0">
                <a:solidFill>
                  <a:srgbClr val="0070C0"/>
                </a:solidFill>
              </a:rPr>
              <a:t>Many thanks to J.A. Ferreira and E. Montesinos.</a:t>
            </a:r>
          </a:p>
        </p:txBody>
      </p:sp>
    </p:spTree>
    <p:extLst>
      <p:ext uri="{BB962C8B-B14F-4D97-AF65-F5344CB8AC3E}">
        <p14:creationId xmlns:p14="http://schemas.microsoft.com/office/powerpoint/2010/main" val="12460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14" y="2736253"/>
            <a:ext cx="2597162" cy="2117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002925" cy="1631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8760"/>
            <a:ext cx="3672408" cy="1631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2852936"/>
            <a:ext cx="4211960" cy="1730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08" y="4689213"/>
            <a:ext cx="2369375" cy="2163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79" y="4470817"/>
            <a:ext cx="2223782" cy="2381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27" y="6676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Reminder! 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It is important to differentiate between the different flange types.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6" y="2614059"/>
            <a:ext cx="4002925" cy="1631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70" y="2564904"/>
            <a:ext cx="4211960" cy="1730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65" y="2239102"/>
            <a:ext cx="2223782" cy="2381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0353" y="4245882"/>
            <a:ext cx="32995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Non-enamelled QF – QF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≈26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9170" y="4245883"/>
            <a:ext cx="3620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GB" dirty="0" smtClean="0"/>
              <a:t>namelled QF - MBA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97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9864" y="4245882"/>
            <a:ext cx="222378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Non-Shielded, enamelled BPH - QF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39 + 62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0353" y="2115843"/>
            <a:ext cx="9143999" cy="498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358" y="184905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Group I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4155" y="5677652"/>
            <a:ext cx="1838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Total &gt; 162 + 62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77" y="2285788"/>
            <a:ext cx="2597162" cy="211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4" y="2528522"/>
            <a:ext cx="3672408" cy="1631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56" y="2262762"/>
            <a:ext cx="2369375" cy="216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354" y="443098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Non-enamelled QD-QD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≈75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5777" y="4430987"/>
            <a:ext cx="259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GB" dirty="0" smtClean="0"/>
              <a:t>namelled QD-QD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99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8796" y="4430987"/>
            <a:ext cx="239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Enamelled BPV - QD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90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8" y="1844824"/>
            <a:ext cx="913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Group II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7266" y="5661248"/>
            <a:ext cx="1334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Total &gt; 265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469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81901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70C0"/>
                </a:solidFill>
              </a:rPr>
              <a:t>Longitudinal </a:t>
            </a:r>
            <a:r>
              <a:rPr lang="en-GB" b="1" dirty="0" smtClean="0">
                <a:solidFill>
                  <a:srgbClr val="0070C0"/>
                </a:solidFill>
              </a:rPr>
              <a:t>Impedance </a:t>
            </a:r>
            <a:r>
              <a:rPr lang="en-GB" dirty="0" smtClean="0"/>
              <a:t>of the SPS Vacuum </a:t>
            </a:r>
            <a:r>
              <a:rPr lang="en-GB" dirty="0"/>
              <a:t>F</a:t>
            </a:r>
            <a:r>
              <a:rPr lang="en-GB" dirty="0" smtClean="0"/>
              <a:t>langes – Scattered Resonance Version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Partial Shielding + Damping</a:t>
            </a:r>
          </a:p>
          <a:p>
            <a:pPr lvl="2"/>
            <a:r>
              <a:rPr lang="en-GB" dirty="0" smtClean="0"/>
              <a:t>The Wire Array</a:t>
            </a:r>
          </a:p>
          <a:p>
            <a:pPr lvl="2"/>
            <a:r>
              <a:rPr lang="en-GB" dirty="0" smtClean="0"/>
              <a:t>The Sheet Shield</a:t>
            </a:r>
          </a:p>
          <a:p>
            <a:pPr lvl="1"/>
            <a:r>
              <a:rPr lang="en-GB" dirty="0" smtClean="0"/>
              <a:t>Flange Redesign</a:t>
            </a:r>
          </a:p>
          <a:p>
            <a:r>
              <a:rPr lang="en-GB" dirty="0" smtClean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0007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684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Partial Shielding + Damping (I)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-7340" y="661154"/>
            <a:ext cx="9144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 </a:t>
            </a:r>
            <a:r>
              <a:rPr lang="en-GB" b="1" dirty="0" smtClean="0">
                <a:solidFill>
                  <a:srgbClr val="0070C0"/>
                </a:solidFill>
              </a:rPr>
              <a:t>array of longitudinal wires or a thin metallic sheet</a:t>
            </a:r>
            <a:r>
              <a:rPr lang="en-GB" b="1" dirty="0" smtClean="0"/>
              <a:t> </a:t>
            </a:r>
            <a:r>
              <a:rPr lang="en-GB" dirty="0" smtClean="0"/>
              <a:t>can significantly reduce the </a:t>
            </a:r>
            <a:r>
              <a:rPr lang="en-GB" b="1" dirty="0" smtClean="0">
                <a:solidFill>
                  <a:srgbClr val="0070C0"/>
                </a:solidFill>
              </a:rPr>
              <a:t>R/Q</a:t>
            </a:r>
            <a:r>
              <a:rPr lang="en-GB" dirty="0" smtClean="0"/>
              <a:t> of a longitudinal resonance without restricting the bellows functionality.</a:t>
            </a:r>
          </a:p>
          <a:p>
            <a:pPr algn="ctr"/>
            <a:endParaRPr lang="en-GB" sz="600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This solution would not short-circuit the enamel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4340009" cy="501317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332668" y="1824208"/>
            <a:ext cx="48039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Wire number &amp; thickness can be optimized.</a:t>
            </a:r>
            <a:endParaRPr lang="en-GB" dirty="0"/>
          </a:p>
          <a:p>
            <a:pPr algn="ctr"/>
            <a:endParaRPr lang="en-GB" sz="900" dirty="0"/>
          </a:p>
          <a:p>
            <a:pPr algn="ctr"/>
            <a:r>
              <a:rPr lang="en-GB" b="1" dirty="0" smtClean="0">
                <a:solidFill>
                  <a:srgbClr val="0070C0"/>
                </a:solidFill>
              </a:rPr>
              <a:t>Covering the gap on the left plays an important role.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5" name="Picture 5" descr="\\cern.ch\dfs\Users\j\jvarelac\Desktop\Untitle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52" y="2745851"/>
            <a:ext cx="925468" cy="298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cern.ch\dfs\Users\j\jvarelac\Desktop\Untitle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08" y="2731142"/>
            <a:ext cx="925468" cy="298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205459" y="4551929"/>
            <a:ext cx="84022" cy="7922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212893" y="3206696"/>
            <a:ext cx="84022" cy="7922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6488090" y="3998989"/>
            <a:ext cx="432048" cy="424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029039" y="4869160"/>
            <a:ext cx="126098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Conceptual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Drawings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7943" y="5938077"/>
            <a:ext cx="5068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For further impedance reduction, the </a:t>
            </a:r>
            <a:r>
              <a:rPr lang="en-GB" dirty="0"/>
              <a:t>remaining space can be used for </a:t>
            </a:r>
            <a:r>
              <a:rPr lang="en-GB" b="1" dirty="0">
                <a:solidFill>
                  <a:srgbClr val="0070C0"/>
                </a:solidFill>
              </a:rPr>
              <a:t>damping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4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135030</TotalTime>
  <Words>2138</Words>
  <Application>Microsoft Office PowerPoint</Application>
  <PresentationFormat>On-screen Show (4:3)</PresentationFormat>
  <Paragraphs>455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Update on the Reduction of the SPS Vacuum Flanges Impedance</vt:lpstr>
      <vt:lpstr>Outline</vt:lpstr>
      <vt:lpstr>The SPS Vacuum Flanges</vt:lpstr>
      <vt:lpstr>The SPS Vacuum Flanges</vt:lpstr>
      <vt:lpstr>The SPS Vacuum Flanges</vt:lpstr>
      <vt:lpstr>The SPS Vacuum Flanges</vt:lpstr>
      <vt:lpstr>The SPS Vacuum Flanges</vt:lpstr>
      <vt:lpstr>Outline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Conclusions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the Measurement of Cavity Q’s in Reflection</dc:title>
  <dc:creator>Jose Enrique Varela Campelo</dc:creator>
  <cp:lastModifiedBy>Jose Enrique Varela Campelo</cp:lastModifiedBy>
  <cp:revision>865</cp:revision>
  <cp:lastPrinted>2014-10-09T08:41:16Z</cp:lastPrinted>
  <dcterms:created xsi:type="dcterms:W3CDTF">2013-02-21T13:42:40Z</dcterms:created>
  <dcterms:modified xsi:type="dcterms:W3CDTF">2014-10-09T12:46:50Z</dcterms:modified>
</cp:coreProperties>
</file>