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6" r:id="rId4"/>
    <p:sldId id="258" r:id="rId5"/>
    <p:sldId id="259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5" r:id="rId1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E033C-F4D1-4087-B17C-901C43634806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4E8CA-FCC1-414C-8B64-7B5D3EFBB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59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95FD0-CA5A-40F0-8E4B-84F598C8F984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0E746-5D4D-496C-995F-F205420EC2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603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15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01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4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25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2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28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39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617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92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4FDB1-2313-4B9A-817A-1A4517D0BE7C}" type="datetimeFigureOut">
              <a:rPr lang="en-GB" smtClean="0"/>
              <a:t>04/09/2014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4A2E4-DC83-4DB1-8B3F-725C564C5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9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2057400"/>
          </a:xfrm>
          <a:solidFill>
            <a:schemeClr val="bg1"/>
          </a:solidFill>
          <a:ln w="88900"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n-GB" b="1" dirty="0"/>
              <a:t>Single- and multi- bunch instabilities on the SPS flat </a:t>
            </a:r>
            <a:r>
              <a:rPr lang="en-GB" b="1" dirty="0" smtClean="0"/>
              <a:t>top</a:t>
            </a:r>
            <a:endParaRPr lang="en-US" sz="2400" b="1" dirty="0" smtClean="0">
              <a:latin typeface="Arial" charset="0"/>
              <a:cs typeface="Arial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112168" y="4509120"/>
            <a:ext cx="69196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Argyropoulos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Acknowledgements</a:t>
            </a:r>
            <a:r>
              <a:rPr lang="en-GB" sz="2400" dirty="0"/>
              <a:t>: A. </a:t>
            </a:r>
            <a:r>
              <a:rPr lang="en-GB" sz="2400" dirty="0" err="1"/>
              <a:t>Lasheen</a:t>
            </a:r>
            <a:r>
              <a:rPr lang="en-GB" sz="2400" dirty="0"/>
              <a:t>, </a:t>
            </a:r>
            <a:r>
              <a:rPr lang="en-GB" sz="2400" dirty="0" smtClean="0">
                <a:latin typeface="+mn-lt"/>
              </a:rPr>
              <a:t>E</a:t>
            </a:r>
            <a:r>
              <a:rPr lang="en-GB" sz="2400" dirty="0">
                <a:latin typeface="+mn-lt"/>
              </a:rPr>
              <a:t>. </a:t>
            </a:r>
            <a:r>
              <a:rPr lang="en-GB" sz="2400" dirty="0" err="1" smtClean="0">
                <a:latin typeface="+mn-lt"/>
              </a:rPr>
              <a:t>Shaposhnikova</a:t>
            </a:r>
            <a:endParaRPr lang="en-GB" sz="2400" dirty="0" smtClean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tx1">
                  <a:tint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1100" y="5805264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LIU-SPS BD WG </a:t>
            </a:r>
            <a:r>
              <a:rPr lang="en-GB" sz="2000" dirty="0" smtClean="0"/>
              <a:t>04</a:t>
            </a:r>
            <a:r>
              <a:rPr lang="en-GB" sz="2000" dirty="0" smtClean="0"/>
              <a:t>/09/2014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260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Single bunch – different optics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914400"/>
            <a:ext cx="84352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For the </a:t>
            </a:r>
            <a:r>
              <a:rPr lang="en-US" sz="2000" b="1" dirty="0" smtClean="0"/>
              <a:t>same voltage and </a:t>
            </a:r>
            <a:r>
              <a:rPr lang="en-US" sz="2000" b="1" dirty="0"/>
              <a:t>same </a:t>
            </a:r>
            <a:r>
              <a:rPr lang="en-US" sz="2000" b="1" dirty="0" smtClean="0"/>
              <a:t>bunch length</a:t>
            </a:r>
            <a:r>
              <a:rPr lang="en-US" sz="2000" dirty="0" smtClean="0"/>
              <a:t>, </a:t>
            </a:r>
            <a:r>
              <a:rPr lang="en-US" sz="2000" dirty="0"/>
              <a:t>N</a:t>
            </a:r>
            <a:r>
              <a:rPr lang="en-US" sz="2000" baseline="-25000" dirty="0"/>
              <a:t>th</a:t>
            </a:r>
            <a:r>
              <a:rPr lang="en-US" sz="2000" dirty="0"/>
              <a:t> </a:t>
            </a:r>
            <a:r>
              <a:rPr lang="en-GB" sz="2000" dirty="0" smtClean="0"/>
              <a:t>same for all optics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3" y="1587276"/>
            <a:ext cx="4415585" cy="33057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27584" y="5177044"/>
            <a:ext cx="7208301" cy="6463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Simple scaling used so far for Q20 and Q26 proves to be valid even in double RF and with this complicated impedance!!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169" y="1587275"/>
            <a:ext cx="4415585" cy="330578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27584" y="5949280"/>
            <a:ext cx="7208301" cy="3693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For a double RF system threshold increases with larger emittance </a:t>
            </a:r>
          </a:p>
        </p:txBody>
      </p:sp>
    </p:spTree>
    <p:extLst>
      <p:ext uri="{BB962C8B-B14F-4D97-AF65-F5344CB8AC3E}">
        <p14:creationId xmlns:p14="http://schemas.microsoft.com/office/powerpoint/2010/main" val="162168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Single bunch – fs distribution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914400"/>
            <a:ext cx="84352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smtClean="0"/>
              <a:t>Fs distribution for a double RF with V200 = 7 MV at the instability threshold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l-GR" sz="2000" dirty="0"/>
              <a:t>ε</a:t>
            </a:r>
            <a:r>
              <a:rPr lang="el-GR" sz="2000" dirty="0" smtClean="0"/>
              <a:t> = 0.4 </a:t>
            </a:r>
            <a:r>
              <a:rPr lang="en-GB" sz="2000" dirty="0" smtClean="0"/>
              <a:t>eVs: N = 2.4E11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l-GR" sz="2000" dirty="0" smtClean="0"/>
              <a:t>ε </a:t>
            </a:r>
            <a:r>
              <a:rPr lang="el-GR" sz="2000" dirty="0"/>
              <a:t>= </a:t>
            </a:r>
            <a:r>
              <a:rPr lang="el-GR" sz="2000" dirty="0" smtClean="0"/>
              <a:t>0.3 </a:t>
            </a:r>
            <a:r>
              <a:rPr lang="en-GB" sz="2000" dirty="0"/>
              <a:t>eVs: N = </a:t>
            </a:r>
            <a:r>
              <a:rPr lang="el-GR" sz="2000" dirty="0"/>
              <a:t>3</a:t>
            </a:r>
            <a:r>
              <a:rPr lang="en-GB" sz="2000" dirty="0" smtClean="0"/>
              <a:t>.4E11</a:t>
            </a:r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95" y="1916832"/>
            <a:ext cx="4415585" cy="33057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16832"/>
            <a:ext cx="4415585" cy="330578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04059" y="5408056"/>
                <a:ext cx="771235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GB" dirty="0" smtClean="0"/>
                  <a:t>Vertical lines show the corresponding </a:t>
                </a:r>
                <a:r>
                  <a:rPr lang="en-GB" dirty="0" err="1" smtClean="0"/>
                  <a:t>emittances</a:t>
                </a:r>
                <a:endParaRPr lang="en-GB" dirty="0"/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GB" dirty="0" smtClean="0"/>
                  <a:t>Complicated shape: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𝐽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in both but much more spread in the case of </a:t>
                </a:r>
                <a:r>
                  <a:rPr lang="el-GR" dirty="0" smtClean="0"/>
                  <a:t>ε=0.3 </a:t>
                </a:r>
                <a:r>
                  <a:rPr lang="en-GB" dirty="0" smtClean="0"/>
                  <a:t>eVs</a:t>
                </a:r>
                <a:endParaRPr lang="en-GB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59" y="5408056"/>
                <a:ext cx="7712357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474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7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Single bunch – comparison with meas.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914400"/>
            <a:ext cx="84352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smtClean="0"/>
              <a:t>Measurements at flat top with V</a:t>
            </a:r>
            <a:r>
              <a:rPr lang="en-GB" sz="2000" baseline="-25000" dirty="0" smtClean="0"/>
              <a:t>200</a:t>
            </a:r>
            <a:r>
              <a:rPr lang="en-GB" sz="2000" dirty="0" smtClean="0"/>
              <a:t> = 2 MV before bunch rotation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04059" y="5013176"/>
            <a:ext cx="7712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Quite good agreement for the case of the </a:t>
            </a:r>
            <a:r>
              <a:rPr lang="el-GR" dirty="0" smtClean="0"/>
              <a:t>ε</a:t>
            </a:r>
            <a:r>
              <a:rPr lang="en-GB" dirty="0" smtClean="0"/>
              <a:t> = 0.5 eVs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Difference from distr. function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Simplifications in simulation (no phase loop, no ramp,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Measurement error on bunch profile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12" y="1340768"/>
            <a:ext cx="4415585" cy="33057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234" y="1350189"/>
            <a:ext cx="4415585" cy="330578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6588224" y="3287822"/>
            <a:ext cx="28422" cy="34366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570426" y="3311372"/>
                <a:ext cx="91723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𝟐𝟎𝟎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𝒑𝒔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426" y="3311372"/>
                <a:ext cx="917239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54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71" y="1541328"/>
            <a:ext cx="6464857" cy="4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8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Multi-bunch 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9512" y="908720"/>
            <a:ext cx="8712968" cy="726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200" dirty="0" smtClean="0"/>
              <a:t> </a:t>
            </a:r>
            <a:r>
              <a:rPr lang="en-US" sz="2200" dirty="0" smtClean="0"/>
              <a:t>Preliminary results</a:t>
            </a:r>
          </a:p>
          <a:p>
            <a:pPr>
              <a:buFont typeface="Wingdings" pitchFamily="2" charset="2"/>
              <a:buChar char="q"/>
            </a:pPr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en-US" sz="2200" dirty="0"/>
              <a:t> </a:t>
            </a:r>
            <a:r>
              <a:rPr lang="en-US" sz="2000" dirty="0" smtClean="0"/>
              <a:t>Only 6 bunches simulated </a:t>
            </a:r>
          </a:p>
          <a:p>
            <a:r>
              <a:rPr lang="en-US" sz="20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 Both with 25 ns and 50 ns bunch spacing</a:t>
            </a:r>
          </a:p>
          <a:p>
            <a:pPr>
              <a:buFont typeface="Wingdings" pitchFamily="2" charset="2"/>
              <a:buChar char="q"/>
            </a:pPr>
            <a:endParaRPr lang="en-US" sz="2000" dirty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 Q20 and Q26 optics were considered</a:t>
            </a:r>
          </a:p>
          <a:p>
            <a:pPr>
              <a:buFont typeface="Wingdings" pitchFamily="2" charset="2"/>
              <a:buChar char="q"/>
            </a:pPr>
            <a:endParaRPr lang="en-US" sz="2000" dirty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 Single and double RF systems with V</a:t>
            </a:r>
            <a:r>
              <a:rPr lang="en-US" sz="2000" baseline="-25000" dirty="0" smtClean="0"/>
              <a:t>200</a:t>
            </a:r>
            <a:r>
              <a:rPr lang="en-US" sz="2000" dirty="0" smtClean="0"/>
              <a:t> = 7 MV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Only for small emittance for the moment (</a:t>
            </a:r>
            <a:r>
              <a:rPr lang="el-GR" sz="2000" dirty="0" smtClean="0">
                <a:sym typeface="Wingdings" panose="05000000000000000000" pitchFamily="2" charset="2"/>
              </a:rPr>
              <a:t>ε = 0.4 </a:t>
            </a:r>
            <a:r>
              <a:rPr lang="en-GB" sz="2000" dirty="0" smtClean="0">
                <a:sym typeface="Wingdings" panose="05000000000000000000" pitchFamily="2" charset="2"/>
              </a:rPr>
              <a:t>eVs)</a:t>
            </a:r>
          </a:p>
          <a:p>
            <a:endParaRPr lang="en-GB" sz="2000" dirty="0" smtClean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en-GB" sz="2000" dirty="0">
                <a:sym typeface="Wingdings" panose="05000000000000000000" pitchFamily="2" charset="2"/>
              </a:rPr>
              <a:t> </a:t>
            </a:r>
            <a:r>
              <a:rPr lang="en-GB" sz="2000" dirty="0" smtClean="0">
                <a:sym typeface="Wingdings" panose="05000000000000000000" pitchFamily="2" charset="2"/>
              </a:rPr>
              <a:t>Same impedance model but not the TWC200 MHz fundamental mode  </a:t>
            </a:r>
          </a:p>
          <a:p>
            <a:r>
              <a:rPr lang="en-GB" sz="2000" dirty="0">
                <a:sym typeface="Wingdings" panose="05000000000000000000" pitchFamily="2" charset="2"/>
              </a:rPr>
              <a:t> </a:t>
            </a:r>
            <a:r>
              <a:rPr lang="en-GB" sz="2000" dirty="0" smtClean="0">
                <a:sym typeface="Wingdings" panose="05000000000000000000" pitchFamily="2" charset="2"/>
              </a:rPr>
              <a:t>    assumed perfect FF/FB</a:t>
            </a:r>
          </a:p>
          <a:p>
            <a:endParaRPr lang="en-GB" sz="2000" dirty="0" smtClean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q"/>
            </a:pPr>
            <a:endParaRPr lang="en-US" sz="2000" dirty="0" smtClean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q"/>
            </a:pP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q"/>
            </a:pPr>
            <a:endParaRPr lang="en-US" sz="2000" dirty="0" smtClean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q"/>
            </a:pPr>
            <a:endParaRPr lang="en-US" sz="2000" dirty="0" smtClean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q"/>
            </a:pP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q"/>
            </a:pPr>
            <a:endParaRPr lang="en-US" sz="2000" dirty="0" smtClean="0">
              <a:sym typeface="Wingdings" panose="05000000000000000000" pitchFamily="2" charset="2"/>
            </a:endParaRPr>
          </a:p>
          <a:p>
            <a:endParaRPr lang="en-US" sz="20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950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Multi-bunch – Q20 - 25 vs 50 ns 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9512" y="970973"/>
            <a:ext cx="87129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200" dirty="0" smtClean="0"/>
              <a:t> </a:t>
            </a:r>
            <a:r>
              <a:rPr lang="en-GB" sz="2200" dirty="0" smtClean="0"/>
              <a:t>Lower threshold for 25 ns compared to 50 ns bunch spacing</a:t>
            </a:r>
            <a:endParaRPr lang="en-US" sz="2000" dirty="0" smtClean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9816" y="5373216"/>
            <a:ext cx="87129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200" dirty="0" smtClean="0"/>
              <a:t> </a:t>
            </a:r>
            <a:r>
              <a:rPr lang="en-GB" sz="2200" dirty="0" smtClean="0"/>
              <a:t>The </a:t>
            </a:r>
            <a:r>
              <a:rPr lang="en-GB" sz="2200" dirty="0" smtClean="0"/>
              <a:t>3</a:t>
            </a:r>
            <a:r>
              <a:rPr lang="en-GB" sz="2200" baseline="30000" dirty="0" smtClean="0"/>
              <a:t>rd</a:t>
            </a:r>
            <a:r>
              <a:rPr lang="en-GB" sz="2200" dirty="0" smtClean="0"/>
              <a:t> bunch seams to suffer more!</a:t>
            </a:r>
            <a:endParaRPr lang="en-US" sz="2000" dirty="0" smtClean="0">
              <a:sym typeface="Wingdings" panose="05000000000000000000" pitchFamily="2" charset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779399"/>
            <a:ext cx="4415585" cy="33057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9581" y="1638455"/>
            <a:ext cx="2095445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50 ns bunch spacing</a:t>
            </a:r>
            <a:endParaRPr lang="el-GR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301" y="1851407"/>
            <a:ext cx="4415585" cy="330578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439371" y="1700708"/>
            <a:ext cx="2095445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25 ns bunch spacing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20508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Multi-bunch – Q20 – single vs double RF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7584" y="4933800"/>
            <a:ext cx="87129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200" dirty="0" smtClean="0"/>
              <a:t> </a:t>
            </a:r>
            <a:r>
              <a:rPr lang="en-GB" sz="2200" dirty="0" smtClean="0"/>
              <a:t>Threshold seams higher for double RF! </a:t>
            </a:r>
            <a:endParaRPr lang="en-US" sz="2000" dirty="0" smtClean="0">
              <a:sym typeface="Wingdings" panose="05000000000000000000" pitchFamily="2" charset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18" y="1491030"/>
            <a:ext cx="4014168" cy="300525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45270" y="1340768"/>
            <a:ext cx="1042273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Single RF</a:t>
            </a:r>
            <a:endParaRPr lang="el-GR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272" y="1496511"/>
            <a:ext cx="4014168" cy="300525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981415" y="1340768"/>
            <a:ext cx="1160895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Double RF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01196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Multi-bunch – Q20 vs Q26 – double RF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115616" y="4539863"/>
            <a:ext cx="87129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200" dirty="0" smtClean="0"/>
              <a:t> </a:t>
            </a:r>
            <a:r>
              <a:rPr lang="en-GB" sz="2200" dirty="0" smtClean="0"/>
              <a:t>Higher threshold with the Q20</a:t>
            </a:r>
            <a:endParaRPr lang="en-US" sz="2000" dirty="0" smtClean="0">
              <a:sym typeface="Wingdings" panose="05000000000000000000" pitchFamily="2" charset="2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280" y="1300702"/>
            <a:ext cx="4014168" cy="300525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457449" y="1124744"/>
            <a:ext cx="577402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Q20</a:t>
            </a:r>
            <a:endParaRPr lang="el-GR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98" y="1257051"/>
            <a:ext cx="4014168" cy="300525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443281" y="1130979"/>
            <a:ext cx="577402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Q26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98440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/>
              <a:t>Summary</a:t>
            </a:r>
            <a:endParaRPr lang="en-US" sz="4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9512" y="908720"/>
            <a:ext cx="8712968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 Single bunch instability threshold</a:t>
            </a:r>
            <a:endParaRPr lang="en-US" sz="2200" dirty="0"/>
          </a:p>
          <a:p>
            <a:pPr lvl="1">
              <a:buFont typeface="Wingdings" pitchFamily="2" charset="2"/>
              <a:buChar char="q"/>
            </a:pPr>
            <a:r>
              <a:rPr lang="en-US" sz="2200" dirty="0" smtClean="0"/>
              <a:t> Microwave instability observed in simulations</a:t>
            </a:r>
          </a:p>
          <a:p>
            <a:pPr lvl="1">
              <a:buFont typeface="Wingdings" pitchFamily="2" charset="2"/>
              <a:buChar char="q"/>
            </a:pP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GB" sz="2200" dirty="0"/>
              <a:t>Simple scaling used so far </a:t>
            </a:r>
            <a:r>
              <a:rPr lang="en-GB" sz="2200" dirty="0" smtClean="0"/>
              <a:t>for Q20 </a:t>
            </a:r>
            <a:r>
              <a:rPr lang="en-GB" sz="2200" dirty="0"/>
              <a:t>and Q26 proves to be valid </a:t>
            </a:r>
            <a:endParaRPr lang="en-GB" sz="2200" dirty="0" smtClean="0"/>
          </a:p>
          <a:p>
            <a:pPr lvl="1"/>
            <a:r>
              <a:rPr lang="en-GB" sz="2200" dirty="0"/>
              <a:t> </a:t>
            </a:r>
            <a:r>
              <a:rPr lang="en-GB" sz="2200" dirty="0" smtClean="0"/>
              <a:t>    even in </a:t>
            </a:r>
            <a:r>
              <a:rPr lang="en-GB" sz="2200" dirty="0"/>
              <a:t>double RF and with this complicated impedance</a:t>
            </a:r>
            <a:r>
              <a:rPr lang="en-GB" sz="2200" dirty="0" smtClean="0"/>
              <a:t>!!	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sz="2200" dirty="0"/>
              <a:t>For a double RF system threshold </a:t>
            </a:r>
            <a:r>
              <a:rPr lang="en-GB" sz="2200" dirty="0" smtClean="0"/>
              <a:t>increases </a:t>
            </a:r>
            <a:r>
              <a:rPr lang="en-GB" sz="2200" dirty="0"/>
              <a:t>with larger </a:t>
            </a:r>
            <a:r>
              <a:rPr lang="en-GB" sz="2200" dirty="0" smtClean="0"/>
              <a:t>emittance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sz="2200" dirty="0" smtClean="0"/>
              <a:t>Relatively good agreement with measurements </a:t>
            </a:r>
            <a:endParaRPr lang="en-GB" sz="22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200" dirty="0"/>
          </a:p>
          <a:p>
            <a:pPr>
              <a:buFont typeface="Wingdings" pitchFamily="2" charset="2"/>
              <a:buChar char="q"/>
            </a:pPr>
            <a:endParaRPr lang="en-US" sz="2200" dirty="0" smtClean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smtClean="0">
                <a:sym typeface="Wingdings" panose="05000000000000000000" pitchFamily="2" charset="2"/>
              </a:rPr>
              <a:t>Multi-bunch instability threshold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200" dirty="0" smtClean="0">
                <a:sym typeface="Wingdings" panose="05000000000000000000" pitchFamily="2" charset="2"/>
              </a:rPr>
              <a:t>Behavior for</a:t>
            </a:r>
            <a:r>
              <a:rPr lang="en-US" sz="2200" dirty="0" smtClean="0">
                <a:sym typeface="Wingdings" panose="05000000000000000000" pitchFamily="2" charset="2"/>
              </a:rPr>
              <a:t> different cases qualitatively agrees with measurements (no phase loop, beam loading in 200 MHz RF system):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 panose="05000000000000000000" pitchFamily="2" charset="2"/>
              </a:rPr>
              <a:t>25 ns vs 50 ns 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 panose="05000000000000000000" pitchFamily="2" charset="2"/>
              </a:rPr>
              <a:t>Single vs double RF system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ym typeface="Wingdings" panose="05000000000000000000" pitchFamily="2" charset="2"/>
              </a:rPr>
              <a:t>Q20 vs Q26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200" dirty="0" smtClean="0">
                <a:sym typeface="Wingdings" panose="05000000000000000000" pitchFamily="2" charset="2"/>
              </a:rPr>
              <a:t>More simulations are needed</a:t>
            </a:r>
            <a:endParaRPr lang="en-US" sz="2200" dirty="0" smtClean="0"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200" dirty="0" smtClean="0">
                <a:sym typeface="Wingdings" panose="05000000000000000000" pitchFamily="2" charset="2"/>
              </a:rPr>
              <a:t>The contribution from the vacuum flanges to the instability threshold needs to be determined (simulations are running)</a:t>
            </a:r>
            <a:endParaRPr lang="en-US" sz="22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116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Outline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8200" y="914400"/>
            <a:ext cx="67818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200" dirty="0" smtClean="0"/>
              <a:t> Simulation procedure</a:t>
            </a:r>
          </a:p>
          <a:p>
            <a:pPr>
              <a:buFont typeface="Wingdings" pitchFamily="2" charset="2"/>
              <a:buChar char="q"/>
            </a:pPr>
            <a:endParaRPr lang="en-US" sz="2200" dirty="0"/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 Impedance </a:t>
            </a:r>
            <a:r>
              <a:rPr lang="en-US" sz="2200" dirty="0"/>
              <a:t>model</a:t>
            </a:r>
          </a:p>
          <a:p>
            <a:r>
              <a:rPr lang="en-US" sz="2200" dirty="0" smtClean="0"/>
              <a:t> </a:t>
            </a:r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 </a:t>
            </a:r>
            <a:r>
              <a:rPr lang="en-US" sz="2200" dirty="0" smtClean="0"/>
              <a:t>Single bunch simulations </a:t>
            </a:r>
            <a:endParaRPr lang="en-US" sz="2200" dirty="0" smtClean="0"/>
          </a:p>
          <a:p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 </a:t>
            </a:r>
            <a:r>
              <a:rPr lang="en-US" sz="2200" dirty="0" err="1" smtClean="0"/>
              <a:t>Mutli</a:t>
            </a:r>
            <a:r>
              <a:rPr lang="en-US" sz="2200" dirty="0" smtClean="0"/>
              <a:t>-bunch simulations</a:t>
            </a:r>
            <a:endParaRPr lang="en-US" sz="2200" dirty="0" smtClean="0"/>
          </a:p>
          <a:p>
            <a:pPr>
              <a:buFont typeface="Wingdings" pitchFamily="2" charset="2"/>
              <a:buChar char="q"/>
            </a:pPr>
            <a:endParaRPr lang="en-US" sz="2200" dirty="0"/>
          </a:p>
          <a:p>
            <a:pPr>
              <a:buFont typeface="Wingdings" pitchFamily="2" charset="2"/>
              <a:buChar char="q"/>
            </a:pPr>
            <a:r>
              <a:rPr lang="en-US" sz="2200" dirty="0"/>
              <a:t> </a:t>
            </a:r>
            <a:r>
              <a:rPr lang="en-US" sz="2200" dirty="0" smtClean="0"/>
              <a:t>Summary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4940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Simulation procedure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838200" y="914400"/>
                <a:ext cx="8054280" cy="56935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buFont typeface="Wingdings" pitchFamily="2" charset="2"/>
                  <a:buChar char="q"/>
                </a:pPr>
                <a:r>
                  <a:rPr lang="en-US" sz="2200" dirty="0" smtClean="0"/>
                  <a:t> Simulations where performed at SPS flat top (450 </a:t>
                </a:r>
                <a:r>
                  <a:rPr lang="en-US" sz="2200" dirty="0" err="1" smtClean="0"/>
                  <a:t>GeV</a:t>
                </a:r>
                <a:r>
                  <a:rPr lang="en-US" sz="2200" dirty="0" smtClean="0"/>
                  <a:t>/c) </a:t>
                </a:r>
              </a:p>
              <a:p>
                <a:r>
                  <a:rPr lang="en-US" sz="2200" dirty="0"/>
                  <a:t> </a:t>
                </a:r>
                <a:r>
                  <a:rPr lang="en-US" sz="2200" dirty="0" smtClean="0"/>
                  <a:t>    </a:t>
                </a:r>
                <a:r>
                  <a:rPr lang="en-US" sz="2200" dirty="0" smtClean="0"/>
                  <a:t>using either my </a:t>
                </a:r>
                <a:r>
                  <a:rPr lang="en-US" sz="2200" dirty="0" err="1" smtClean="0"/>
                  <a:t>Matlab</a:t>
                </a:r>
                <a:r>
                  <a:rPr lang="en-US" sz="2200" dirty="0" smtClean="0"/>
                  <a:t> code (multi-bunch) or the new </a:t>
                </a:r>
                <a:r>
                  <a:rPr lang="en-US" sz="2200" dirty="0" err="1" smtClean="0"/>
                  <a:t>PyHEADAIL</a:t>
                </a:r>
                <a:r>
                  <a:rPr lang="en-US" sz="2200" dirty="0" smtClean="0"/>
                  <a:t> </a:t>
                </a:r>
              </a:p>
              <a:p>
                <a:r>
                  <a:rPr lang="en-US" sz="2200" dirty="0"/>
                  <a:t> </a:t>
                </a:r>
                <a:r>
                  <a:rPr lang="en-US" sz="2200" dirty="0" smtClean="0"/>
                  <a:t>    </a:t>
                </a:r>
                <a:r>
                  <a:rPr lang="en-US" sz="2200" dirty="0" smtClean="0"/>
                  <a:t>(longitudinal version) (single bunch)</a:t>
                </a:r>
              </a:p>
              <a:p>
                <a:endParaRPr lang="en-US" sz="2200" dirty="0" smtClean="0"/>
              </a:p>
              <a:p>
                <a:pPr>
                  <a:buFont typeface="Wingdings" pitchFamily="2" charset="2"/>
                  <a:buChar char="q"/>
                </a:pPr>
                <a:r>
                  <a:rPr lang="en-US" sz="2200" dirty="0" smtClean="0"/>
                  <a:t> The bunch(</a:t>
                </a:r>
                <a:r>
                  <a:rPr lang="en-US" sz="2200" dirty="0" err="1" smtClean="0"/>
                  <a:t>es</a:t>
                </a:r>
                <a:r>
                  <a:rPr lang="en-US" sz="2200" dirty="0" smtClean="0"/>
                  <a:t>) where initially matched to the bucket with intensity </a:t>
                </a:r>
              </a:p>
              <a:p>
                <a:r>
                  <a:rPr lang="en-US" sz="2200" dirty="0"/>
                  <a:t> </a:t>
                </a:r>
                <a:r>
                  <a:rPr lang="en-US" sz="2200" dirty="0" smtClean="0"/>
                  <a:t>    effects taken into account</a:t>
                </a:r>
              </a:p>
              <a:p>
                <a:endParaRPr lang="en-US" sz="2200" dirty="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en-US" sz="2200" dirty="0" smtClean="0"/>
                  <a:t>The distribution function: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GB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(1−</m:t>
                        </m:r>
                        <m:f>
                          <m:fPr>
                            <m:ctrlPr>
                              <a:rPr lang="en-GB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2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GB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2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GB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200" dirty="0" smtClean="0"/>
              </a:p>
              <a:p>
                <a:endParaRPr lang="en-US" sz="2200" dirty="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en-US" sz="2200" dirty="0" smtClean="0"/>
                  <a:t>Single bunch: 500k macro-particles were tracked for 50k (~ 1.15 s)</a:t>
                </a:r>
              </a:p>
              <a:p>
                <a:r>
                  <a:rPr lang="en-US" sz="2200" dirty="0" smtClean="0"/>
                  <a:t> </a:t>
                </a:r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en-US" sz="2200" dirty="0" smtClean="0"/>
                  <a:t>Multi-bunch (6 bunches only</a:t>
                </a:r>
                <a:r>
                  <a:rPr lang="en-US" sz="2200" dirty="0"/>
                  <a:t>): </a:t>
                </a:r>
                <a:r>
                  <a:rPr lang="en-US" sz="2200" dirty="0" smtClean="0"/>
                  <a:t>300k </a:t>
                </a:r>
                <a:r>
                  <a:rPr lang="en-US" sz="2200" dirty="0"/>
                  <a:t>macro-particles </a:t>
                </a:r>
                <a:r>
                  <a:rPr lang="en-US" sz="2200" dirty="0" smtClean="0"/>
                  <a:t>per bunch were </a:t>
                </a:r>
                <a:r>
                  <a:rPr lang="en-US" sz="2200" dirty="0"/>
                  <a:t>tracked for </a:t>
                </a:r>
                <a:r>
                  <a:rPr lang="en-US" sz="2200" dirty="0" smtClean="0"/>
                  <a:t>30k </a:t>
                </a:r>
                <a:r>
                  <a:rPr lang="en-US" sz="2200" dirty="0"/>
                  <a:t>(~ </a:t>
                </a:r>
                <a:r>
                  <a:rPr lang="en-US" sz="2200" dirty="0" smtClean="0"/>
                  <a:t>0.69 </a:t>
                </a:r>
                <a:r>
                  <a:rPr lang="en-US" sz="2200" dirty="0"/>
                  <a:t>s) </a:t>
                </a:r>
                <a:endParaRPr lang="en-US" sz="2200" dirty="0" smtClean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endParaRPr lang="en-US" sz="2200" dirty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en-US" sz="2200" dirty="0" smtClean="0"/>
                  <a:t>Stability criteria was based on the bunch length growth and on the bunch length or bunch position oscillations at the end</a:t>
                </a:r>
                <a:endParaRPr lang="en-US" sz="2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914400"/>
                <a:ext cx="8054280" cy="5693546"/>
              </a:xfrm>
              <a:prstGeom prst="rect">
                <a:avLst/>
              </a:prstGeom>
              <a:blipFill rotWithShape="0">
                <a:blip r:embed="rId2"/>
                <a:stretch>
                  <a:fillRect l="-833" t="-749" r="-1665" b="-117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4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Longitudinal impedance model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4976" y="914400"/>
            <a:ext cx="73914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/>
            <a:r>
              <a:rPr lang="en-US" sz="2200" dirty="0"/>
              <a:t>The longitudinal impedance model used here </a:t>
            </a:r>
            <a:r>
              <a:rPr lang="en-US" sz="2200" dirty="0" smtClean="0"/>
              <a:t>includes (</a:t>
            </a:r>
            <a:r>
              <a:rPr lang="en-GB" sz="2200" dirty="0" smtClean="0"/>
              <a:t>Jose </a:t>
            </a:r>
            <a:r>
              <a:rPr lang="en-GB" sz="2200" dirty="0"/>
              <a:t>E. Varela at LIU-SPS </a:t>
            </a:r>
            <a:r>
              <a:rPr lang="en-GB" sz="2200" dirty="0" smtClean="0"/>
              <a:t>31/07/14):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dirty="0" smtClean="0"/>
              <a:t>Traveling Wave Cavities (200 MHz + HOM, 800 MHz)</a:t>
            </a:r>
            <a:endParaRPr lang="en-GB" dirty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dirty="0"/>
              <a:t>Flanges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dirty="0"/>
              <a:t>BPMs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dirty="0" smtClean="0"/>
              <a:t>Kickers (C. </a:t>
            </a:r>
            <a:r>
              <a:rPr lang="en-GB" dirty="0" err="1" smtClean="0"/>
              <a:t>Zannini</a:t>
            </a:r>
            <a:r>
              <a:rPr lang="en-GB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dirty="0" smtClean="0"/>
              <a:t>Resistive wall </a:t>
            </a:r>
            <a:r>
              <a:rPr lang="en-GB" dirty="0"/>
              <a:t>(C. </a:t>
            </a:r>
            <a:r>
              <a:rPr lang="en-GB" dirty="0" err="1"/>
              <a:t>Zannini</a:t>
            </a:r>
            <a:r>
              <a:rPr lang="en-GB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dirty="0"/>
              <a:t>Unshielded Pumping Ports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dirty="0"/>
              <a:t>Y – Chamber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GB" dirty="0"/>
              <a:t>Beam Scrapers</a:t>
            </a:r>
          </a:p>
          <a:p>
            <a:r>
              <a:rPr lang="en-US" sz="2200" dirty="0" smtClean="0"/>
              <a:t> </a:t>
            </a:r>
            <a:endParaRPr lang="en-US" sz="2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284141"/>
            <a:ext cx="5677705" cy="35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7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Single bunch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457200" y="914400"/>
                <a:ext cx="8435280" cy="4463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sz="2200" b="1" dirty="0" smtClean="0"/>
                  <a:t>Goals: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en-US" sz="2000" dirty="0" smtClean="0"/>
                  <a:t> Understand the nature of single bunch instability provoked by the current SPS impedance model: </a:t>
                </a:r>
                <a:r>
                  <a:rPr lang="en-US" sz="2000" b="1" dirty="0" smtClean="0"/>
                  <a:t>loss of Landau damping </a:t>
                </a:r>
                <a:r>
                  <a:rPr lang="en-US" sz="2000" dirty="0" smtClean="0"/>
                  <a:t>or </a:t>
                </a:r>
                <a:r>
                  <a:rPr lang="en-US" sz="2000" b="1" dirty="0" smtClean="0"/>
                  <a:t>microwave</a:t>
                </a:r>
                <a:r>
                  <a:rPr lang="en-US" sz="2000" dirty="0" smtClean="0"/>
                  <a:t> </a:t>
                </a:r>
                <a:r>
                  <a:rPr lang="en-US" sz="2000" dirty="0" smtClean="0">
                    <a:sym typeface="Wingdings" panose="05000000000000000000" pitchFamily="2" charset="2"/>
                  </a:rPr>
                  <a:t></a:t>
                </a:r>
                <a:r>
                  <a:rPr lang="en-US" sz="2000" dirty="0">
                    <a:sym typeface="Wingdings" panose="05000000000000000000" pitchFamily="2" charset="2"/>
                  </a:rPr>
                  <a:t> f</a:t>
                </a:r>
                <a:r>
                  <a:rPr lang="en-US" sz="2000" dirty="0" smtClean="0"/>
                  <a:t>ind the instability thresholds in intensity Nth for:</a:t>
                </a:r>
              </a:p>
              <a:p>
                <a:pPr lvl="2">
                  <a:buFont typeface="Wingdings" pitchFamily="2" charset="2"/>
                  <a:buChar char="q"/>
                </a:pPr>
                <a:r>
                  <a:rPr lang="en-US" b="1" dirty="0" smtClean="0"/>
                  <a:t> different longitudinal </a:t>
                </a:r>
                <a:r>
                  <a:rPr lang="en-US" b="1" dirty="0" err="1" smtClean="0"/>
                  <a:t>emittances</a:t>
                </a:r>
                <a:r>
                  <a:rPr lang="en-US" b="1" dirty="0" smtClean="0"/>
                  <a:t> </a:t>
                </a:r>
              </a:p>
              <a:p>
                <a:pPr lvl="2">
                  <a:buFont typeface="Wingdings" pitchFamily="2" charset="2"/>
                  <a:buChar char="q"/>
                </a:pPr>
                <a:r>
                  <a:rPr lang="en-US" b="1" dirty="0" smtClean="0"/>
                  <a:t> different optics: Q20, Q26, Q22</a:t>
                </a:r>
              </a:p>
              <a:p>
                <a:pPr lvl="2">
                  <a:buFont typeface="Wingdings" pitchFamily="2" charset="2"/>
                  <a:buChar char="q"/>
                </a:pPr>
                <a:r>
                  <a:rPr lang="en-US" b="1" dirty="0"/>
                  <a:t> </a:t>
                </a:r>
                <a:r>
                  <a:rPr lang="en-US" b="1" dirty="0" smtClean="0"/>
                  <a:t>different main </a:t>
                </a:r>
                <a:r>
                  <a:rPr lang="en-US" b="1" dirty="0"/>
                  <a:t>RF voltages </a:t>
                </a:r>
                <a:r>
                  <a:rPr lang="en-US" b="1" dirty="0" smtClean="0"/>
                  <a:t>V</a:t>
                </a:r>
                <a:r>
                  <a:rPr lang="en-US" b="1" baseline="-25000" dirty="0" smtClean="0"/>
                  <a:t>200</a:t>
                </a:r>
                <a:r>
                  <a:rPr lang="en-US" b="1" dirty="0" smtClean="0"/>
                  <a:t>: </a:t>
                </a:r>
                <a:r>
                  <a:rPr lang="en-US" b="1" dirty="0" smtClean="0"/>
                  <a:t>7 MV, 4.5 MV, 2 MV</a:t>
                </a:r>
              </a:p>
              <a:p>
                <a:pPr lvl="2">
                  <a:buFont typeface="Wingdings" pitchFamily="2" charset="2"/>
                  <a:buChar char="q"/>
                </a:pPr>
                <a:r>
                  <a:rPr lang="en-US" b="1" dirty="0"/>
                  <a:t> s</a:t>
                </a:r>
                <a:r>
                  <a:rPr lang="en-US" b="1" dirty="0" smtClean="0"/>
                  <a:t>ingle or double RF system (in BSM with V</a:t>
                </a:r>
                <a:r>
                  <a:rPr lang="en-US" b="1" baseline="-25000" dirty="0" smtClean="0"/>
                  <a:t>800</a:t>
                </a:r>
                <a:r>
                  <a:rPr lang="en-US" b="1" dirty="0" smtClean="0"/>
                  <a:t>/V</a:t>
                </a:r>
                <a:r>
                  <a:rPr lang="en-US" b="1" baseline="-25000" dirty="0" smtClean="0"/>
                  <a:t>200</a:t>
                </a:r>
                <a:r>
                  <a:rPr lang="en-US" b="1" dirty="0" smtClean="0"/>
                  <a:t>=1/10)</a:t>
                </a:r>
                <a:endParaRPr lang="en-US" b="1" dirty="0"/>
              </a:p>
              <a:p>
                <a:pPr lvl="2">
                  <a:buFont typeface="Wingdings" pitchFamily="2" charset="2"/>
                  <a:buChar char="q"/>
                </a:pPr>
                <a:endParaRPr lang="en-US" sz="2000" dirty="0" smtClean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en-US" sz="2000" dirty="0" smtClean="0"/>
                  <a:t> Compare with measurements when possible</a:t>
                </a:r>
                <a:endParaRPr lang="en-US" sz="2000" dirty="0"/>
              </a:p>
              <a:p>
                <a:endParaRPr lang="en-US" sz="2200" b="1" dirty="0" smtClean="0"/>
              </a:p>
              <a:p>
                <a:r>
                  <a:rPr lang="en-US" sz="2200" b="1" dirty="0" smtClean="0"/>
                  <a:t>Instability threshold: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2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200" b="1" i="1"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GB" sz="22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2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200" b="1" i="1"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GB" sz="22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GB" sz="2200" b="1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sz="2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GB" sz="2200" b="1" i="1" smtClean="0">
                            <a:latin typeface="Cambria Math" panose="02040503050406030204" pitchFamily="18" charset="0"/>
                          </a:rPr>
                          <m:t> %</m:t>
                        </m:r>
                      </m:den>
                    </m:f>
                  </m:oMath>
                </a14:m>
                <a:r>
                  <a:rPr lang="en-US" sz="2200" b="1" dirty="0" smtClean="0"/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200" b="1" i="0" smtClean="0">
                            <a:latin typeface="Cambria Math" panose="02040503050406030204" pitchFamily="18" charset="0"/>
                          </a:rPr>
                          <m:t>𝚫𝛕</m:t>
                        </m:r>
                      </m:e>
                      <m:sub>
                        <m:r>
                          <a:rPr lang="en-GB" sz="22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sub>
                    </m:sSub>
                    <m:r>
                      <a:rPr lang="en-GB" sz="2200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sz="2200" b="1" i="1" smtClean="0"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en-GB" sz="2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200" b="1" i="1" smtClean="0">
                        <a:latin typeface="Cambria Math" panose="02040503050406030204" pitchFamily="18" charset="0"/>
                      </a:rPr>
                      <m:t>𝒏𝒔</m:t>
                    </m:r>
                  </m:oMath>
                </a14:m>
                <a:endParaRPr lang="en-US" sz="2200" b="1" dirty="0" smtClean="0"/>
              </a:p>
              <a:p>
                <a:pPr>
                  <a:buFont typeface="Wingdings" pitchFamily="2" charset="2"/>
                  <a:buChar char="q"/>
                </a:pPr>
                <a:endParaRPr lang="en-US" sz="2200" dirty="0"/>
              </a:p>
              <a:p>
                <a:endParaRPr lang="en-US" sz="2200" dirty="0" smtClean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914400"/>
                <a:ext cx="8435280" cy="4463979"/>
              </a:xfrm>
              <a:prstGeom prst="rect">
                <a:avLst/>
              </a:prstGeom>
              <a:blipFill rotWithShape="0">
                <a:blip r:embed="rId2"/>
                <a:stretch>
                  <a:fillRect l="-939" t="-956" b="-15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246" y="4558610"/>
            <a:ext cx="3102365" cy="232677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884173" y="4586263"/>
            <a:ext cx="2558201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ε = </a:t>
            </a:r>
            <a:r>
              <a:rPr lang="en-GB" dirty="0" smtClean="0"/>
              <a:t>0.3 eVs – N</a:t>
            </a:r>
            <a:r>
              <a:rPr lang="en-GB" baseline="-25000" dirty="0" smtClean="0"/>
              <a:t>th</a:t>
            </a:r>
            <a:r>
              <a:rPr lang="en-GB" dirty="0" smtClean="0"/>
              <a:t> =3.5E11</a:t>
            </a:r>
            <a:endParaRPr lang="el-GR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617774" y="4955595"/>
            <a:ext cx="0" cy="1569749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 rot="5400000">
                <a:off x="8224511" y="5487030"/>
                <a:ext cx="1372427" cy="39555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𝚫𝛕</m:t>
                          </m:r>
                        </m:e>
                        <m:sub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sub>
                      </m:sSub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224511" y="5487030"/>
                <a:ext cx="1372427" cy="395558"/>
              </a:xfrm>
              <a:prstGeom prst="rect">
                <a:avLst/>
              </a:prstGeom>
              <a:blipFill rotWithShape="0">
                <a:blip r:embed="rId4"/>
                <a:stretch>
                  <a:fillRect l="-5797"/>
                </a:stretch>
              </a:blipFill>
              <a:ln w="254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581091"/>
            <a:ext cx="3072390" cy="230429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64598" y="4581091"/>
            <a:ext cx="2558201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ε = </a:t>
            </a:r>
            <a:r>
              <a:rPr lang="en-GB" dirty="0" smtClean="0"/>
              <a:t>0.5 eVs – N</a:t>
            </a:r>
            <a:r>
              <a:rPr lang="en-GB" baseline="-25000" dirty="0" smtClean="0"/>
              <a:t>th</a:t>
            </a:r>
            <a:r>
              <a:rPr lang="en-GB" dirty="0" smtClean="0"/>
              <a:t> =3.4E11</a:t>
            </a:r>
            <a:endParaRPr lang="el-GR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87824" y="5378379"/>
            <a:ext cx="0" cy="642909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 rot="5400000">
                <a:off x="2545125" y="5639430"/>
                <a:ext cx="1471300" cy="39555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GB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𝝉</m:t>
                              </m:r>
                            </m:e>
                            <m:sub>
                              <m:r>
                                <a:rPr lang="en-GB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%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2545125" y="5639430"/>
                <a:ext cx="1471300" cy="395558"/>
              </a:xfrm>
              <a:prstGeom prst="rect">
                <a:avLst/>
              </a:prstGeom>
              <a:blipFill rotWithShape="0">
                <a:blip r:embed="rId6"/>
                <a:stretch>
                  <a:fillRect l="-147826" t="-4490" r="-98551"/>
                </a:stretch>
              </a:blipFill>
              <a:ln w="254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711440" y="4581091"/>
            <a:ext cx="1714937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Q20 - Double RF - </a:t>
            </a:r>
            <a:r>
              <a:rPr lang="en-US" b="1" dirty="0" smtClean="0"/>
              <a:t>V</a:t>
            </a:r>
            <a:r>
              <a:rPr lang="en-US" b="1" baseline="-25000" dirty="0" smtClean="0"/>
              <a:t>200 </a:t>
            </a:r>
            <a:r>
              <a:rPr lang="en-US" b="1" dirty="0" smtClean="0"/>
              <a:t>= </a:t>
            </a:r>
            <a:r>
              <a:rPr lang="en-US" b="1" dirty="0"/>
              <a:t>7 </a:t>
            </a:r>
            <a:r>
              <a:rPr lang="en-US" b="1" dirty="0" smtClean="0"/>
              <a:t>MV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47741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Single bunch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457200" y="914400"/>
                <a:ext cx="8435280" cy="5079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sz="2200" b="1" dirty="0" smtClean="0"/>
                  <a:t>Instability thresholds (E. </a:t>
                </a:r>
                <a:r>
                  <a:rPr lang="en-US" sz="2200" b="1" dirty="0" err="1" smtClean="0"/>
                  <a:t>Shaposhnikova</a:t>
                </a:r>
                <a:r>
                  <a:rPr lang="en-US" sz="2200" b="1" dirty="0" smtClean="0"/>
                  <a:t> LIU-SPS 08/08/2013):</a:t>
                </a:r>
              </a:p>
              <a:p>
                <a:endParaRPr lang="en-US" sz="2200" b="1" dirty="0" smtClean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en-US" sz="2000" dirty="0"/>
                  <a:t>Loss of Landau </a:t>
                </a:r>
                <a:r>
                  <a:rPr lang="en-US" sz="2000" dirty="0" smtClean="0"/>
                  <a:t>damping (simplified </a:t>
                </a:r>
                <a:r>
                  <a:rPr lang="en-US" sz="2000" dirty="0"/>
                  <a:t>scaling</a:t>
                </a:r>
                <a:r>
                  <a:rPr lang="en-US" sz="2000" dirty="0" smtClean="0"/>
                  <a:t>):</a:t>
                </a:r>
              </a:p>
              <a:p>
                <a:pPr lvl="2" indent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𝐼𝑚𝑍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&lt;</m:t>
                      </m:r>
                      <m:r>
                        <a:rPr lang="en-US" sz="2000" i="1">
                          <a:latin typeface="Cambria Math"/>
                        </a:rPr>
                        <m:t>𝐹</m:t>
                      </m:r>
                      <m:r>
                        <a:rPr lang="en-US" sz="2000" i="1" baseline="-25000">
                          <a:latin typeface="Cambria Math"/>
                        </a:rPr>
                        <m:t>1 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𝐸</m:t>
                          </m:r>
                          <m:r>
                            <a:rPr lang="en-US" sz="2000" i="1"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/>
                            </a:rPr>
                            <m:t>η</m:t>
                          </m:r>
                          <m:r>
                            <a:rPr lang="en-US" sz="2000" i="1">
                              <a:latin typeface="Cambria Math"/>
                            </a:rPr>
                            <m:t>|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𝑒𝐼</m:t>
                          </m:r>
                          <m:r>
                            <a:rPr lang="en-US" sz="2000" i="1" baseline="-25000">
                              <a:latin typeface="Cambria Math"/>
                            </a:rPr>
                            <m:t>0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l-GR" sz="2000" i="1">
                                      <a:latin typeface="Cambria Math"/>
                                    </a:rPr>
                                    <m:t>Δ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l-GR" sz="2000" i="1">
                                      <a:latin typeface="Cambria Math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sz="2000" i="1">
                                      <a:latin typeface="Cambria Math"/>
                                    </a:rPr>
                                    <m:t>Ω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sz="2000" i="1">
                                      <a:latin typeface="Cambria Math"/>
                                    </a:rPr>
                                    <m:t>Ω</m:t>
                                  </m:r>
                                </m:den>
                              </m:f>
                            </m:e>
                          </m:d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𝜏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en-GB" sz="2000" dirty="0" smtClean="0"/>
              </a:p>
              <a:p>
                <a:pPr lvl="2" indent="0" algn="ctr"/>
                <a:endParaRPr lang="en-US" sz="2000" dirty="0" smtClean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endParaRPr lang="en-US" sz="2000" dirty="0" smtClean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en-US" sz="2000" dirty="0" smtClean="0"/>
                  <a:t> </a:t>
                </a:r>
                <a:r>
                  <a:rPr lang="en-US" sz="2000" dirty="0"/>
                  <a:t>Microwave </a:t>
                </a:r>
                <a:r>
                  <a:rPr lang="en-US" sz="2000" dirty="0" smtClean="0"/>
                  <a:t>instability (simplified </a:t>
                </a:r>
                <a:r>
                  <a:rPr lang="en-US" sz="2000" dirty="0"/>
                  <a:t>scaling</a:t>
                </a:r>
                <a:r>
                  <a:rPr lang="en-US" sz="2000" dirty="0" smtClean="0"/>
                  <a:t>)</a:t>
                </a:r>
              </a:p>
              <a:p>
                <a:pPr marL="148590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𝑅</m:t>
                        </m:r>
                        <m:r>
                          <a:rPr lang="en-US" sz="2000" i="1" baseline="-25000">
                            <a:latin typeface="Cambria Math"/>
                          </a:rPr>
                          <m:t>𝑠h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  <m:r>
                          <a:rPr lang="en-US" sz="2000" i="1" baseline="-25000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&lt;</m:t>
                    </m:r>
                    <m:r>
                      <a:rPr lang="en-US" sz="2000" i="1">
                        <a:latin typeface="Cambria Math"/>
                      </a:rPr>
                      <m:t>𝐹</m:t>
                    </m:r>
                    <m:r>
                      <a:rPr lang="en-US" sz="2000" i="1" baseline="-25000">
                        <a:latin typeface="Cambria Math"/>
                      </a:rPr>
                      <m:t>2 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𝐸</m:t>
                        </m:r>
                        <m:r>
                          <a:rPr lang="en-US" sz="2000" i="1">
                            <a:latin typeface="Cambria Math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l-GR" sz="2000" i="1">
                            <a:latin typeface="Cambria Math"/>
                          </a:rPr>
                          <m:t>η</m:t>
                        </m:r>
                        <m:r>
                          <a:rPr lang="en-US" sz="2000" i="1">
                            <a:latin typeface="Cambria Math"/>
                          </a:rPr>
                          <m:t>|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𝑒𝐼</m:t>
                        </m:r>
                        <m:r>
                          <a:rPr lang="en-US" sz="2000" i="1" baseline="-2500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000" i="1">
                                    <a:latin typeface="Cambria Math"/>
                                  </a:rPr>
                                  <m:t>Δ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𝑝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𝑝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sz="2000" dirty="0"/>
                  <a:t> - broad-band impedance: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l-GR" sz="2000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GB" sz="20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48590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𝑅</m:t>
                        </m:r>
                        <m:r>
                          <a:rPr lang="en-US" sz="2000" i="1" baseline="-25000">
                            <a:latin typeface="Cambria Math"/>
                          </a:rPr>
                          <m:t>𝑠h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𝑄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&lt;</m:t>
                    </m:r>
                    <m:r>
                      <a:rPr lang="en-US" sz="2000" i="1">
                        <a:latin typeface="Cambria Math"/>
                      </a:rPr>
                      <m:t>𝐹</m:t>
                    </m:r>
                    <m:r>
                      <a:rPr lang="en-US" sz="2000" i="1" baseline="-25000">
                        <a:latin typeface="Cambria Math"/>
                      </a:rPr>
                      <m:t>3 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𝐸</m:t>
                        </m:r>
                        <m:r>
                          <a:rPr lang="en-US" sz="2000" i="1">
                            <a:latin typeface="Cambria Math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l-GR" sz="2000" i="1">
                            <a:latin typeface="Cambria Math"/>
                          </a:rPr>
                          <m:t>η</m:t>
                        </m:r>
                        <m:r>
                          <a:rPr lang="en-US" sz="2000" i="1">
                            <a:latin typeface="Cambria Math"/>
                          </a:rPr>
                          <m:t>|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𝑒𝐼</m:t>
                        </m:r>
                        <m:r>
                          <a:rPr lang="en-US" sz="2000" i="1" baseline="-2500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000" i="1">
                                    <a:latin typeface="Cambria Math"/>
                                  </a:rPr>
                                  <m:t>Δ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𝑝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𝑝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/>
                  <a:t>     </a:t>
                </a:r>
                <a:r>
                  <a:rPr lang="en-GB" sz="2000" dirty="0" smtClean="0"/>
                  <a:t>- narrow-band </a:t>
                </a:r>
                <a:r>
                  <a:rPr lang="en-GB" sz="2000" dirty="0"/>
                  <a:t>impedance: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l-GR" sz="2000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l-GR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2000" dirty="0" smtClean="0"/>
              </a:p>
              <a:p>
                <a:pPr marL="1485900" lvl="2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en-US" sz="2000" dirty="0" smtClean="0"/>
                  <a:t>Most of the important resonances in the impedance model are in the narrow-band regime Q &gt; 10 </a:t>
                </a:r>
                <a:endParaRPr lang="en-US" sz="2000" dirty="0"/>
              </a:p>
              <a:p>
                <a:pPr lvl="1" algn="ctr"/>
                <a:r>
                  <a:rPr lang="en-US" sz="2000" dirty="0" smtClean="0"/>
                  <a:t> 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914400"/>
                <a:ext cx="8435280" cy="5079276"/>
              </a:xfrm>
              <a:prstGeom prst="rect">
                <a:avLst/>
              </a:prstGeom>
              <a:blipFill rotWithShape="0">
                <a:blip r:embed="rId2"/>
                <a:stretch>
                  <a:fillRect l="-939" t="-8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24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Single bunch – voltage scan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914400"/>
            <a:ext cx="843528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For the </a:t>
            </a:r>
            <a:r>
              <a:rPr lang="en-US" sz="2000" b="1" dirty="0"/>
              <a:t>same optics and same emittance</a:t>
            </a:r>
            <a:r>
              <a:rPr lang="en-US" sz="2000" dirty="0" smtClean="0"/>
              <a:t>, </a:t>
            </a:r>
            <a:r>
              <a:rPr lang="en-US" sz="2000" dirty="0"/>
              <a:t>N</a:t>
            </a:r>
            <a:r>
              <a:rPr lang="en-US" sz="2000" baseline="-25000" dirty="0"/>
              <a:t>th</a:t>
            </a:r>
            <a:r>
              <a:rPr lang="en-US" sz="2000" dirty="0"/>
              <a:t> increases with the RF voltage for microwave and decreases for the </a:t>
            </a:r>
            <a:r>
              <a:rPr lang="en-US" sz="2000" dirty="0" smtClean="0"/>
              <a:t>LLD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7431"/>
            <a:ext cx="4415585" cy="33057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580" y="2067431"/>
            <a:ext cx="4415585" cy="330578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3568" y="1691516"/>
            <a:ext cx="7886774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N</a:t>
            </a:r>
            <a:r>
              <a:rPr lang="en-GB" b="1" baseline="-25000" dirty="0" smtClean="0"/>
              <a:t>th</a:t>
            </a:r>
            <a:r>
              <a:rPr lang="en-GB" b="1" dirty="0" smtClean="0"/>
              <a:t>  behaves like in microwave instability but most probably is a mixture of both!</a:t>
            </a:r>
            <a:endParaRPr lang="el-GR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04059" y="5408056"/>
                <a:ext cx="771235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GB" dirty="0" smtClean="0"/>
                  <a:t>Complicated impedance </a:t>
                </a:r>
                <a:r>
                  <a:rPr lang="en-GB" dirty="0" smtClean="0">
                    <a:sym typeface="Wingdings" panose="05000000000000000000" pitchFamily="2" charset="2"/>
                  </a:rPr>
                  <a:t> non monotonic synchrotron frequency distribution  regions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𝐽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dirty="0" smtClean="0"/>
                  <a:t> might reduce the thresholds (next slides)</a:t>
                </a:r>
                <a:endParaRPr lang="en-GB" dirty="0"/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GB" dirty="0" smtClean="0"/>
                  <a:t>For single RF and large </a:t>
                </a:r>
                <a:r>
                  <a:rPr lang="en-GB" dirty="0" err="1" smtClean="0"/>
                  <a:t>emittances</a:t>
                </a:r>
                <a:r>
                  <a:rPr lang="en-GB" dirty="0" smtClean="0"/>
                  <a:t> LLD becomes critical – probably due to 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GB" b="0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GB" dirty="0" smtClean="0"/>
                  <a:t> spread and shape</a:t>
                </a:r>
                <a:endParaRPr lang="en-GB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59" y="5408056"/>
                <a:ext cx="7712357" cy="1477328"/>
              </a:xfrm>
              <a:prstGeom prst="rect">
                <a:avLst/>
              </a:prstGeom>
              <a:blipFill rotWithShape="0">
                <a:blip r:embed="rId4"/>
                <a:stretch>
                  <a:fillRect l="-474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2699792" y="2204864"/>
            <a:ext cx="864096" cy="3011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>
            <a:stCxn id="11" idx="6"/>
            <a:endCxn id="14" idx="1"/>
          </p:cNvCxnSpPr>
          <p:nvPr/>
        </p:nvCxnSpPr>
        <p:spPr>
          <a:xfrm>
            <a:off x="3563888" y="2355429"/>
            <a:ext cx="368701" cy="39262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32589" y="2117692"/>
            <a:ext cx="990789" cy="553998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m</a:t>
            </a:r>
            <a:r>
              <a:rPr lang="en-GB" sz="1500" dirty="0" smtClean="0"/>
              <a:t>ore </a:t>
            </a:r>
            <a:r>
              <a:rPr lang="en-GB" sz="1500" dirty="0" err="1" smtClean="0"/>
              <a:t>sim</a:t>
            </a:r>
            <a:r>
              <a:rPr lang="en-GB" sz="1500" dirty="0" smtClean="0"/>
              <a:t> to find N</a:t>
            </a:r>
            <a:r>
              <a:rPr lang="en-GB" sz="1500" baseline="-25000" dirty="0" smtClean="0"/>
              <a:t>th</a:t>
            </a:r>
            <a:endParaRPr lang="en-GB" sz="1500" baseline="-25000" dirty="0"/>
          </a:p>
        </p:txBody>
      </p:sp>
      <p:sp>
        <p:nvSpPr>
          <p:cNvPr id="16" name="Oval 15"/>
          <p:cNvSpPr/>
          <p:nvPr/>
        </p:nvSpPr>
        <p:spPr>
          <a:xfrm>
            <a:off x="889621" y="3066895"/>
            <a:ext cx="864096" cy="93816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321669" y="2689466"/>
            <a:ext cx="19194" cy="409823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26895" y="2393433"/>
            <a:ext cx="1008742" cy="323165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f</a:t>
            </a:r>
            <a:r>
              <a:rPr lang="en-GB" sz="1500" dirty="0" smtClean="0"/>
              <a:t>s distr. (?)</a:t>
            </a:r>
            <a:endParaRPr lang="en-GB" sz="1500" baseline="-25000" dirty="0"/>
          </a:p>
        </p:txBody>
      </p:sp>
    </p:spTree>
    <p:extLst>
      <p:ext uri="{BB962C8B-B14F-4D97-AF65-F5344CB8AC3E}">
        <p14:creationId xmlns:p14="http://schemas.microsoft.com/office/powerpoint/2010/main" val="34709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Single bunch – voltage scan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914400"/>
            <a:ext cx="843528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For the </a:t>
            </a:r>
            <a:r>
              <a:rPr lang="en-US" sz="2000" b="1" dirty="0"/>
              <a:t>same optics and same bunch length</a:t>
            </a:r>
            <a:r>
              <a:rPr lang="en-US" sz="2000" dirty="0"/>
              <a:t>, N</a:t>
            </a:r>
            <a:r>
              <a:rPr lang="en-US" sz="2000" baseline="-25000" dirty="0"/>
              <a:t>th</a:t>
            </a:r>
            <a:r>
              <a:rPr lang="en-US" sz="2000" dirty="0"/>
              <a:t> increases with the RF voltage for all 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005310"/>
            <a:ext cx="5342857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Single bunch – different optics</a:t>
            </a:r>
            <a:endParaRPr lang="en-US" sz="3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838200"/>
            <a:ext cx="7315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457200" y="914400"/>
                <a:ext cx="8435280" cy="1054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en-US" sz="2000" dirty="0" smtClean="0"/>
                  <a:t>For the </a:t>
                </a:r>
                <a:r>
                  <a:rPr lang="en-US" sz="2000" b="1" dirty="0" smtClean="0"/>
                  <a:t>same voltage and </a:t>
                </a:r>
                <a:r>
                  <a:rPr lang="en-US" sz="2000" b="1" dirty="0"/>
                  <a:t>same </a:t>
                </a:r>
                <a:r>
                  <a:rPr lang="en-US" sz="2000" b="1" dirty="0" smtClean="0"/>
                  <a:t>emittance</a:t>
                </a:r>
                <a:r>
                  <a:rPr lang="en-US" sz="2000" dirty="0" smtClean="0"/>
                  <a:t>, </a:t>
                </a:r>
                <a:r>
                  <a:rPr lang="en-US" sz="2000" dirty="0"/>
                  <a:t>N</a:t>
                </a:r>
                <a:r>
                  <a:rPr lang="en-US" sz="2000" baseline="-25000" dirty="0"/>
                  <a:t>th</a:t>
                </a:r>
                <a:r>
                  <a:rPr lang="en-US" sz="2000" dirty="0"/>
                  <a:t> increases with </a:t>
                </a:r>
                <a:r>
                  <a:rPr lang="en-US" sz="2000" dirty="0" smtClean="0"/>
                  <a:t>the slippage factor: more for LLD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l-GR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l-GR" sz="2000" dirty="0" smtClean="0"/>
                  <a:t>) </a:t>
                </a:r>
                <a:r>
                  <a:rPr lang="en-GB" sz="2000" dirty="0" smtClean="0"/>
                  <a:t>and less for microwave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l-GR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000" dirty="0" smtClean="0"/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000" dirty="0" smtClean="0"/>
                  <a:t>)</a:t>
                </a:r>
                <a:endParaRPr lang="en-US" sz="2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914400"/>
                <a:ext cx="8435280" cy="1054135"/>
              </a:xfrm>
              <a:prstGeom prst="rect">
                <a:avLst/>
              </a:prstGeom>
              <a:blipFill rotWithShape="0">
                <a:blip r:embed="rId2"/>
                <a:stretch>
                  <a:fillRect l="-650" t="-5202" b="-398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439964"/>
            <a:ext cx="4014168" cy="30052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312" y="2439965"/>
            <a:ext cx="4014168" cy="300525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79551" y="1968535"/>
            <a:ext cx="6184898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N</a:t>
            </a:r>
            <a:r>
              <a:rPr lang="en-GB" b="1" baseline="-25000" dirty="0" smtClean="0"/>
              <a:t>th</a:t>
            </a:r>
            <a:r>
              <a:rPr lang="en-GB" b="1" dirty="0" smtClean="0"/>
              <a:t>  behaves more like in microwave instability (narrow-band)</a:t>
            </a:r>
            <a:endParaRPr lang="el-GR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04059" y="5503380"/>
                <a:ext cx="77123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GB" dirty="0" smtClean="0"/>
                  <a:t>Again for single RF and large </a:t>
                </a:r>
                <a:r>
                  <a:rPr lang="en-GB" dirty="0" err="1" smtClean="0"/>
                  <a:t>emittances</a:t>
                </a:r>
                <a:r>
                  <a:rPr lang="en-GB" dirty="0" smtClean="0"/>
                  <a:t> LLD becomes critical </a:t>
                </a:r>
                <a:r>
                  <a:rPr lang="en-GB" dirty="0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GB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GB" i="1" dirty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GB" dirty="0"/>
                  <a:t> spread and </a:t>
                </a:r>
                <a:r>
                  <a:rPr lang="en-GB" dirty="0" smtClean="0"/>
                  <a:t>shape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59" y="5503380"/>
                <a:ext cx="7712357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474" t="-6604" r="-1265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1312824" y="4119308"/>
            <a:ext cx="633519" cy="7498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>
            <a:endCxn id="16" idx="1"/>
          </p:cNvCxnSpPr>
          <p:nvPr/>
        </p:nvCxnSpPr>
        <p:spPr>
          <a:xfrm>
            <a:off x="1946343" y="4653136"/>
            <a:ext cx="484925" cy="11809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31268" y="4494234"/>
            <a:ext cx="1008742" cy="553998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 smtClean="0"/>
              <a:t>Similar for all optics</a:t>
            </a:r>
            <a:endParaRPr lang="en-GB" sz="1500" baseline="-25000" dirty="0"/>
          </a:p>
        </p:txBody>
      </p:sp>
    </p:spTree>
    <p:extLst>
      <p:ext uri="{BB962C8B-B14F-4D97-AF65-F5344CB8AC3E}">
        <p14:creationId xmlns:p14="http://schemas.microsoft.com/office/powerpoint/2010/main" val="1581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4380</TotalTime>
  <Words>754</Words>
  <Application>Microsoft Office PowerPoint</Application>
  <PresentationFormat>On-screen Show (4:3)</PresentationFormat>
  <Paragraphs>151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Wingdings</vt:lpstr>
      <vt:lpstr>Office Theme</vt:lpstr>
      <vt:lpstr>Single- and multi- bunch instabilities on the SPS flat top</vt:lpstr>
      <vt:lpstr>Outline</vt:lpstr>
      <vt:lpstr>Simulation procedure</vt:lpstr>
      <vt:lpstr>Longitudinal impedance model</vt:lpstr>
      <vt:lpstr>Single bunch</vt:lpstr>
      <vt:lpstr>Single bunch</vt:lpstr>
      <vt:lpstr>Single bunch – voltage scan</vt:lpstr>
      <vt:lpstr>Single bunch – voltage scan</vt:lpstr>
      <vt:lpstr>Single bunch – different optics</vt:lpstr>
      <vt:lpstr>Single bunch – different optics</vt:lpstr>
      <vt:lpstr>Single bunch – fs distribution</vt:lpstr>
      <vt:lpstr>Single bunch – comparison with meas.</vt:lpstr>
      <vt:lpstr>Multi-bunch </vt:lpstr>
      <vt:lpstr>Multi-bunch – Q20 - 25 vs 50 ns </vt:lpstr>
      <vt:lpstr>Multi-bunch – Q20 – single vs double RF</vt:lpstr>
      <vt:lpstr>Multi-bunch – Q20 vs Q26 – double RF</vt:lpstr>
      <vt:lpstr>Summary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Momentum slip-stacking of the I-LHC beam in the SPS</dc:title>
  <dc:creator>Theodoros Argyropoulos</dc:creator>
  <cp:lastModifiedBy>Theodoros Argyropoulos</cp:lastModifiedBy>
  <cp:revision>219</cp:revision>
  <cp:lastPrinted>2014-09-04T13:16:33Z</cp:lastPrinted>
  <dcterms:created xsi:type="dcterms:W3CDTF">2014-02-26T10:28:48Z</dcterms:created>
  <dcterms:modified xsi:type="dcterms:W3CDTF">2014-09-04T13:29:53Z</dcterms:modified>
</cp:coreProperties>
</file>