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59" r:id="rId2"/>
    <p:sldId id="455" r:id="rId3"/>
    <p:sldId id="461" r:id="rId4"/>
    <p:sldId id="457" r:id="rId5"/>
    <p:sldId id="458" r:id="rId6"/>
    <p:sldId id="459" r:id="rId7"/>
    <p:sldId id="460" r:id="rId8"/>
    <p:sldId id="462" r:id="rId9"/>
    <p:sldId id="463" r:id="rId10"/>
    <p:sldId id="464" r:id="rId11"/>
    <p:sldId id="465" r:id="rId12"/>
    <p:sldId id="472" r:id="rId13"/>
    <p:sldId id="473" r:id="rId14"/>
    <p:sldId id="466" r:id="rId15"/>
    <p:sldId id="483" r:id="rId16"/>
    <p:sldId id="468" r:id="rId17"/>
    <p:sldId id="467" r:id="rId18"/>
    <p:sldId id="470" r:id="rId19"/>
    <p:sldId id="471" r:id="rId20"/>
    <p:sldId id="475" r:id="rId21"/>
    <p:sldId id="477" r:id="rId22"/>
    <p:sldId id="480" r:id="rId23"/>
    <p:sldId id="481" r:id="rId24"/>
    <p:sldId id="482" r:id="rId25"/>
    <p:sldId id="476" r:id="rId26"/>
    <p:sldId id="478" r:id="rId27"/>
    <p:sldId id="479" r:id="rId28"/>
    <p:sldId id="453" r:id="rId29"/>
  </p:sldIdLst>
  <p:sldSz cx="9144000" cy="6858000" type="screen4x3"/>
  <p:notesSz cx="9928225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1" autoAdjust="0"/>
  </p:normalViewPr>
  <p:slideViewPr>
    <p:cSldViewPr>
      <p:cViewPr varScale="1">
        <p:scale>
          <a:sx n="130" d="100"/>
          <a:sy n="130" d="100"/>
        </p:scale>
        <p:origin x="696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3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6" y="0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451A9DD5-DECA-4D81-9060-56BABD3819F6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6378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6" y="6456378"/>
            <a:ext cx="4303313" cy="340210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F401E868-2E41-422D-8722-5E3B4575B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896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700" y="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7537079A-3411-48BB-BDC9-13CABEB89461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509588"/>
            <a:ext cx="339725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45661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700" y="6456612"/>
            <a:ext cx="4302231" cy="339884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A986A80C-8127-4A15-98F1-007D1B3C8F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19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38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86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055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941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23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69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7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86A80C-8127-4A15-98F1-007D1B3C8FF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81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143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06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900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377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060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047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319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426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5996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7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17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ED592-45FA-4CC0-A2F2-980045C86B79}" type="datetimeFigureOut">
              <a:rPr lang="en-GB" smtClean="0"/>
              <a:t>01/09/2014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9AC03-54E3-4DAB-B1BA-105F4D2C75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852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0728"/>
            <a:ext cx="9144000" cy="3888432"/>
          </a:xfrm>
        </p:spPr>
        <p:txBody>
          <a:bodyPr>
            <a:normAutofit/>
          </a:bodyPr>
          <a:lstStyle/>
          <a:p>
            <a:r>
              <a:rPr lang="en-GB" sz="4000" dirty="0" smtClean="0"/>
              <a:t>Ways to Reduce the Impedance of the SPS Vacuum Flanges</a:t>
            </a:r>
            <a:endParaRPr lang="en-GB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0" y="4869160"/>
            <a:ext cx="9144000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smtClean="0">
                <a:solidFill>
                  <a:schemeClr val="tx1"/>
                </a:solidFill>
              </a:rPr>
              <a:t>Jose </a:t>
            </a:r>
            <a:r>
              <a:rPr lang="en-GB" sz="1600" dirty="0" smtClean="0">
                <a:solidFill>
                  <a:schemeClr val="tx1"/>
                </a:solidFill>
              </a:rPr>
              <a:t>E. </a:t>
            </a:r>
            <a:r>
              <a:rPr lang="en-GB" sz="1600" dirty="0" smtClean="0">
                <a:solidFill>
                  <a:schemeClr val="tx1"/>
                </a:solidFill>
              </a:rPr>
              <a:t>Varela</a:t>
            </a:r>
          </a:p>
          <a:p>
            <a:endParaRPr lang="en-GB" sz="1600" dirty="0">
              <a:solidFill>
                <a:schemeClr val="tx1"/>
              </a:solidFill>
            </a:endParaRPr>
          </a:p>
          <a:p>
            <a:r>
              <a:rPr lang="en-GB" sz="1600" dirty="0" smtClean="0">
                <a:solidFill>
                  <a:schemeClr val="tx1"/>
                </a:solidFill>
              </a:rPr>
              <a:t>With input from </a:t>
            </a:r>
            <a:r>
              <a:rPr lang="en-GB" sz="1600" dirty="0">
                <a:solidFill>
                  <a:schemeClr val="tx1"/>
                </a:solidFill>
              </a:rPr>
              <a:t>Fritz </a:t>
            </a:r>
            <a:r>
              <a:rPr lang="en-GB" sz="1600" dirty="0" smtClean="0">
                <a:solidFill>
                  <a:schemeClr val="tx1"/>
                </a:solidFill>
              </a:rPr>
              <a:t>Caspers.</a:t>
            </a:r>
            <a:endParaRPr lang="en-GB" sz="1600" dirty="0" smtClean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  <a:p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9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Damping</a:t>
            </a:r>
          </a:p>
          <a:p>
            <a:pPr lvl="1"/>
            <a:r>
              <a:rPr lang="en-GB" dirty="0" smtClean="0"/>
              <a:t>Shielding</a:t>
            </a:r>
          </a:p>
          <a:p>
            <a:pPr lvl="1"/>
            <a:r>
              <a:rPr lang="en-GB" dirty="0" smtClean="0"/>
              <a:t>Shielding + Damping</a:t>
            </a:r>
            <a:endParaRPr lang="en-GB" dirty="0" smtClean="0"/>
          </a:p>
          <a:p>
            <a:pPr lvl="1"/>
            <a:r>
              <a:rPr lang="en-GB" dirty="0" smtClean="0"/>
              <a:t>Flange Redesign</a:t>
            </a:r>
            <a:endParaRPr lang="en-GB" dirty="0"/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34636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Damping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908720"/>
            <a:ext cx="914400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As aforementioned, flanges belonging to groups I and II have to be treated differently. We will focus only on the first group, i.e. the one responsible for the 1.4GHz impedance.</a:t>
            </a:r>
          </a:p>
          <a:p>
            <a:pPr algn="ctr"/>
            <a:endParaRPr lang="en-GB" dirty="0" smtClean="0"/>
          </a:p>
          <a:p>
            <a:pPr algn="ctr"/>
            <a:r>
              <a:rPr lang="en-GB" dirty="0" smtClean="0"/>
              <a:t>It has to be noted that depending on the type of flange (and the presence of damping resistor inside) the 1.4GHz resonance has a Q of 75, 200 or 1320.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The objective is to damp the Q below 20.</a:t>
            </a:r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sz="2400" dirty="0" smtClean="0"/>
          </a:p>
          <a:p>
            <a:r>
              <a:rPr lang="en-GB" dirty="0" smtClean="0"/>
              <a:t>There are </a:t>
            </a:r>
            <a:r>
              <a:rPr lang="en-GB" b="1" dirty="0" smtClean="0">
                <a:solidFill>
                  <a:schemeClr val="tx2"/>
                </a:solidFill>
              </a:rPr>
              <a:t>several possible strategies </a:t>
            </a:r>
            <a:r>
              <a:rPr lang="en-GB" dirty="0" smtClean="0"/>
              <a:t>to damp the 1.4GHz resonance: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Redesign the damping resistors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Continue to use the damping resistors and add an additional loss mechanism.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Use a mode coupler.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Any combination of the above…</a:t>
            </a:r>
          </a:p>
          <a:p>
            <a:pPr lvl="1" algn="ctr"/>
            <a:endParaRPr lang="en-GB" dirty="0" smtClean="0"/>
          </a:p>
          <a:p>
            <a:pPr lvl="1" algn="ctr"/>
            <a:endParaRPr lang="en-GB" dirty="0"/>
          </a:p>
          <a:p>
            <a:pPr algn="ctr"/>
            <a:r>
              <a:rPr lang="en-GB" dirty="0" smtClean="0"/>
              <a:t>All the different alternatives require an </a:t>
            </a:r>
            <a:r>
              <a:rPr lang="en-GB" b="1" dirty="0" smtClean="0">
                <a:solidFill>
                  <a:schemeClr val="tx2"/>
                </a:solidFill>
              </a:rPr>
              <a:t>optimization effort </a:t>
            </a:r>
            <a:r>
              <a:rPr lang="en-GB" dirty="0" smtClean="0"/>
              <a:t>that takes time.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chemeClr val="tx2"/>
                </a:solidFill>
              </a:rPr>
              <a:t>Trade-offs have to be assessed carefully</a:t>
            </a:r>
            <a:r>
              <a:rPr lang="en-GB" dirty="0"/>
              <a:t>:</a:t>
            </a:r>
            <a:endParaRPr lang="en-GB" dirty="0" smtClean="0"/>
          </a:p>
          <a:p>
            <a:pPr algn="ctr"/>
            <a:r>
              <a:rPr lang="en-GB" dirty="0" smtClean="0"/>
              <a:t>The above options can damp the 1.4GHz mode, but will </a:t>
            </a:r>
            <a:r>
              <a:rPr lang="en-GB" b="1" dirty="0" smtClean="0">
                <a:solidFill>
                  <a:srgbClr val="FF0000"/>
                </a:solidFill>
              </a:rPr>
              <a:t>often give rise to other modes </a:t>
            </a:r>
            <a:r>
              <a:rPr lang="en-GB" dirty="0" smtClean="0"/>
              <a:t>that we don’t have now.</a:t>
            </a:r>
          </a:p>
          <a:p>
            <a:endParaRPr lang="en-GB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18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9298"/>
            <a:ext cx="2954162" cy="333801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764704"/>
          </a:xfrm>
        </p:spPr>
        <p:txBody>
          <a:bodyPr/>
          <a:lstStyle/>
          <a:p>
            <a:r>
              <a:rPr lang="en-GB" dirty="0" smtClean="0"/>
              <a:t>Damping Resistor Redesign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0" y="987347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Damping resistors could be redesign to lower the Q below </a:t>
            </a:r>
            <a:r>
              <a:rPr lang="en-GB" b="1" dirty="0" smtClean="0">
                <a:solidFill>
                  <a:srgbClr val="FF0000"/>
                </a:solidFill>
              </a:rPr>
              <a:t>20</a:t>
            </a:r>
            <a:r>
              <a:rPr lang="en-GB" dirty="0" smtClean="0"/>
              <a:t>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Current damping resistors damp the 1.4GHz mode down to </a:t>
            </a:r>
            <a:r>
              <a:rPr lang="en-GB" b="1" dirty="0" smtClean="0">
                <a:solidFill>
                  <a:schemeClr val="tx2"/>
                </a:solidFill>
              </a:rPr>
              <a:t>75 or 200 </a:t>
            </a:r>
            <a:r>
              <a:rPr lang="en-GB" dirty="0" smtClean="0"/>
              <a:t>(depending on the flange type) with some (small) de-tuning.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066324"/>
              </p:ext>
            </p:extLst>
          </p:nvPr>
        </p:nvGraphicFramePr>
        <p:xfrm>
          <a:off x="2987824" y="350100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 [GHz]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Z [</a:t>
                      </a:r>
                      <a:r>
                        <a:rPr lang="el-GR" dirty="0" smtClean="0"/>
                        <a:t>Ω</a:t>
                      </a:r>
                      <a:r>
                        <a:rPr lang="en-GB" dirty="0" smtClean="0"/>
                        <a:t>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Q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R/Q [</a:t>
                      </a:r>
                      <a:r>
                        <a:rPr lang="el-GR" dirty="0" smtClean="0"/>
                        <a:t>Ω</a:t>
                      </a:r>
                      <a:r>
                        <a:rPr lang="en-GB" dirty="0" smtClean="0"/>
                        <a:t>]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0.635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1.25</a:t>
                      </a:r>
                      <a:endParaRPr lang="en-GB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120</a:t>
                      </a:r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1.792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1.75</a:t>
                      </a:r>
                      <a:endParaRPr lang="en-GB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2.090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0.65</a:t>
                      </a:r>
                      <a:endParaRPr lang="en-GB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2.450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rgbClr val="00B050"/>
                          </a:solidFill>
                        </a:rPr>
                        <a:t>15</a:t>
                      </a:r>
                      <a:endParaRPr lang="en-GB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87823" y="5380672"/>
            <a:ext cx="6156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Would exchanging the current impedance by this one help?</a:t>
            </a:r>
          </a:p>
          <a:p>
            <a:pPr algn="ctr"/>
            <a:endParaRPr lang="en-GB" dirty="0" smtClean="0"/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Optimization needed.</a:t>
            </a:r>
            <a:endParaRPr lang="en-GB" b="1" dirty="0">
              <a:solidFill>
                <a:srgbClr val="FF0000"/>
              </a:solidFill>
            </a:endParaRP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Trade-offs have to be considered.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611266"/>
            <a:ext cx="2954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Possible Implementation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3" y="3068960"/>
            <a:ext cx="615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Design objectives have to be set</a:t>
            </a:r>
            <a:r>
              <a:rPr lang="en-GB" dirty="0"/>
              <a:t>, for instance</a:t>
            </a:r>
            <a:r>
              <a:rPr lang="en-GB" dirty="0" smtClean="0"/>
              <a:t>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970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764704"/>
          </a:xfrm>
        </p:spPr>
        <p:txBody>
          <a:bodyPr/>
          <a:lstStyle/>
          <a:p>
            <a:r>
              <a:rPr lang="en-GB" dirty="0" smtClean="0"/>
              <a:t>Additional </a:t>
            </a:r>
            <a:r>
              <a:rPr lang="en-GB" dirty="0"/>
              <a:t>L</a:t>
            </a:r>
            <a:r>
              <a:rPr lang="en-GB" dirty="0" smtClean="0"/>
              <a:t>oss Mechanism (I)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305" y="100192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Additional loss mechanisms can be added to the current damping resistors to take the Q down to 20.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" y="1740768"/>
            <a:ext cx="3514342" cy="4064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44" y="3212976"/>
            <a:ext cx="1893574" cy="22944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21676" y="1648254"/>
            <a:ext cx="5622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As proposed by Fritz, adding correctly oriented ‘loops’ to the seals would result in lower Q values.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34" y="1403588"/>
            <a:ext cx="3514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Possible Implementation</a:t>
            </a:r>
            <a:endParaRPr lang="en-GB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516678"/>
              </p:ext>
            </p:extLst>
          </p:nvPr>
        </p:nvGraphicFramePr>
        <p:xfrm>
          <a:off x="5652120" y="4632920"/>
          <a:ext cx="3456384" cy="167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864096"/>
                <a:gridCol w="864096"/>
                <a:gridCol w="864096"/>
              </a:tblGrid>
              <a:tr h="19217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f [GHz]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Z [k</a:t>
                      </a:r>
                      <a:r>
                        <a:rPr lang="el-GR" sz="1600" dirty="0" smtClean="0"/>
                        <a:t>Ω</a:t>
                      </a:r>
                      <a:r>
                        <a:rPr lang="en-GB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Q</a:t>
                      </a:r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R/Q [</a:t>
                      </a:r>
                      <a:r>
                        <a:rPr lang="el-GR" sz="1600" dirty="0" smtClean="0"/>
                        <a:t>Ω</a:t>
                      </a:r>
                      <a:r>
                        <a:rPr lang="en-GB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</a:tr>
              <a:tr h="19217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rgbClr val="FF0000"/>
                          </a:solidFill>
                        </a:rPr>
                        <a:t>0.638</a:t>
                      </a:r>
                      <a:endParaRPr lang="en-GB" sz="16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8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155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51</a:t>
                      </a:r>
                      <a:endParaRPr lang="en-GB" sz="1600" dirty="0"/>
                    </a:p>
                  </a:txBody>
                  <a:tcPr/>
                </a:tc>
              </a:tr>
              <a:tr h="192170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rgbClr val="FF0000"/>
                          </a:solidFill>
                        </a:rPr>
                        <a:t>1.220</a:t>
                      </a:r>
                      <a:endParaRPr lang="en-GB" sz="1600" b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272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110</a:t>
                      </a:r>
                      <a:endParaRPr lang="en-GB" sz="1600" dirty="0"/>
                    </a:p>
                  </a:txBody>
                  <a:tcPr/>
                </a:tc>
              </a:tr>
              <a:tr h="19217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1.575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11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200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5.5</a:t>
                      </a:r>
                      <a:endParaRPr lang="en-GB" sz="1600" dirty="0"/>
                    </a:p>
                  </a:txBody>
                  <a:tcPr/>
                </a:tc>
              </a:tr>
              <a:tr h="19217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2130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395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657760" y="6309320"/>
            <a:ext cx="3486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FF0000"/>
                </a:solidFill>
              </a:rPr>
              <a:t>*</a:t>
            </a:r>
            <a:r>
              <a:rPr lang="en-GB" sz="1200" dirty="0" smtClean="0"/>
              <a:t>Damping resistor not considered in this simulation.</a:t>
            </a:r>
            <a:endParaRPr lang="en-GB" sz="1200" dirty="0"/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668662"/>
              </p:ext>
            </p:extLst>
          </p:nvPr>
        </p:nvGraphicFramePr>
        <p:xfrm>
          <a:off x="5658598" y="3215497"/>
          <a:ext cx="345638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"/>
                <a:gridCol w="864096"/>
                <a:gridCol w="864096"/>
                <a:gridCol w="864096"/>
              </a:tblGrid>
              <a:tr h="188827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f [GHz]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Z [k</a:t>
                      </a:r>
                      <a:r>
                        <a:rPr lang="el-GR" sz="1600" dirty="0" smtClean="0"/>
                        <a:t>Ω</a:t>
                      </a:r>
                      <a:r>
                        <a:rPr lang="en-GB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Q</a:t>
                      </a:r>
                      <a:r>
                        <a:rPr lang="en-GB" sz="1600" b="1" dirty="0" smtClean="0">
                          <a:solidFill>
                            <a:srgbClr val="FF0000"/>
                          </a:solidFill>
                        </a:rPr>
                        <a:t>*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R/Q [</a:t>
                      </a:r>
                      <a:r>
                        <a:rPr lang="el-GR" sz="1600" dirty="0" smtClean="0"/>
                        <a:t>Ω</a:t>
                      </a:r>
                      <a:r>
                        <a:rPr lang="en-GB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</a:tr>
              <a:tr h="188827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1.400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138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1750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79</a:t>
                      </a:r>
                      <a:endParaRPr lang="en-GB" sz="1600" dirty="0"/>
                    </a:p>
                  </a:txBody>
                  <a:tcPr/>
                </a:tc>
              </a:tr>
              <a:tr h="188827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2.360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23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1600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14.4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657760" y="4245661"/>
            <a:ext cx="3484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Including the damping loops: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580113" y="2569166"/>
            <a:ext cx="3563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An empty non-enamelled QF-QD flange can be modelled by</a:t>
            </a:r>
            <a:r>
              <a:rPr lang="en-GB" dirty="0" smtClean="0"/>
              <a:t>: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897778"/>
            <a:ext cx="554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Optimization needed.</a:t>
            </a:r>
          </a:p>
          <a:p>
            <a:pPr algn="ctr"/>
            <a:endParaRPr lang="en-GB" b="1" dirty="0">
              <a:solidFill>
                <a:srgbClr val="FF0000"/>
              </a:solidFill>
            </a:endParaRP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Trade-offs need to be considered.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56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764704"/>
          </a:xfrm>
        </p:spPr>
        <p:txBody>
          <a:bodyPr/>
          <a:lstStyle/>
          <a:p>
            <a:r>
              <a:rPr lang="en-GB" dirty="0" smtClean="0"/>
              <a:t>Mode Couplers (I)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" y="2663113"/>
            <a:ext cx="7155180" cy="41948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816424" cy="1756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4322847"/>
            <a:ext cx="2771800" cy="2078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0" y="1124744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Non-enamelled MBA-QF flange: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Without couplers </a:t>
            </a:r>
            <a:r>
              <a:rPr lang="en-GB" b="1" dirty="0" smtClean="0"/>
              <a:t>Q = 1455 </a:t>
            </a:r>
            <a:r>
              <a:rPr lang="en-GB" dirty="0" smtClean="0"/>
              <a:t>for the 1.4GHz resonance.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With couplers </a:t>
            </a:r>
            <a:r>
              <a:rPr lang="en-GB" b="1" dirty="0" smtClean="0"/>
              <a:t>Q is unmeasurable</a:t>
            </a:r>
            <a:r>
              <a:rPr lang="en-GB" dirty="0" smtClean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Relevant </a:t>
            </a:r>
            <a:r>
              <a:rPr lang="en-GB" b="1" dirty="0" smtClean="0">
                <a:solidFill>
                  <a:srgbClr val="FF0000"/>
                </a:solidFill>
              </a:rPr>
              <a:t>modes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probably hidden.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</a:rPr>
              <a:t>Further assessment needed.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85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016"/>
            <a:ext cx="9144000" cy="764704"/>
          </a:xfrm>
        </p:spPr>
        <p:txBody>
          <a:bodyPr/>
          <a:lstStyle/>
          <a:p>
            <a:r>
              <a:rPr lang="en-GB" dirty="0" smtClean="0"/>
              <a:t>Mode Couplers (II)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816424" cy="1756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1035772"/>
            <a:ext cx="2771800" cy="20788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402654"/>
            <a:ext cx="9144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Non-enamelled MBA-QF flange: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Without couplers </a:t>
            </a:r>
            <a:r>
              <a:rPr lang="en-GB" b="1" dirty="0" smtClean="0"/>
              <a:t>Q = 1455 </a:t>
            </a:r>
            <a:r>
              <a:rPr lang="en-GB" dirty="0" smtClean="0"/>
              <a:t>for the 1.4GHz resonance.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As an </a:t>
            </a:r>
            <a:r>
              <a:rPr lang="en-GB" b="1" dirty="0" smtClean="0">
                <a:solidFill>
                  <a:srgbClr val="FF0000"/>
                </a:solidFill>
              </a:rPr>
              <a:t>alternative</a:t>
            </a:r>
            <a:r>
              <a:rPr lang="en-GB" dirty="0" smtClean="0"/>
              <a:t>, Fritz proposed to use a resonating coupler.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Instead of connecting a load to the coupler one can terminate it with an open circuit.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length of the line has to be adjusted so that the coupler ‘ensemble’ is resonant.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i="1" dirty="0" smtClean="0"/>
              <a:t>‘Strong Damping of Single-Cell Accelerator Cavities by Resonant Loops’, </a:t>
            </a:r>
            <a:r>
              <a:rPr lang="en-GB" dirty="0" smtClean="0"/>
              <a:t>Wolfram </a:t>
            </a:r>
            <a:r>
              <a:rPr lang="en-GB" dirty="0" err="1" smtClean="0"/>
              <a:t>Schminke</a:t>
            </a:r>
            <a:r>
              <a:rPr lang="en-GB" dirty="0" smtClean="0"/>
              <a:t>, SPS/ARF/WS/</a:t>
            </a:r>
            <a:r>
              <a:rPr lang="en-GB" dirty="0" err="1" smtClean="0"/>
              <a:t>gs</a:t>
            </a:r>
            <a:r>
              <a:rPr lang="en-GB" dirty="0" smtClean="0"/>
              <a:t>/81-68.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This possibility will be looked into in the future.</a:t>
            </a:r>
          </a:p>
        </p:txBody>
      </p:sp>
      <p:sp>
        <p:nvSpPr>
          <p:cNvPr id="4" name="Oval 3"/>
          <p:cNvSpPr/>
          <p:nvPr/>
        </p:nvSpPr>
        <p:spPr>
          <a:xfrm>
            <a:off x="6372200" y="2348880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603710" y="2118974"/>
            <a:ext cx="504056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86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64704"/>
          </a:xfrm>
        </p:spPr>
        <p:txBody>
          <a:bodyPr/>
          <a:lstStyle/>
          <a:p>
            <a:r>
              <a:rPr lang="en-GB" dirty="0" smtClean="0"/>
              <a:t>Mode Couplers (III)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3419"/>
            <a:ext cx="6948264" cy="4090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96752"/>
            <a:ext cx="3816424" cy="17568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0" y="836712"/>
            <a:ext cx="43924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Non-enamelled MBA-QF flange with damping resistor: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Without couplers </a:t>
            </a:r>
            <a:r>
              <a:rPr lang="en-GB" b="1" dirty="0" smtClean="0"/>
              <a:t>Q = 200 </a:t>
            </a:r>
            <a:r>
              <a:rPr lang="en-GB" dirty="0" smtClean="0"/>
              <a:t>for the 1.4GHz resonance.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With couplers </a:t>
            </a:r>
            <a:r>
              <a:rPr lang="en-GB" b="1" dirty="0" smtClean="0"/>
              <a:t>Q is unmeasurable</a:t>
            </a:r>
            <a:r>
              <a:rPr lang="en-GB" dirty="0" smtClean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Relevant </a:t>
            </a:r>
            <a:r>
              <a:rPr lang="en-GB" b="1" dirty="0" smtClean="0">
                <a:solidFill>
                  <a:srgbClr val="FF0000"/>
                </a:solidFill>
              </a:rPr>
              <a:t>modes</a:t>
            </a:r>
            <a:r>
              <a:rPr lang="en-GB" dirty="0" smtClean="0"/>
              <a:t> probably hidden.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b="1" dirty="0" smtClean="0">
                <a:solidFill>
                  <a:srgbClr val="FF0000"/>
                </a:solidFill>
              </a:rPr>
              <a:t>Further assessment needed.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688" y="4163828"/>
            <a:ext cx="2808312" cy="210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00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Mode Couplers (IV)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4716017" cy="35370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132856"/>
            <a:ext cx="4716016" cy="35370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83671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Additional considerations:</a:t>
            </a:r>
          </a:p>
          <a:p>
            <a:pPr algn="ctr"/>
            <a:endParaRPr lang="en-GB" dirty="0" smtClean="0"/>
          </a:p>
          <a:p>
            <a:pPr algn="ctr"/>
            <a:r>
              <a:rPr lang="en-GB" b="1" dirty="0" smtClean="0">
                <a:solidFill>
                  <a:schemeClr val="tx2"/>
                </a:solidFill>
              </a:rPr>
              <a:t>Is there enough space to put the feed-</a:t>
            </a:r>
            <a:r>
              <a:rPr lang="en-GB" b="1" dirty="0" err="1" smtClean="0">
                <a:solidFill>
                  <a:schemeClr val="tx2"/>
                </a:solidFill>
              </a:rPr>
              <a:t>throughs</a:t>
            </a:r>
            <a:r>
              <a:rPr lang="en-GB" b="1" dirty="0" smtClean="0">
                <a:solidFill>
                  <a:schemeClr val="tx2"/>
                </a:solidFill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949280"/>
            <a:ext cx="44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B050"/>
                </a:solidFill>
              </a:rPr>
              <a:t>Yes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7142" y="5949280"/>
            <a:ext cx="472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B050"/>
                </a:solidFill>
              </a:rPr>
              <a:t>Yes?</a:t>
            </a:r>
            <a:r>
              <a:rPr lang="en-GB" b="1" dirty="0" smtClean="0"/>
              <a:t>/</a:t>
            </a:r>
            <a:r>
              <a:rPr lang="en-GB" b="1" dirty="0" smtClean="0">
                <a:solidFill>
                  <a:srgbClr val="FF0000"/>
                </a:solidFill>
              </a:rPr>
              <a:t>No?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7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Mode Couplers (IV)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85006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Additional considerations:</a:t>
            </a:r>
          </a:p>
          <a:p>
            <a:pPr algn="ctr"/>
            <a:endParaRPr lang="en-GB" dirty="0" smtClean="0"/>
          </a:p>
          <a:p>
            <a:pPr algn="ctr"/>
            <a:r>
              <a:rPr lang="en-GB" b="1" dirty="0" smtClean="0">
                <a:solidFill>
                  <a:schemeClr val="tx2"/>
                </a:solidFill>
              </a:rPr>
              <a:t>Is there enough space to put the feed-</a:t>
            </a:r>
            <a:r>
              <a:rPr lang="en-GB" b="1" dirty="0" err="1" smtClean="0">
                <a:solidFill>
                  <a:schemeClr val="tx2"/>
                </a:solidFill>
              </a:rPr>
              <a:t>throughs</a:t>
            </a:r>
            <a:r>
              <a:rPr lang="en-GB" b="1" dirty="0" smtClean="0">
                <a:solidFill>
                  <a:schemeClr val="tx2"/>
                </a:solidFill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4716017" cy="3537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142" y="2132855"/>
            <a:ext cx="4726857" cy="3545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49280"/>
            <a:ext cx="44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00B050"/>
                </a:solidFill>
              </a:rPr>
              <a:t>Yes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7142" y="5949280"/>
            <a:ext cx="472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Probably </a:t>
            </a:r>
            <a:r>
              <a:rPr lang="en-GB" b="1" dirty="0" smtClean="0">
                <a:solidFill>
                  <a:srgbClr val="FF0000"/>
                </a:solidFill>
              </a:rPr>
              <a:t>No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2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Mode Couplers (and V)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204864"/>
            <a:ext cx="9144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Additional considerations:</a:t>
            </a:r>
          </a:p>
          <a:p>
            <a:pPr algn="ctr"/>
            <a:endParaRPr lang="en-GB" dirty="0" smtClean="0"/>
          </a:p>
          <a:p>
            <a:pPr algn="ctr"/>
            <a:r>
              <a:rPr lang="en-GB" b="1" dirty="0" smtClean="0">
                <a:solidFill>
                  <a:schemeClr val="tx2"/>
                </a:solidFill>
              </a:rPr>
              <a:t>Is there enough space to put the feed-</a:t>
            </a:r>
            <a:r>
              <a:rPr lang="en-GB" b="1" dirty="0" err="1" smtClean="0">
                <a:solidFill>
                  <a:schemeClr val="tx2"/>
                </a:solidFill>
              </a:rPr>
              <a:t>throughs</a:t>
            </a:r>
            <a:r>
              <a:rPr lang="en-GB" b="1" dirty="0" smtClean="0">
                <a:solidFill>
                  <a:schemeClr val="tx2"/>
                </a:solidFill>
              </a:rPr>
              <a:t>?</a:t>
            </a:r>
          </a:p>
          <a:p>
            <a:pPr algn="ctr"/>
            <a:endParaRPr lang="en-GB" b="1" dirty="0">
              <a:solidFill>
                <a:schemeClr val="tx2"/>
              </a:solidFill>
            </a:endParaRPr>
          </a:p>
          <a:p>
            <a:pPr algn="ctr"/>
            <a:r>
              <a:rPr lang="en-GB" b="1" dirty="0" smtClean="0">
                <a:solidFill>
                  <a:schemeClr val="tx2"/>
                </a:solidFill>
              </a:rPr>
              <a:t>Reliability issues?</a:t>
            </a:r>
          </a:p>
          <a:p>
            <a:pPr algn="ctr"/>
            <a:r>
              <a:rPr lang="en-GB" dirty="0" smtClean="0"/>
              <a:t>Apparently none is the correct feed-</a:t>
            </a:r>
            <a:r>
              <a:rPr lang="en-GB" dirty="0" err="1" smtClean="0"/>
              <a:t>throughs</a:t>
            </a:r>
            <a:r>
              <a:rPr lang="en-GB" dirty="0" smtClean="0"/>
              <a:t> are used (Fritz).</a:t>
            </a:r>
          </a:p>
          <a:p>
            <a:pPr algn="ctr"/>
            <a:endParaRPr lang="en-GB" b="1" dirty="0">
              <a:solidFill>
                <a:schemeClr val="tx2"/>
              </a:solidFill>
            </a:endParaRPr>
          </a:p>
          <a:p>
            <a:pPr algn="ctr"/>
            <a:r>
              <a:rPr lang="en-GB" b="1" dirty="0" smtClean="0">
                <a:solidFill>
                  <a:schemeClr val="tx2"/>
                </a:solidFill>
              </a:rPr>
              <a:t>Mechanical/vacuum restrictions?</a:t>
            </a:r>
          </a:p>
          <a:p>
            <a:pPr algn="ctr"/>
            <a:endParaRPr lang="en-GB" b="1" dirty="0">
              <a:solidFill>
                <a:schemeClr val="tx2"/>
              </a:solidFill>
            </a:endParaRPr>
          </a:p>
          <a:p>
            <a:pPr algn="ctr"/>
            <a:endParaRPr lang="en-GB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3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Introduction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/>
              <a:t>Damping</a:t>
            </a:r>
            <a:endParaRPr lang="en-GB" dirty="0"/>
          </a:p>
          <a:p>
            <a:pPr lvl="1"/>
            <a:r>
              <a:rPr lang="en-GB" dirty="0" smtClean="0"/>
              <a:t>Shielding</a:t>
            </a:r>
          </a:p>
          <a:p>
            <a:pPr lvl="1"/>
            <a:r>
              <a:rPr lang="en-GB" dirty="0"/>
              <a:t>Shielding + Damping</a:t>
            </a:r>
            <a:endParaRPr lang="en-GB" dirty="0" smtClean="0"/>
          </a:p>
          <a:p>
            <a:pPr lvl="1"/>
            <a:r>
              <a:rPr lang="en-GB" dirty="0" smtClean="0"/>
              <a:t>Flange Redesign</a:t>
            </a:r>
            <a:endParaRPr lang="en-GB" dirty="0"/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223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/>
              <a:t>Damping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Shielding</a:t>
            </a:r>
          </a:p>
          <a:p>
            <a:pPr lvl="1"/>
            <a:r>
              <a:rPr lang="en-GB" dirty="0"/>
              <a:t>Shielding + Damping</a:t>
            </a:r>
            <a:endParaRPr lang="en-GB" dirty="0" smtClean="0">
              <a:solidFill>
                <a:srgbClr val="FF0000"/>
              </a:solidFill>
            </a:endParaRPr>
          </a:p>
          <a:p>
            <a:pPr lvl="1"/>
            <a:r>
              <a:rPr lang="en-GB" dirty="0" smtClean="0"/>
              <a:t>Flange Redesign</a:t>
            </a:r>
            <a:endParaRPr lang="en-GB" dirty="0"/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71451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4457" y="2636208"/>
            <a:ext cx="3528392" cy="4163807"/>
            <a:chOff x="395536" y="2181057"/>
            <a:chExt cx="3678334" cy="4439183"/>
          </a:xfrm>
        </p:grpSpPr>
        <p:pic>
          <p:nvPicPr>
            <p:cNvPr id="8197" name="Picture 5" descr="\\cern.ch\dfs\Users\j\jvarelac\Desktop\Untitled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181057"/>
              <a:ext cx="1237262" cy="4085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\\cern.ch\dfs\Users\j\jvarelac\Desktop\Untitled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846" y="2332036"/>
              <a:ext cx="2434024" cy="4288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 flipH="1">
              <a:off x="1614907" y="2181057"/>
              <a:ext cx="45719" cy="4085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1547664" y="2852936"/>
              <a:ext cx="144016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Diamond 5"/>
            <p:cNvSpPr/>
            <p:nvPr/>
          </p:nvSpPr>
          <p:spPr>
            <a:xfrm>
              <a:off x="1612057" y="2564904"/>
              <a:ext cx="45719" cy="72008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Diamond 16"/>
            <p:cNvSpPr/>
            <p:nvPr/>
          </p:nvSpPr>
          <p:spPr>
            <a:xfrm>
              <a:off x="1612620" y="5894331"/>
              <a:ext cx="45719" cy="72008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 flipH="1">
              <a:off x="2915816" y="3356992"/>
              <a:ext cx="50405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 flipH="1">
              <a:off x="2920579" y="4994124"/>
              <a:ext cx="50405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41301" y="499412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03687" y="499412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41301" y="328498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03687" y="328498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407388" y="2181057"/>
              <a:ext cx="924252" cy="1535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3995936" y="4224161"/>
            <a:ext cx="792088" cy="781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0" name="Group 49"/>
          <p:cNvGrpSpPr/>
          <p:nvPr/>
        </p:nvGrpSpPr>
        <p:grpSpPr>
          <a:xfrm>
            <a:off x="5032856" y="2636126"/>
            <a:ext cx="3528392" cy="4163807"/>
            <a:chOff x="395536" y="2181057"/>
            <a:chExt cx="3678334" cy="4439183"/>
          </a:xfrm>
        </p:grpSpPr>
        <p:pic>
          <p:nvPicPr>
            <p:cNvPr id="52" name="Picture 5" descr="\\cern.ch\dfs\Users\j\jvarelac\Desktop\Untitled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181057"/>
              <a:ext cx="1237262" cy="4085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\\cern.ch\dfs\Users\j\jvarelac\Desktop\Untitled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846" y="2332036"/>
              <a:ext cx="2434024" cy="4288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Rectangle 53"/>
            <p:cNvSpPr/>
            <p:nvPr/>
          </p:nvSpPr>
          <p:spPr>
            <a:xfrm flipH="1">
              <a:off x="1614907" y="2181057"/>
              <a:ext cx="45719" cy="4085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Rectangle 54"/>
            <p:cNvSpPr/>
            <p:nvPr/>
          </p:nvSpPr>
          <p:spPr>
            <a:xfrm flipH="1">
              <a:off x="1547664" y="2852936"/>
              <a:ext cx="144016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Diamond 58"/>
            <p:cNvSpPr/>
            <p:nvPr/>
          </p:nvSpPr>
          <p:spPr>
            <a:xfrm>
              <a:off x="1612057" y="2564904"/>
              <a:ext cx="45719" cy="72008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Diamond 59"/>
            <p:cNvSpPr/>
            <p:nvPr/>
          </p:nvSpPr>
          <p:spPr>
            <a:xfrm>
              <a:off x="1612620" y="5894331"/>
              <a:ext cx="45719" cy="72008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 flipH="1">
              <a:off x="407388" y="2181057"/>
              <a:ext cx="924252" cy="1535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218" name="Picture 2" descr="\\cern.ch\dfs\Users\j\jvarelac\Desktop\Untitled1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76" y="3724097"/>
            <a:ext cx="1923014" cy="177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25777" y="3266327"/>
            <a:ext cx="1542568" cy="981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/>
          <p:cNvSpPr/>
          <p:nvPr/>
        </p:nvSpPr>
        <p:spPr>
          <a:xfrm>
            <a:off x="6125777" y="4980166"/>
            <a:ext cx="1530325" cy="98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220" name="Picture 4" descr="\\cern.ch\dfs\Users\j\jvarelac\Desktop\Untitled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6515" y="5014709"/>
            <a:ext cx="205043" cy="5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\\cern.ch\dfs\Users\j\jvarelac\Desktop\Untitled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6005879" y="4149718"/>
            <a:ext cx="205043" cy="5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ounded Rectangle 72"/>
          <p:cNvSpPr/>
          <p:nvPr/>
        </p:nvSpPr>
        <p:spPr>
          <a:xfrm>
            <a:off x="6219683" y="4178698"/>
            <a:ext cx="1808701" cy="864991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TextBox 73"/>
          <p:cNvSpPr txBox="1"/>
          <p:nvPr/>
        </p:nvSpPr>
        <p:spPr>
          <a:xfrm>
            <a:off x="6806856" y="5109205"/>
            <a:ext cx="628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1"/>
                </a:solidFill>
              </a:rPr>
              <a:t>Shield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6012160" y="4009359"/>
            <a:ext cx="194931" cy="31764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TextBox 75"/>
          <p:cNvSpPr txBox="1"/>
          <p:nvPr/>
        </p:nvSpPr>
        <p:spPr>
          <a:xfrm>
            <a:off x="4970905" y="2826270"/>
            <a:ext cx="959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accent1"/>
                </a:solidFill>
              </a:rPr>
              <a:t>RF fingers</a:t>
            </a:r>
          </a:p>
          <a:p>
            <a:pPr algn="ctr"/>
            <a:endParaRPr lang="en-GB" sz="1400" dirty="0">
              <a:solidFill>
                <a:schemeClr val="accent1"/>
              </a:solidFill>
            </a:endParaRPr>
          </a:p>
          <a:p>
            <a:pPr algn="ctr"/>
            <a:r>
              <a:rPr lang="en-GB" sz="1400" b="1" dirty="0" smtClean="0">
                <a:solidFill>
                  <a:schemeClr val="accent1"/>
                </a:solidFill>
              </a:rPr>
              <a:t>High-pass filter</a:t>
            </a:r>
            <a:r>
              <a:rPr lang="en-GB" sz="1400" dirty="0" smtClean="0">
                <a:solidFill>
                  <a:schemeClr val="accent1"/>
                </a:solidFill>
              </a:rPr>
              <a:t> for enamelled flanges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0" y="7933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Shielding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0" y="83021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Shielding of the vacuum flanges is, mainly, a </a:t>
            </a:r>
            <a:r>
              <a:rPr lang="en-GB" b="1" dirty="0" smtClean="0">
                <a:solidFill>
                  <a:srgbClr val="FF0000"/>
                </a:solidFill>
              </a:rPr>
              <a:t>mechanical problem</a:t>
            </a:r>
            <a:r>
              <a:rPr lang="en-GB" dirty="0" smtClean="0"/>
              <a:t>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The shield design has to be </a:t>
            </a:r>
            <a:r>
              <a:rPr lang="en-GB" b="1" dirty="0" smtClean="0">
                <a:solidFill>
                  <a:srgbClr val="FF0000"/>
                </a:solidFill>
              </a:rPr>
              <a:t>robust</a:t>
            </a:r>
            <a:r>
              <a:rPr lang="en-GB" dirty="0" smtClean="0"/>
              <a:t>. If the fingers don’t touch appropriately, one can end up with a </a:t>
            </a:r>
            <a:r>
              <a:rPr lang="en-GB" b="1" dirty="0" smtClean="0">
                <a:solidFill>
                  <a:srgbClr val="FF0000"/>
                </a:solidFill>
              </a:rPr>
              <a:t>more harmful impedance spectrum</a:t>
            </a:r>
            <a:r>
              <a:rPr lang="en-GB" dirty="0" smtClean="0"/>
              <a:t>.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chemeClr val="accent1"/>
                </a:solidFill>
              </a:rPr>
              <a:t>Schematically</a:t>
            </a:r>
            <a:r>
              <a:rPr lang="en-GB" dirty="0" smtClean="0"/>
              <a:t>, one would expect to have something like: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32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/>
              <a:t>Damping</a:t>
            </a:r>
          </a:p>
          <a:p>
            <a:pPr lvl="1"/>
            <a:r>
              <a:rPr lang="en-GB" dirty="0" smtClean="0"/>
              <a:t>Shielding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Shielding + Damping</a:t>
            </a:r>
          </a:p>
          <a:p>
            <a:pPr lvl="1"/>
            <a:r>
              <a:rPr lang="en-GB" dirty="0"/>
              <a:t>Flange </a:t>
            </a:r>
            <a:r>
              <a:rPr lang="en-GB" dirty="0" smtClean="0"/>
              <a:t>Redesign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72903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Shielding + Damping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9087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An </a:t>
            </a:r>
            <a:r>
              <a:rPr lang="en-GB" b="1" dirty="0" smtClean="0">
                <a:solidFill>
                  <a:schemeClr val="tx2"/>
                </a:solidFill>
              </a:rPr>
              <a:t>array of longitudinal wires</a:t>
            </a:r>
            <a:r>
              <a:rPr lang="en-GB" dirty="0" smtClean="0"/>
              <a:t> should be able to act efficiently on longitudinal modes without restricting the bellows functionality.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4340009" cy="5013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828" y="4066688"/>
            <a:ext cx="2324540" cy="278092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340009" y="1844824"/>
            <a:ext cx="4803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Wire number &amp; dimensions would need optimization.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chemeClr val="tx2"/>
                </a:solidFill>
              </a:rPr>
              <a:t>Damping resistors should be placed in the remaining space.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Covering the gap on the left would help further.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369012" y="4028246"/>
            <a:ext cx="1260986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Conceptual</a:t>
            </a:r>
          </a:p>
          <a:p>
            <a:pPr algn="ctr"/>
            <a:r>
              <a:rPr lang="en-GB" b="1" dirty="0" smtClean="0">
                <a:solidFill>
                  <a:srgbClr val="FF0000"/>
                </a:solidFill>
              </a:rPr>
              <a:t>Drawings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2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Shielding + Damping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90872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An array of longitudinal wires should be able to act efficiently on longitudinal modes without restricting the bellows functionality.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4340009" cy="501317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4340009" y="1844824"/>
            <a:ext cx="48039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Wire number &amp; dimensions would need optimization.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Damping resistors should be placed in the remaining space.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chemeClr val="tx2"/>
                </a:solidFill>
              </a:rPr>
              <a:t>Covering the gap on the left would help further.</a:t>
            </a:r>
            <a:endParaRPr lang="en-GB" b="1" dirty="0">
              <a:solidFill>
                <a:schemeClr val="tx2"/>
              </a:solidFill>
            </a:endParaRPr>
          </a:p>
        </p:txBody>
      </p:sp>
      <p:pic>
        <p:nvPicPr>
          <p:cNvPr id="55" name="Picture 5" descr="\\cern.ch\dfs\Users\j\jvarelac\Desktop\Untitled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9713"/>
            <a:ext cx="925468" cy="298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\\cern.ch\dfs\Users\j\jvarelac\Desktop\Untitled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855004"/>
            <a:ext cx="925468" cy="298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048247" y="5675791"/>
            <a:ext cx="84022" cy="7922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055681" y="4330558"/>
            <a:ext cx="84022" cy="7922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/>
          <p:cNvSpPr/>
          <p:nvPr/>
        </p:nvSpPr>
        <p:spPr>
          <a:xfrm>
            <a:off x="6330878" y="5122851"/>
            <a:ext cx="432048" cy="4243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4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/>
              <a:t>Damping</a:t>
            </a:r>
          </a:p>
          <a:p>
            <a:pPr lvl="1"/>
            <a:r>
              <a:rPr lang="en-GB" dirty="0" smtClean="0"/>
              <a:t>Shielding</a:t>
            </a:r>
          </a:p>
          <a:p>
            <a:pPr lvl="1"/>
            <a:r>
              <a:rPr lang="en-GB" dirty="0" smtClean="0"/>
              <a:t>Shielding + Damping</a:t>
            </a:r>
            <a:endParaRPr lang="en-GB" dirty="0" smtClean="0"/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Flange Redesign</a:t>
            </a:r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50425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4457" y="2636208"/>
            <a:ext cx="3528392" cy="4163807"/>
            <a:chOff x="395536" y="2181057"/>
            <a:chExt cx="3678334" cy="4439183"/>
          </a:xfrm>
        </p:grpSpPr>
        <p:pic>
          <p:nvPicPr>
            <p:cNvPr id="8197" name="Picture 5" descr="\\cern.ch\dfs\Users\j\jvarelac\Desktop\Untitled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181057"/>
              <a:ext cx="1237262" cy="4085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\\cern.ch\dfs\Users\j\jvarelac\Desktop\Untitled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9846" y="2332036"/>
              <a:ext cx="2434024" cy="4288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 flipH="1">
              <a:off x="1614907" y="2181057"/>
              <a:ext cx="45719" cy="4085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 flipH="1">
              <a:off x="1547664" y="2852936"/>
              <a:ext cx="144016" cy="2880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Diamond 5"/>
            <p:cNvSpPr/>
            <p:nvPr/>
          </p:nvSpPr>
          <p:spPr>
            <a:xfrm>
              <a:off x="1612057" y="2564904"/>
              <a:ext cx="45719" cy="72008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Diamond 16"/>
            <p:cNvSpPr/>
            <p:nvPr/>
          </p:nvSpPr>
          <p:spPr>
            <a:xfrm>
              <a:off x="1612620" y="5894331"/>
              <a:ext cx="45719" cy="72008"/>
            </a:xfrm>
            <a:prstGeom prst="diamon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 flipH="1">
              <a:off x="2915816" y="3356992"/>
              <a:ext cx="50405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 flipH="1">
              <a:off x="2920579" y="4994124"/>
              <a:ext cx="504056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441301" y="499412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503687" y="499412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441301" y="328498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503687" y="3284984"/>
              <a:ext cx="45719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 flipH="1">
              <a:off x="407388" y="2181057"/>
              <a:ext cx="924252" cy="1535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76056" y="2651312"/>
            <a:ext cx="3672408" cy="3832201"/>
            <a:chOff x="4644008" y="1649653"/>
            <a:chExt cx="3672408" cy="3832201"/>
          </a:xfrm>
        </p:grpSpPr>
        <p:pic>
          <p:nvPicPr>
            <p:cNvPr id="8200" name="Picture 8" descr="\\cern.ch\dfs\Users\j\jvarelac\Desktop\Untitled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849584" y="1772816"/>
              <a:ext cx="292303" cy="3696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9" name="Picture 7" descr="\\cern.ch\dfs\Users\j\jvarelac\Desktop\Untitled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9558" y="3940292"/>
              <a:ext cx="1543050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4644008" y="1649653"/>
              <a:ext cx="3025307" cy="3832201"/>
              <a:chOff x="395536" y="2181057"/>
              <a:chExt cx="3153870" cy="4085646"/>
            </a:xfrm>
          </p:grpSpPr>
          <p:pic>
            <p:nvPicPr>
              <p:cNvPr id="28" name="Picture 5" descr="\\cern.ch\dfs\Users\j\jvarelac\Desktop\Untitled3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36" y="2181057"/>
                <a:ext cx="1237262" cy="40856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angle 29"/>
              <p:cNvSpPr/>
              <p:nvPr/>
            </p:nvSpPr>
            <p:spPr>
              <a:xfrm flipH="1">
                <a:off x="1614907" y="2181057"/>
                <a:ext cx="45719" cy="40856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/>
              <p:cNvSpPr/>
              <p:nvPr/>
            </p:nvSpPr>
            <p:spPr>
              <a:xfrm flipH="1">
                <a:off x="1547664" y="2852936"/>
                <a:ext cx="144016" cy="28803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Diamond 31"/>
              <p:cNvSpPr/>
              <p:nvPr/>
            </p:nvSpPr>
            <p:spPr>
              <a:xfrm>
                <a:off x="1612057" y="2564904"/>
                <a:ext cx="45719" cy="72008"/>
              </a:xfrm>
              <a:prstGeom prst="diamond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Diamond 32"/>
              <p:cNvSpPr/>
              <p:nvPr/>
            </p:nvSpPr>
            <p:spPr>
              <a:xfrm>
                <a:off x="1612620" y="5894331"/>
                <a:ext cx="45719" cy="72008"/>
              </a:xfrm>
              <a:prstGeom prst="diamond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Rectangle 33"/>
              <p:cNvSpPr/>
              <p:nvPr/>
            </p:nvSpPr>
            <p:spPr>
              <a:xfrm flipH="1">
                <a:off x="2915816" y="3356992"/>
                <a:ext cx="50405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5" name="Rectangle 34"/>
              <p:cNvSpPr/>
              <p:nvPr/>
            </p:nvSpPr>
            <p:spPr>
              <a:xfrm flipH="1">
                <a:off x="2920579" y="4994124"/>
                <a:ext cx="504056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441301" y="4994124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3503687" y="4994124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441301" y="3284984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3503687" y="3284984"/>
                <a:ext cx="45719" cy="2880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ectangle 39"/>
              <p:cNvSpPr/>
              <p:nvPr/>
            </p:nvSpPr>
            <p:spPr>
              <a:xfrm flipH="1">
                <a:off x="407388" y="2181057"/>
                <a:ext cx="924252" cy="1535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41" name="Picture 7" descr="\\cern.ch\dfs\Users\j\jvarelac\Desktop\Untitled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144321" y="2972515"/>
              <a:ext cx="1543050" cy="342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5652120" y="2204865"/>
              <a:ext cx="158819" cy="1080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865743" y="2202197"/>
              <a:ext cx="158819" cy="1080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68695" y="3967156"/>
              <a:ext cx="158819" cy="1080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647508" y="3966727"/>
              <a:ext cx="158819" cy="108012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201" name="Picture 9" descr="\\cern.ch\dfs\Users\j\jvarelac\Desktop\Untitled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0007" y="3143965"/>
              <a:ext cx="646409" cy="955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\\cern.ch\dfs\Users\j\jvarelac\Desktop\Untitled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7648562" y="4003852"/>
              <a:ext cx="1143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 descr="\\cern.ch\dfs\Users\j\jvarelac\Desktop\Untitled7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3337" y="3090347"/>
              <a:ext cx="114300" cy="152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753348" y="3078753"/>
              <a:ext cx="188739" cy="143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762874" y="4017703"/>
              <a:ext cx="188739" cy="1437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ight Arrow 15"/>
          <p:cNvSpPr/>
          <p:nvPr/>
        </p:nvSpPr>
        <p:spPr>
          <a:xfrm>
            <a:off x="3995936" y="4224161"/>
            <a:ext cx="792088" cy="781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>
            <a:off x="6660232" y="3889382"/>
            <a:ext cx="1619533" cy="1520472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6707802" y="3567404"/>
            <a:ext cx="14918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chemeClr val="accent1"/>
                </a:solidFill>
              </a:rPr>
              <a:t>MBA / QF Bellows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947352" y="3174384"/>
            <a:ext cx="636217" cy="113549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TextBox 56"/>
          <p:cNvSpPr txBox="1"/>
          <p:nvPr/>
        </p:nvSpPr>
        <p:spPr>
          <a:xfrm>
            <a:off x="4980256" y="3235510"/>
            <a:ext cx="959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chemeClr val="accent1"/>
                </a:solidFill>
              </a:rPr>
              <a:t>Flanges without </a:t>
            </a:r>
            <a:r>
              <a:rPr lang="en-GB" sz="1400" dirty="0" smtClean="0">
                <a:solidFill>
                  <a:schemeClr val="accent1"/>
                </a:solidFill>
              </a:rPr>
              <a:t>gap</a:t>
            </a:r>
            <a:endParaRPr lang="en-GB" sz="1400" dirty="0">
              <a:solidFill>
                <a:schemeClr val="accent1"/>
              </a:solidFill>
            </a:endParaRP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0" y="7933"/>
            <a:ext cx="9144000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Flange Redesign</a:t>
            </a:r>
            <a:endParaRPr lang="en-GB" dirty="0"/>
          </a:p>
        </p:txBody>
      </p:sp>
      <p:sp>
        <p:nvSpPr>
          <p:cNvPr id="54" name="TextBox 53"/>
          <p:cNvSpPr txBox="1"/>
          <p:nvPr/>
        </p:nvSpPr>
        <p:spPr>
          <a:xfrm>
            <a:off x="0" y="830216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Redesigning the vacuum flanges is, again, a </a:t>
            </a:r>
            <a:r>
              <a:rPr lang="en-GB" b="1" dirty="0" smtClean="0">
                <a:solidFill>
                  <a:srgbClr val="FF0000"/>
                </a:solidFill>
              </a:rPr>
              <a:t>mechanical problem</a:t>
            </a:r>
            <a:r>
              <a:rPr lang="en-GB" dirty="0" smtClean="0"/>
              <a:t>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This solution minimizes the impedance and is enamel compatible.</a:t>
            </a:r>
          </a:p>
          <a:p>
            <a:pPr algn="ctr"/>
            <a:r>
              <a:rPr lang="en-GB" dirty="0" smtClean="0"/>
              <a:t>Its cost is, on the other hand, the highest.</a:t>
            </a:r>
          </a:p>
          <a:p>
            <a:pPr algn="ctr"/>
            <a:endParaRPr lang="en-GB" dirty="0"/>
          </a:p>
          <a:p>
            <a:pPr algn="ctr"/>
            <a:r>
              <a:rPr lang="en-GB" b="1" dirty="0" smtClean="0">
                <a:solidFill>
                  <a:schemeClr val="accent1"/>
                </a:solidFill>
              </a:rPr>
              <a:t>Schematically</a:t>
            </a:r>
            <a:r>
              <a:rPr lang="en-GB" dirty="0" smtClean="0"/>
              <a:t>, one would expect to have something like: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420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/>
              <a:t>Impedance Reduction Alternatives</a:t>
            </a:r>
          </a:p>
          <a:p>
            <a:pPr lvl="1"/>
            <a:r>
              <a:rPr lang="en-GB" dirty="0" smtClean="0"/>
              <a:t>Damping</a:t>
            </a:r>
          </a:p>
          <a:p>
            <a:pPr lvl="1"/>
            <a:r>
              <a:rPr lang="en-GB" dirty="0" smtClean="0"/>
              <a:t>Shielding</a:t>
            </a:r>
          </a:p>
          <a:p>
            <a:pPr lvl="1"/>
            <a:r>
              <a:rPr lang="en-GB" dirty="0"/>
              <a:t>Shielding + </a:t>
            </a:r>
            <a:r>
              <a:rPr lang="en-GB" dirty="0" smtClean="0"/>
              <a:t>Damping</a:t>
            </a:r>
            <a:endParaRPr lang="en-GB" dirty="0" smtClean="0"/>
          </a:p>
          <a:p>
            <a:pPr lvl="1"/>
            <a:r>
              <a:rPr lang="en-GB" dirty="0" smtClean="0"/>
              <a:t>Flange Redesign</a:t>
            </a:r>
            <a:endParaRPr lang="en-GB" dirty="0"/>
          </a:p>
          <a:p>
            <a:r>
              <a:rPr lang="en-GB" dirty="0" smtClean="0">
                <a:solidFill>
                  <a:srgbClr val="FF0000"/>
                </a:solidFill>
              </a:rPr>
              <a:t>Conclusions</a:t>
            </a:r>
            <a:endParaRPr lang="en-GB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3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3999" cy="1152128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GB" dirty="0" smtClean="0"/>
              <a:t>The </a:t>
            </a:r>
            <a:r>
              <a:rPr lang="en-GB" b="1" dirty="0" smtClean="0">
                <a:solidFill>
                  <a:schemeClr val="tx2"/>
                </a:solidFill>
              </a:rPr>
              <a:t>different possibilities to reduce the impedance </a:t>
            </a:r>
            <a:r>
              <a:rPr lang="en-GB" dirty="0" smtClean="0"/>
              <a:t>of a </a:t>
            </a:r>
            <a:r>
              <a:rPr lang="en-GB" b="1" dirty="0" smtClean="0">
                <a:solidFill>
                  <a:srgbClr val="FF0000"/>
                </a:solidFill>
              </a:rPr>
              <a:t>subset</a:t>
            </a:r>
            <a:r>
              <a:rPr lang="en-GB" dirty="0" smtClean="0"/>
              <a:t> of SPS vacuum flanges have been presented.</a:t>
            </a:r>
          </a:p>
          <a:p>
            <a:endParaRPr lang="en-GB" dirty="0" smtClean="0"/>
          </a:p>
          <a:p>
            <a:r>
              <a:rPr lang="en-GB" dirty="0" smtClean="0"/>
              <a:t>Impedance wise, the best option is to </a:t>
            </a:r>
            <a:r>
              <a:rPr lang="en-GB" b="1" dirty="0" smtClean="0">
                <a:solidFill>
                  <a:schemeClr val="tx2"/>
                </a:solidFill>
              </a:rPr>
              <a:t>redesign and change the vacuum flanges </a:t>
            </a:r>
            <a:r>
              <a:rPr lang="en-GB" dirty="0" smtClean="0"/>
              <a:t>(or buy a new machine). It is also the most expensive. Mainly mechanical restrictions to be considered.</a:t>
            </a:r>
          </a:p>
          <a:p>
            <a:endParaRPr lang="en-GB" dirty="0" smtClean="0"/>
          </a:p>
          <a:p>
            <a:r>
              <a:rPr lang="en-GB" b="1" dirty="0" smtClean="0">
                <a:solidFill>
                  <a:schemeClr val="tx2"/>
                </a:solidFill>
              </a:rPr>
              <a:t>If damping the 1.4GHz mode is good enough</a:t>
            </a:r>
            <a:r>
              <a:rPr lang="en-GB" dirty="0" smtClean="0"/>
              <a:t>, redesigning the damping resistors and/or adding some creative ‘pseudo-shields’ </a:t>
            </a:r>
            <a:r>
              <a:rPr lang="en-GB" b="1" dirty="0" smtClean="0">
                <a:solidFill>
                  <a:schemeClr val="tx2"/>
                </a:solidFill>
              </a:rPr>
              <a:t>seem to me </a:t>
            </a:r>
            <a:r>
              <a:rPr lang="en-GB" dirty="0" smtClean="0"/>
              <a:t>the best alternatives.</a:t>
            </a:r>
          </a:p>
          <a:p>
            <a:endParaRPr lang="en-GB" sz="1400" dirty="0" smtClean="0"/>
          </a:p>
          <a:p>
            <a:pPr lvl="1"/>
            <a:r>
              <a:rPr lang="en-GB" dirty="0" smtClean="0"/>
              <a:t>Usually these solutions </a:t>
            </a:r>
            <a:r>
              <a:rPr lang="en-GB" b="1" dirty="0" smtClean="0">
                <a:solidFill>
                  <a:srgbClr val="FF0000"/>
                </a:solidFill>
              </a:rPr>
              <a:t>give rise to other modes</a:t>
            </a:r>
            <a:r>
              <a:rPr lang="en-GB" dirty="0" smtClean="0"/>
              <a:t>.</a:t>
            </a:r>
          </a:p>
          <a:p>
            <a:pPr lvl="1"/>
            <a:r>
              <a:rPr lang="en-GB" b="1" dirty="0" smtClean="0">
                <a:solidFill>
                  <a:srgbClr val="FF0000"/>
                </a:solidFill>
              </a:rPr>
              <a:t>Trade-offs</a:t>
            </a:r>
            <a:r>
              <a:rPr lang="en-GB" dirty="0" smtClean="0"/>
              <a:t> have to be considered.</a:t>
            </a:r>
          </a:p>
          <a:p>
            <a:pPr lvl="1"/>
            <a:r>
              <a:rPr lang="en-GB" dirty="0" smtClean="0"/>
              <a:t>Different parameters need to be </a:t>
            </a:r>
            <a:r>
              <a:rPr lang="en-GB" b="1" dirty="0" smtClean="0">
                <a:solidFill>
                  <a:srgbClr val="FF0000"/>
                </a:solidFill>
              </a:rPr>
              <a:t>optimized</a:t>
            </a:r>
            <a:r>
              <a:rPr lang="en-GB" dirty="0" smtClean="0"/>
              <a:t>.</a:t>
            </a:r>
          </a:p>
          <a:p>
            <a:pPr lvl="1"/>
            <a:r>
              <a:rPr lang="en-GB" dirty="0"/>
              <a:t>The problem of how to accurately </a:t>
            </a:r>
            <a:r>
              <a:rPr lang="en-GB" b="1" dirty="0" smtClean="0">
                <a:solidFill>
                  <a:srgbClr val="FF0000"/>
                </a:solidFill>
              </a:rPr>
              <a:t>characterize/simulate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/>
              <a:t>the resistive coating needs to be solved.</a:t>
            </a:r>
          </a:p>
          <a:p>
            <a:pPr lvl="1"/>
            <a:endParaRPr lang="en-GB" dirty="0" smtClean="0"/>
          </a:p>
          <a:p>
            <a:pPr marL="457200" lvl="1" indent="0">
              <a:buNone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24603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36712"/>
          </a:xfrm>
        </p:spPr>
        <p:txBody>
          <a:bodyPr>
            <a:normAutofit/>
          </a:bodyPr>
          <a:lstStyle/>
          <a:p>
            <a:r>
              <a:rPr lang="en-GB" dirty="0" smtClean="0"/>
              <a:t>The SPS Vacuum Flanges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44824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The longitudinal impedance of the SPS vacuum flanges has been calculated and measured during the last year.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The main contributors were identified and their impedance between 1 and 2GHz was characterized.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Recently, the focus has been put in computing the ‘broad-band’ impedance model. This process is still undergoing.</a:t>
            </a:r>
          </a:p>
          <a:p>
            <a:pPr algn="ctr"/>
            <a:endParaRPr lang="en-GB" dirty="0"/>
          </a:p>
          <a:p>
            <a:pPr algn="ctr"/>
            <a:r>
              <a:rPr lang="en-GB" sz="2400" dirty="0" smtClean="0"/>
              <a:t>Today’s presentation will focus on the </a:t>
            </a:r>
            <a:r>
              <a:rPr lang="en-GB" sz="2400" b="1" dirty="0" smtClean="0">
                <a:solidFill>
                  <a:srgbClr val="C00000"/>
                </a:solidFill>
              </a:rPr>
              <a:t>different possible alternatives to reduce the longitudinal impedance of the SPS vacuum flanges</a:t>
            </a:r>
            <a:r>
              <a:rPr lang="en-GB" sz="2400" dirty="0" smtClean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176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en-GB" dirty="0" smtClean="0"/>
              <a:t>The SPS Vacuum Flanges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214" y="2736253"/>
            <a:ext cx="2597162" cy="2117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4002925" cy="1631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268760"/>
            <a:ext cx="3672408" cy="1631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0" y="2852936"/>
            <a:ext cx="4211960" cy="17301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08" y="4689213"/>
            <a:ext cx="2369375" cy="2163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79" y="4470817"/>
            <a:ext cx="2223782" cy="23817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87730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It is important to differentiate between the different flange types.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2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The SPS Vacuum Flanges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6" y="2614059"/>
            <a:ext cx="4002925" cy="1631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70" y="2564904"/>
            <a:ext cx="4211960" cy="1730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865" y="2239102"/>
            <a:ext cx="2223782" cy="2381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0353" y="4245882"/>
            <a:ext cx="329952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Non-enamelled QF – QF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≈26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69170" y="4245883"/>
            <a:ext cx="362069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</a:t>
            </a:r>
            <a:r>
              <a:rPr lang="en-GB" dirty="0" smtClean="0"/>
              <a:t>namelled QF - MBA</a:t>
            </a:r>
          </a:p>
          <a:p>
            <a:pPr algn="ctr"/>
            <a:r>
              <a:rPr lang="en-GB" b="1" dirty="0">
                <a:solidFill>
                  <a:srgbClr val="C00000"/>
                </a:solidFill>
              </a:rPr>
              <a:t>≈ </a:t>
            </a:r>
            <a:r>
              <a:rPr lang="en-GB" b="1" dirty="0" smtClean="0">
                <a:solidFill>
                  <a:srgbClr val="C00000"/>
                </a:solidFill>
              </a:rPr>
              <a:t>97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89864" y="4245882"/>
            <a:ext cx="222378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Non-Shielded, enamelled BPH - QF</a:t>
            </a:r>
          </a:p>
          <a:p>
            <a:pPr algn="ctr"/>
            <a:r>
              <a:rPr lang="en-GB" b="1" dirty="0">
                <a:solidFill>
                  <a:srgbClr val="C00000"/>
                </a:solidFill>
              </a:rPr>
              <a:t>≈ </a:t>
            </a:r>
            <a:r>
              <a:rPr lang="en-GB" b="1" dirty="0" smtClean="0">
                <a:solidFill>
                  <a:srgbClr val="C00000"/>
                </a:solidFill>
              </a:rPr>
              <a:t>39</a:t>
            </a:r>
          </a:p>
        </p:txBody>
      </p:sp>
      <p:sp>
        <p:nvSpPr>
          <p:cNvPr id="13" name="Rectangle 12"/>
          <p:cNvSpPr/>
          <p:nvPr/>
        </p:nvSpPr>
        <p:spPr>
          <a:xfrm>
            <a:off x="-30353" y="2115843"/>
            <a:ext cx="9143999" cy="498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-358" y="184905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Group I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The SPS Vacuum Flanges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777" y="2285788"/>
            <a:ext cx="2597162" cy="211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4" y="2528522"/>
            <a:ext cx="3672408" cy="1631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56" y="2262762"/>
            <a:ext cx="2369375" cy="21633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7354" y="4430987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Non-enamelled QD-QD</a:t>
            </a:r>
          </a:p>
          <a:p>
            <a:pPr algn="ctr"/>
            <a:r>
              <a:rPr lang="en-GB" b="1" dirty="0" smtClean="0">
                <a:solidFill>
                  <a:srgbClr val="C00000"/>
                </a:solidFill>
              </a:rPr>
              <a:t>≈75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15777" y="4430987"/>
            <a:ext cx="259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</a:t>
            </a:r>
            <a:r>
              <a:rPr lang="en-GB" dirty="0" smtClean="0"/>
              <a:t>namelled QD-QD</a:t>
            </a:r>
          </a:p>
          <a:p>
            <a:pPr algn="ctr"/>
            <a:r>
              <a:rPr lang="en-GB" b="1" dirty="0">
                <a:solidFill>
                  <a:srgbClr val="C00000"/>
                </a:solidFill>
              </a:rPr>
              <a:t>≈ </a:t>
            </a:r>
            <a:r>
              <a:rPr lang="en-GB" b="1" dirty="0" smtClean="0">
                <a:solidFill>
                  <a:srgbClr val="C00000"/>
                </a:solidFill>
              </a:rPr>
              <a:t>99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38796" y="4430987"/>
            <a:ext cx="239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Enamelled BPV - QD</a:t>
            </a:r>
          </a:p>
          <a:p>
            <a:pPr algn="ctr"/>
            <a:r>
              <a:rPr lang="en-GB" b="1" dirty="0">
                <a:solidFill>
                  <a:srgbClr val="C00000"/>
                </a:solidFill>
              </a:rPr>
              <a:t>≈ </a:t>
            </a:r>
            <a:r>
              <a:rPr lang="en-GB" b="1" dirty="0" smtClean="0">
                <a:solidFill>
                  <a:srgbClr val="C00000"/>
                </a:solidFill>
              </a:rPr>
              <a:t>90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8" y="1844824"/>
            <a:ext cx="9138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C00000"/>
                </a:solidFill>
              </a:rPr>
              <a:t>Group II</a:t>
            </a:r>
            <a:endParaRPr lang="en-GB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469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The SPS Vacuum Flanges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187624" y="1052736"/>
            <a:ext cx="280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Scattered Resonance Model</a:t>
            </a:r>
            <a:endParaRPr lang="en-GB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824536"/>
          </a:xfrm>
        </p:spPr>
        <p:txBody>
          <a:bodyPr>
            <a:normAutofit/>
          </a:bodyPr>
          <a:lstStyle/>
          <a:p>
            <a:r>
              <a:rPr lang="en-GB" dirty="0" smtClean="0"/>
              <a:t>Introduction</a:t>
            </a:r>
          </a:p>
          <a:p>
            <a:pPr lvl="1"/>
            <a:r>
              <a:rPr lang="en-GB" dirty="0" smtClean="0"/>
              <a:t>The SPS Vacuum Flanges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Impedance Reduction Alternatives</a:t>
            </a:r>
          </a:p>
          <a:p>
            <a:pPr lvl="1"/>
            <a:r>
              <a:rPr lang="en-GB" dirty="0" smtClean="0"/>
              <a:t>Damping</a:t>
            </a:r>
            <a:endParaRPr lang="en-GB" dirty="0"/>
          </a:p>
          <a:p>
            <a:pPr lvl="1"/>
            <a:r>
              <a:rPr lang="en-GB" dirty="0" smtClean="0"/>
              <a:t>Shielding</a:t>
            </a:r>
          </a:p>
          <a:p>
            <a:pPr lvl="1"/>
            <a:r>
              <a:rPr lang="en-GB" dirty="0" smtClean="0"/>
              <a:t>Shielding + Damping</a:t>
            </a:r>
            <a:endParaRPr lang="en-GB" dirty="0" smtClean="0"/>
          </a:p>
          <a:p>
            <a:pPr lvl="1"/>
            <a:r>
              <a:rPr lang="en-GB" dirty="0" smtClean="0"/>
              <a:t>Flange Redesign</a:t>
            </a:r>
            <a:endParaRPr lang="en-GB" dirty="0"/>
          </a:p>
          <a:p>
            <a:r>
              <a:rPr lang="en-GB" dirty="0" smtClean="0"/>
              <a:t>Conclusions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400073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/>
          <a:lstStyle/>
          <a:p>
            <a:r>
              <a:rPr lang="en-GB" dirty="0" smtClean="0"/>
              <a:t>Impedance Reduction Alternatives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980728"/>
            <a:ext cx="914400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Depending on the impedance reduction strategy, some pros and cons arise.</a:t>
            </a:r>
          </a:p>
          <a:p>
            <a:endParaRPr lang="en-GB" sz="1600" b="1" dirty="0">
              <a:solidFill>
                <a:srgbClr val="C00000"/>
              </a:solidFill>
            </a:endParaRPr>
          </a:p>
          <a:p>
            <a:r>
              <a:rPr lang="en-GB" sz="1600" b="1" dirty="0" smtClean="0">
                <a:solidFill>
                  <a:srgbClr val="C00000"/>
                </a:solidFill>
              </a:rPr>
              <a:t>DAMPING: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Damping </a:t>
            </a:r>
            <a:r>
              <a:rPr lang="en-GB" sz="1600" dirty="0"/>
              <a:t>the Qs below 20 is a challenging </a:t>
            </a:r>
            <a:r>
              <a:rPr lang="en-GB" sz="1600" dirty="0" smtClean="0"/>
              <a:t>task that will require a lot of RF optimization.</a:t>
            </a:r>
            <a:endParaRPr lang="en-GB" sz="1600" b="1" dirty="0" smtClean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Group I: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Several strategies possible.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Group II: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Completely different solution needed.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Some modes will be very difficult/not possible to damp due to aperture restrictions.</a:t>
            </a:r>
            <a:endParaRPr lang="en-GB" sz="16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r>
              <a:rPr lang="en-GB" sz="1600" b="1" dirty="0" smtClean="0">
                <a:solidFill>
                  <a:srgbClr val="C00000"/>
                </a:solidFill>
              </a:rPr>
              <a:t>SHIELDING: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Probably, very challenging from a mechanical point of view. A very robust design is needed.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Group I: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It is possible to minimize the impedance.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Misplaced shields can introduce additional impedance at lower frequencies (as we just saw).</a:t>
            </a:r>
            <a:endParaRPr lang="en-GB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Group II: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/>
              <a:t>Completely different solution needed</a:t>
            </a:r>
            <a:endParaRPr lang="en-GB" sz="16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Some modes will be very difficult/not possible to shield.</a:t>
            </a:r>
          </a:p>
          <a:p>
            <a:endParaRPr lang="en-GB" sz="1600" dirty="0"/>
          </a:p>
          <a:p>
            <a:r>
              <a:rPr lang="en-GB" sz="1600" b="1" dirty="0" smtClean="0">
                <a:solidFill>
                  <a:srgbClr val="C00000"/>
                </a:solidFill>
              </a:rPr>
              <a:t>FLANGE REDESIGN:</a:t>
            </a:r>
            <a:endParaRPr lang="en-GB" sz="1600" b="1" dirty="0">
              <a:solidFill>
                <a:srgbClr val="C0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The most expensive possibility.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Impedance can be minimized.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30521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123233</TotalTime>
  <Words>1406</Words>
  <Application>Microsoft Office PowerPoint</Application>
  <PresentationFormat>On-screen Show (4:3)</PresentationFormat>
  <Paragraphs>307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Ways to Reduce the Impedance of the SPS Vacuum Flanges</vt:lpstr>
      <vt:lpstr>Outline</vt:lpstr>
      <vt:lpstr>The SPS Vacuum Flanges</vt:lpstr>
      <vt:lpstr>The SPS Vacuum Flanges</vt:lpstr>
      <vt:lpstr>The SPS Vacuum Flanges</vt:lpstr>
      <vt:lpstr>The SPS Vacuum Flanges</vt:lpstr>
      <vt:lpstr>The SPS Vacuum Flanges</vt:lpstr>
      <vt:lpstr>Outline</vt:lpstr>
      <vt:lpstr>Impedance Reduction Alternatives</vt:lpstr>
      <vt:lpstr>Outline</vt:lpstr>
      <vt:lpstr>Damping</vt:lpstr>
      <vt:lpstr>Damping Resistor Redesign</vt:lpstr>
      <vt:lpstr>Additional Loss Mechanism (I)</vt:lpstr>
      <vt:lpstr>Mode Couplers (I)</vt:lpstr>
      <vt:lpstr>Mode Couplers (II)</vt:lpstr>
      <vt:lpstr>Mode Couplers (III)</vt:lpstr>
      <vt:lpstr>Mode Couplers (IV)</vt:lpstr>
      <vt:lpstr>Mode Couplers (IV)</vt:lpstr>
      <vt:lpstr>Mode Couplers (and V)</vt:lpstr>
      <vt:lpstr>Outline</vt:lpstr>
      <vt:lpstr>PowerPoint Presentation</vt:lpstr>
      <vt:lpstr>Outline</vt:lpstr>
      <vt:lpstr>PowerPoint Presentation</vt:lpstr>
      <vt:lpstr>PowerPoint Presentation</vt:lpstr>
      <vt:lpstr>Outline</vt:lpstr>
      <vt:lpstr>PowerPoint Presentation</vt:lpstr>
      <vt:lpstr>Outline</vt:lpstr>
      <vt:lpstr>Conclusions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Method for the Measurement of Cavity Q’s in Reflection</dc:title>
  <dc:creator>Jose Enrique Varela Campelo</dc:creator>
  <cp:lastModifiedBy>Jose Enrique Varela Campelo</cp:lastModifiedBy>
  <cp:revision>739</cp:revision>
  <cp:lastPrinted>2014-07-30T13:57:47Z</cp:lastPrinted>
  <dcterms:created xsi:type="dcterms:W3CDTF">2013-02-21T13:42:40Z</dcterms:created>
  <dcterms:modified xsi:type="dcterms:W3CDTF">2014-09-04T10:36:11Z</dcterms:modified>
</cp:coreProperties>
</file>