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emf" ContentType="image/x-emf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75" r:id="rId2"/>
    <p:sldId id="325" r:id="rId3"/>
    <p:sldId id="331" r:id="rId4"/>
    <p:sldId id="330" r:id="rId5"/>
    <p:sldId id="329" r:id="rId6"/>
    <p:sldId id="327" r:id="rId7"/>
    <p:sldId id="334" r:id="rId8"/>
    <p:sldId id="314" r:id="rId9"/>
    <p:sldId id="313" r:id="rId10"/>
    <p:sldId id="321" r:id="rId11"/>
    <p:sldId id="328" r:id="rId12"/>
    <p:sldId id="332" r:id="rId13"/>
    <p:sldId id="317" r:id="rId14"/>
    <p:sldId id="280" r:id="rId15"/>
    <p:sldId id="32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48584"/>
    <a:srgbClr val="22B6FF"/>
    <a:srgbClr val="E23FDD"/>
    <a:srgbClr val="DE33E6"/>
    <a:srgbClr val="0055A0"/>
    <a:srgbClr val="0E5396"/>
    <a:srgbClr val="6E0A49"/>
    <a:srgbClr val="3F062A"/>
    <a:srgbClr val="FFB2EB"/>
    <a:srgbClr val="163082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851" autoAdjust="0"/>
    <p:restoredTop sz="94714" autoAdjust="0"/>
  </p:normalViewPr>
  <p:slideViewPr>
    <p:cSldViewPr snapToGrid="0" snapToObjects="1">
      <p:cViewPr>
        <p:scale>
          <a:sx n="100" d="100"/>
          <a:sy n="100" d="100"/>
        </p:scale>
        <p:origin x="-1112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4/29/13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d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df"/><Relationship Id="rId3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df"/><Relationship Id="rId5" Type="http://schemas.openxmlformats.org/officeDocument/2006/relationships/image" Target="../media/image38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df"/><Relationship Id="rId3" Type="http://schemas.openxmlformats.org/officeDocument/2006/relationships/image" Target="../media/image36.png"/><Relationship Id="rId6" Type="http://schemas.openxmlformats.org/officeDocument/2006/relationships/image" Target="../media/image25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d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df"/><Relationship Id="rId3" Type="http://schemas.openxmlformats.org/officeDocument/2006/relationships/image" Target="../media/image10.png"/><Relationship Id="rId5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5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d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df"/><Relationship Id="rId3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d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df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Space charge in the CERN SPS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3924300"/>
            <a:ext cx="8701471" cy="19431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u="sng" dirty="0" smtClean="0">
                <a:solidFill>
                  <a:srgbClr val="FFFFFF"/>
                </a:solidFill>
              </a:rPr>
              <a:t>H. Bartosik</a:t>
            </a:r>
            <a:r>
              <a:rPr lang="en-US" dirty="0" smtClean="0">
                <a:solidFill>
                  <a:srgbClr val="FFFFFF"/>
                </a:solidFill>
              </a:rPr>
              <a:t>, Y. </a:t>
            </a:r>
            <a:r>
              <a:rPr lang="en-US" dirty="0" err="1" smtClean="0">
                <a:solidFill>
                  <a:srgbClr val="FFFFFF"/>
                </a:solidFill>
              </a:rPr>
              <a:t>Papaphilippou</a:t>
            </a:r>
            <a:r>
              <a:rPr lang="en-US" dirty="0" smtClean="0">
                <a:solidFill>
                  <a:srgbClr val="FFFFFF"/>
                </a:solidFill>
              </a:rPr>
              <a:t>, G. </a:t>
            </a:r>
            <a:r>
              <a:rPr lang="en-US" dirty="0" err="1" smtClean="0">
                <a:solidFill>
                  <a:srgbClr val="FFFFFF"/>
                </a:solidFill>
              </a:rPr>
              <a:t>Rumolo</a:t>
            </a:r>
            <a:r>
              <a:rPr lang="en-US" dirty="0" smtClean="0">
                <a:solidFill>
                  <a:srgbClr val="FFFFFF"/>
                </a:solidFill>
              </a:rPr>
              <a:t>, F. Schmidt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and all members of LIU-SPS and OP </a:t>
            </a:r>
            <a:r>
              <a:rPr lang="en-US" dirty="0" smtClean="0">
                <a:solidFill>
                  <a:srgbClr val="FFFFFF"/>
                </a:solidFill>
              </a:rPr>
              <a:t>crew</a:t>
            </a:r>
          </a:p>
          <a:p>
            <a:pPr>
              <a:spcBef>
                <a:spcPts val="400"/>
              </a:spcBef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LIU-SPS-BD, 25.04.2013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96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Machine setup for high brightness 50ns BCMS beam </a:t>
            </a:r>
            <a:r>
              <a:rPr lang="en-US" u="sng" dirty="0" smtClean="0"/>
              <a:t>(1 batch of 24 bunches)</a:t>
            </a:r>
            <a:endParaRPr lang="en-US" u="sng" dirty="0" smtClean="0">
              <a:solidFill>
                <a:schemeClr val="accent3"/>
              </a:solidFill>
            </a:endParaRPr>
          </a:p>
          <a:p>
            <a:pPr lvl="1">
              <a:defRPr/>
            </a:pPr>
            <a:r>
              <a:rPr lang="en-US" dirty="0" smtClean="0"/>
              <a:t>N = 1.95x10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(at injection)</a:t>
            </a:r>
          </a:p>
          <a:p>
            <a:pPr lvl="1">
              <a:defRPr/>
            </a:pPr>
            <a:r>
              <a:rPr lang="en-US" dirty="0" err="1" smtClean="0"/>
              <a:t>ε</a:t>
            </a:r>
            <a:r>
              <a:rPr lang="en-US" dirty="0" smtClean="0"/>
              <a:t> ~ 1.15μm</a:t>
            </a:r>
          </a:p>
          <a:p>
            <a:pPr lvl="1">
              <a:defRPr/>
            </a:pPr>
            <a:r>
              <a:rPr lang="en-US" dirty="0" smtClean="0"/>
              <a:t>Transmission up to flat top around 94% without scraping (very small losses on flat bottom)</a:t>
            </a:r>
          </a:p>
          <a:p>
            <a:pPr lvl="1">
              <a:defRPr/>
            </a:pPr>
            <a:r>
              <a:rPr lang="en-US" dirty="0" smtClean="0"/>
              <a:t>Combined emittance measurement of 5 shots at the end of flat bottom</a:t>
            </a:r>
          </a:p>
          <a:p>
            <a:pPr lvl="1">
              <a:defRPr/>
            </a:pPr>
            <a:r>
              <a:rPr lang="en-US" dirty="0" smtClean="0"/>
              <a:t>Error bars contain only fit uncertainty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tune scan - vertical</a:t>
            </a:r>
            <a:endParaRPr lang="en-US" dirty="0"/>
          </a:p>
        </p:txBody>
      </p:sp>
      <p:pic>
        <p:nvPicPr>
          <p:cNvPr id="6" name="Picture 5" descr="Qy_scan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3200" y="2997399"/>
            <a:ext cx="4178299" cy="3143050"/>
          </a:xfrm>
          <a:prstGeom prst="rect">
            <a:avLst/>
          </a:prstGeom>
        </p:spPr>
      </p:pic>
      <p:pic>
        <p:nvPicPr>
          <p:cNvPr id="7" name="Picture 6" descr="Qy_scan_TuneDiagram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03799" y="2997399"/>
            <a:ext cx="3962433" cy="31493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46500" y="1571282"/>
            <a:ext cx="35643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500" b="1" dirty="0" err="1" smtClean="0">
                <a:solidFill>
                  <a:srgbClr val="FF0000"/>
                </a:solidFill>
              </a:rPr>
              <a:t>ΔQ</a:t>
            </a:r>
            <a:r>
              <a:rPr lang="en-US" sz="1500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1500" b="1" dirty="0" err="1" smtClean="0">
                <a:solidFill>
                  <a:srgbClr val="FF0000"/>
                </a:solidFill>
              </a:rPr>
              <a:t>/ΔQ</a:t>
            </a:r>
            <a:r>
              <a:rPr lang="en-US" sz="15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500" b="1" dirty="0" smtClean="0">
                <a:solidFill>
                  <a:srgbClr val="FF0000"/>
                </a:solidFill>
              </a:rPr>
              <a:t> ~ 0.10/0.18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smtClean="0"/>
              <a:t>(from </a:t>
            </a:r>
            <a:r>
              <a:rPr lang="en-US" sz="1500" dirty="0" err="1" smtClean="0"/>
              <a:t>Laslett</a:t>
            </a:r>
            <a:r>
              <a:rPr lang="en-US" sz="1500" dirty="0" smtClean="0"/>
              <a:t> formula)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3454400" y="1485900"/>
            <a:ext cx="228600" cy="497448"/>
          </a:xfrm>
          <a:prstGeom prst="rightBrace">
            <a:avLst>
              <a:gd name="adj1" fmla="val 29936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307652" y="3401080"/>
            <a:ext cx="4925616" cy="2821575"/>
            <a:chOff x="1307652" y="3401080"/>
            <a:chExt cx="4925616" cy="2821575"/>
          </a:xfrm>
        </p:grpSpPr>
        <p:grpSp>
          <p:nvGrpSpPr>
            <p:cNvPr id="8" name="Group 12"/>
            <p:cNvGrpSpPr>
              <a:grpSpLocks noChangeAspect="1"/>
            </p:cNvGrpSpPr>
            <p:nvPr/>
          </p:nvGrpSpPr>
          <p:grpSpPr>
            <a:xfrm rot="1980000">
              <a:off x="5799801" y="5045975"/>
              <a:ext cx="433467" cy="1176680"/>
              <a:chOff x="5162062" y="271809"/>
              <a:chExt cx="1066058" cy="4236749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5167416" y="271809"/>
                <a:ext cx="1060704" cy="2773096"/>
              </a:xfrm>
              <a:prstGeom prst="triangle">
                <a:avLst/>
              </a:prstGeom>
              <a:solidFill>
                <a:srgbClr val="008000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flipV="1">
                <a:off x="5162062" y="3049405"/>
                <a:ext cx="1060701" cy="1459153"/>
              </a:xfrm>
              <a:prstGeom prst="triangle">
                <a:avLst/>
              </a:prstGeom>
              <a:gradFill flip="none" rotWithShape="1">
                <a:gsLst>
                  <a:gs pos="0">
                    <a:srgbClr val="008000">
                      <a:alpha val="60000"/>
                    </a:srgbClr>
                  </a:gs>
                  <a:gs pos="100000">
                    <a:srgbClr val="000000">
                      <a:alpha val="73000"/>
                    </a:srgb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1338374" y="3962400"/>
              <a:ext cx="1404602" cy="17074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07652" y="3401080"/>
              <a:ext cx="1498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Lossless blow-up of beam core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4169430"/>
            <a:ext cx="3669467" cy="1555158"/>
            <a:chOff x="2667000" y="4169430"/>
            <a:chExt cx="3669467" cy="1555158"/>
          </a:xfrm>
        </p:grpSpPr>
        <p:sp>
          <p:nvSpPr>
            <p:cNvPr id="12" name="TextBox 11"/>
            <p:cNvSpPr txBox="1"/>
            <p:nvPr/>
          </p:nvSpPr>
          <p:spPr>
            <a:xfrm>
              <a:off x="2742976" y="4169430"/>
              <a:ext cx="1155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”no blow-up” 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for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Q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y</a:t>
              </a:r>
              <a:r>
                <a:rPr lang="en-US" sz="1400" dirty="0" smtClean="0">
                  <a:solidFill>
                    <a:srgbClr val="FF0000"/>
                  </a:solidFill>
                </a:rPr>
                <a:t>&gt;20.20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67000" y="4953000"/>
              <a:ext cx="990376" cy="58465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Callout 16"/>
            <p:cNvSpPr/>
            <p:nvPr/>
          </p:nvSpPr>
          <p:spPr>
            <a:xfrm rot="5400000">
              <a:off x="3013075" y="4543425"/>
              <a:ext cx="336550" cy="5588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  <a:gradFill>
              <a:gsLst>
                <a:gs pos="0">
                  <a:srgbClr val="FF0000"/>
                </a:gs>
                <a:gs pos="100000">
                  <a:srgbClr val="FF6600">
                    <a:alpha val="50000"/>
                  </a:srgbClr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582578" y="4644111"/>
              <a:ext cx="753889" cy="1080477"/>
              <a:chOff x="5519078" y="4606011"/>
              <a:chExt cx="753889" cy="1080477"/>
            </a:xfrm>
          </p:grpSpPr>
          <p:sp>
            <p:nvSpPr>
              <p:cNvPr id="24" name="Isosceles Triangle 23"/>
              <p:cNvSpPr/>
              <p:nvPr/>
            </p:nvSpPr>
            <p:spPr>
              <a:xfrm rot="1980000">
                <a:off x="5841677" y="4606011"/>
                <a:ext cx="431290" cy="770177"/>
              </a:xfrm>
              <a:prstGeom prst="triangle">
                <a:avLst/>
              </a:prstGeom>
              <a:solidFill>
                <a:srgbClr val="008000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1980000" flipV="1">
                <a:off x="5519078" y="5281235"/>
                <a:ext cx="431289" cy="405253"/>
              </a:xfrm>
              <a:prstGeom prst="triangle">
                <a:avLst/>
              </a:prstGeom>
              <a:gradFill flip="none" rotWithShape="1">
                <a:gsLst>
                  <a:gs pos="0">
                    <a:srgbClr val="008000">
                      <a:alpha val="60000"/>
                    </a:srgbClr>
                  </a:gs>
                  <a:gs pos="100000">
                    <a:srgbClr val="000000">
                      <a:alpha val="73000"/>
                    </a:srgb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/>
          <a:p>
            <a:r>
              <a:rPr lang="en-US" dirty="0" smtClean="0"/>
              <a:t>High brightness 50ns BCMS beam </a:t>
            </a:r>
            <a:r>
              <a:rPr lang="en-US" u="sng" dirty="0" smtClean="0"/>
              <a:t>(3 batches of 24 bunches)</a:t>
            </a:r>
            <a:endParaRPr lang="en-US" u="sng" dirty="0" smtClean="0">
              <a:solidFill>
                <a:schemeClr val="accent3"/>
              </a:solidFill>
            </a:endParaRPr>
          </a:p>
          <a:p>
            <a:pPr lvl="1"/>
            <a:r>
              <a:rPr lang="en-US" dirty="0" smtClean="0"/>
              <a:t>N = 1.95x10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(at injection)</a:t>
            </a:r>
          </a:p>
          <a:p>
            <a:pPr lvl="1"/>
            <a:r>
              <a:rPr lang="en-US" dirty="0" err="1" smtClean="0"/>
              <a:t>ε</a:t>
            </a:r>
            <a:r>
              <a:rPr lang="en-US" dirty="0" smtClean="0"/>
              <a:t> ~ 1.15μm</a:t>
            </a:r>
          </a:p>
          <a:p>
            <a:pPr lvl="1"/>
            <a:r>
              <a:rPr lang="en-US" dirty="0" smtClean="0"/>
              <a:t>Bunch-by-bunch wire-scans: </a:t>
            </a:r>
            <a:r>
              <a:rPr lang="en-US" b="1" dirty="0" smtClean="0"/>
              <a:t>study relative blow-up due to different storage time per batch</a:t>
            </a:r>
          </a:p>
          <a:p>
            <a:pPr lvl="1"/>
            <a:r>
              <a:rPr lang="en-US" dirty="0" smtClean="0"/>
              <a:t>Single measurements at end of flat bottom (error bars include fit uncertainty only!)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Bunch-by-bunch emittance measurement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3202" y="4758041"/>
            <a:ext cx="3987798" cy="2011544"/>
            <a:chOff x="203202" y="4758041"/>
            <a:chExt cx="3987798" cy="2011544"/>
          </a:xfrm>
        </p:grpSpPr>
        <p:pic>
          <p:nvPicPr>
            <p:cNvPr id="9" name="Picture 8" descr="BbB_20.13_20.19.eps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03202" y="4758041"/>
              <a:ext cx="3987798" cy="201154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1202" y="4851901"/>
              <a:ext cx="16785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err="1" smtClean="0"/>
                <a:t>Q</a:t>
              </a:r>
              <a:r>
                <a:rPr lang="en-US" sz="1500" baseline="-25000" dirty="0" err="1" smtClean="0"/>
                <a:t>x</a:t>
              </a:r>
              <a:r>
                <a:rPr lang="en-US" sz="1500" dirty="0" err="1" smtClean="0"/>
                <a:t>/Q</a:t>
              </a:r>
              <a:r>
                <a:rPr lang="en-US" sz="1500" baseline="-25000" dirty="0" err="1" smtClean="0"/>
                <a:t>y</a:t>
              </a:r>
              <a:r>
                <a:rPr lang="en-US" sz="1500" dirty="0" smtClean="0"/>
                <a:t>=20.13/20.19</a:t>
              </a:r>
              <a:endParaRPr lang="en-US" sz="15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3199" y="2712854"/>
            <a:ext cx="3987801" cy="2011546"/>
            <a:chOff x="203199" y="2712854"/>
            <a:chExt cx="3987801" cy="2011546"/>
          </a:xfrm>
        </p:grpSpPr>
        <p:pic>
          <p:nvPicPr>
            <p:cNvPr id="8" name="Picture 7" descr="BbB_20.17_20.23.eps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03199" y="2712854"/>
              <a:ext cx="3987801" cy="201154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23902" y="2807201"/>
              <a:ext cx="16785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err="1" smtClean="0"/>
                <a:t>Q</a:t>
              </a:r>
              <a:r>
                <a:rPr lang="en-US" sz="1500" baseline="-25000" dirty="0" err="1" smtClean="0"/>
                <a:t>x</a:t>
              </a:r>
              <a:r>
                <a:rPr lang="en-US" sz="1500" dirty="0" err="1" smtClean="0"/>
                <a:t>/Q</a:t>
              </a:r>
              <a:r>
                <a:rPr lang="en-US" sz="1500" baseline="-25000" dirty="0" err="1" smtClean="0"/>
                <a:t>y</a:t>
              </a:r>
              <a:r>
                <a:rPr lang="en-US" sz="1500" dirty="0" smtClean="0"/>
                <a:t>=20.17/20.23</a:t>
              </a:r>
              <a:endParaRPr lang="en-US" sz="15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46500" y="1571282"/>
            <a:ext cx="35643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500" b="1" dirty="0" err="1" smtClean="0">
                <a:solidFill>
                  <a:srgbClr val="FF0000"/>
                </a:solidFill>
              </a:rPr>
              <a:t>ΔQ</a:t>
            </a:r>
            <a:r>
              <a:rPr lang="en-US" sz="1500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1500" b="1" dirty="0" err="1" smtClean="0">
                <a:solidFill>
                  <a:srgbClr val="FF0000"/>
                </a:solidFill>
              </a:rPr>
              <a:t>/ΔQ</a:t>
            </a:r>
            <a:r>
              <a:rPr lang="en-US" sz="15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500" b="1" dirty="0" smtClean="0">
                <a:solidFill>
                  <a:srgbClr val="FF0000"/>
                </a:solidFill>
              </a:rPr>
              <a:t> ~ 0.10/0.18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smtClean="0"/>
              <a:t>(from </a:t>
            </a:r>
            <a:r>
              <a:rPr lang="en-US" sz="1500" dirty="0" err="1" smtClean="0"/>
              <a:t>Laslett</a:t>
            </a:r>
            <a:r>
              <a:rPr lang="en-US" sz="1500" dirty="0" smtClean="0"/>
              <a:t> formula)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3454400" y="1485900"/>
            <a:ext cx="228600" cy="497448"/>
          </a:xfrm>
          <a:prstGeom prst="rightBrace">
            <a:avLst>
              <a:gd name="adj1" fmla="val 29936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untitl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003799" y="3003735"/>
            <a:ext cx="3962435" cy="31430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00800" y="4572000"/>
            <a:ext cx="2667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6235700" y="4813300"/>
            <a:ext cx="160018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1" animBg="1"/>
      <p:bldP spid="21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studies - ideas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Study the shown observations</a:t>
            </a:r>
          </a:p>
          <a:p>
            <a:pPr lvl="1"/>
            <a:r>
              <a:rPr lang="en-US" dirty="0" smtClean="0"/>
              <a:t>Short term effects with PTC-ORBIT </a:t>
            </a:r>
          </a:p>
          <a:p>
            <a:pPr lvl="1"/>
            <a:r>
              <a:rPr lang="en-US" dirty="0" smtClean="0"/>
              <a:t>Frozen space charge model for long-term?</a:t>
            </a:r>
          </a:p>
          <a:p>
            <a:r>
              <a:rPr lang="en-US" dirty="0" smtClean="0"/>
              <a:t>Emittance growth as function of time for tune close to integer resonance</a:t>
            </a:r>
          </a:p>
          <a:p>
            <a:pPr lvl="1"/>
            <a:r>
              <a:rPr lang="en-US" dirty="0" smtClean="0"/>
              <a:t>Data was taken – try to benchmark (although limited non-linear model)</a:t>
            </a:r>
          </a:p>
          <a:p>
            <a:r>
              <a:rPr lang="en-US" dirty="0" smtClean="0"/>
              <a:t>Injection transients</a:t>
            </a:r>
          </a:p>
          <a:p>
            <a:pPr lvl="1"/>
            <a:r>
              <a:rPr lang="en-US" dirty="0" smtClean="0"/>
              <a:t>Generic study: possible blow-up from bunch length oscillation (injection into mismatched bucket)</a:t>
            </a:r>
          </a:p>
          <a:p>
            <a:pPr lvl="1"/>
            <a:r>
              <a:rPr lang="en-US" dirty="0" smtClean="0"/>
              <a:t>Difference for Q20 and Q26 due to different synchrotron tunes?</a:t>
            </a:r>
          </a:p>
          <a:p>
            <a:pPr lvl="1"/>
            <a:r>
              <a:rPr lang="en-US" dirty="0" smtClean="0"/>
              <a:t>Sensitivity to optics mismatch at injection in combination with space charge</a:t>
            </a:r>
          </a:p>
          <a:p>
            <a:r>
              <a:rPr lang="en-US" dirty="0" smtClean="0"/>
              <a:t>Effect of different synchrotron tune in combination with resonance crossing</a:t>
            </a:r>
          </a:p>
          <a:p>
            <a:pPr lvl="1"/>
            <a:r>
              <a:rPr lang="en-US" dirty="0" smtClean="0"/>
              <a:t>Generic study of interplay with 4Q</a:t>
            </a:r>
            <a:r>
              <a:rPr lang="en-US" baseline="-25000" dirty="0" smtClean="0"/>
              <a:t>y</a:t>
            </a:r>
            <a:r>
              <a:rPr lang="en-US" dirty="0" smtClean="0"/>
              <a:t>=81 (4Q</a:t>
            </a:r>
            <a:r>
              <a:rPr lang="en-US" baseline="-25000" dirty="0" smtClean="0"/>
              <a:t>y</a:t>
            </a:r>
            <a:r>
              <a:rPr lang="en-US" dirty="0" smtClean="0"/>
              <a:t>=105) as possible limitation for acceptable tune shift</a:t>
            </a:r>
          </a:p>
          <a:p>
            <a:r>
              <a:rPr lang="en-US" dirty="0" smtClean="0"/>
              <a:t>Development of non-linear model</a:t>
            </a:r>
          </a:p>
          <a:p>
            <a:pPr lvl="1"/>
            <a:r>
              <a:rPr lang="en-US" dirty="0" smtClean="0"/>
              <a:t>Using beam-based measurements of nonlinearities and orbit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Summary, conclusions and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Space charge is challenging for future LHC beams</a:t>
            </a:r>
          </a:p>
          <a:p>
            <a:pPr lvl="1"/>
            <a:r>
              <a:rPr lang="en-US" dirty="0" smtClean="0"/>
              <a:t>Long storage time at injection energy for multiple injections from PS</a:t>
            </a:r>
          </a:p>
          <a:p>
            <a:pPr lvl="1"/>
            <a:r>
              <a:rPr lang="en-US" dirty="0" err="1" smtClean="0"/>
              <a:t>Laslett</a:t>
            </a:r>
            <a:r>
              <a:rPr lang="en-US" dirty="0" smtClean="0"/>
              <a:t> tune shift larger than 0.2 will be required </a:t>
            </a:r>
          </a:p>
          <a:p>
            <a:r>
              <a:rPr lang="en-US" dirty="0" smtClean="0"/>
              <a:t>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optics Q20 (for increasing instability thresholds)</a:t>
            </a:r>
          </a:p>
          <a:p>
            <a:pPr lvl="1"/>
            <a:r>
              <a:rPr lang="en-US" dirty="0" smtClean="0"/>
              <a:t>Providing 15% smaller tune spread for usual longitudinal parameters due to larger dispersion</a:t>
            </a:r>
          </a:p>
          <a:p>
            <a:pPr lvl="1"/>
            <a:r>
              <a:rPr lang="en-US" dirty="0" smtClean="0"/>
              <a:t>Operationally used for LHC filling since September 2012</a:t>
            </a:r>
          </a:p>
          <a:p>
            <a:r>
              <a:rPr lang="en-US" dirty="0" smtClean="0"/>
              <a:t>Emittance measurements in SPS – issues with resolution</a:t>
            </a:r>
          </a:p>
          <a:p>
            <a:pPr lvl="1"/>
            <a:r>
              <a:rPr lang="en-US" dirty="0" smtClean="0"/>
              <a:t>Combining several measurements for reconstructing profile reduces error </a:t>
            </a:r>
          </a:p>
          <a:p>
            <a:r>
              <a:rPr lang="en-US" dirty="0" smtClean="0"/>
              <a:t>Experimental results</a:t>
            </a:r>
          </a:p>
          <a:p>
            <a:pPr lvl="1"/>
            <a:r>
              <a:rPr lang="en-US" dirty="0" smtClean="0"/>
              <a:t>Tune spread of 0.18 (estimated from </a:t>
            </a:r>
            <a:r>
              <a:rPr lang="en-US" dirty="0" err="1" smtClean="0"/>
              <a:t>Laslett</a:t>
            </a:r>
            <a:r>
              <a:rPr lang="en-US" dirty="0" smtClean="0"/>
              <a:t> formula) is acceptable</a:t>
            </a:r>
          </a:p>
          <a:p>
            <a:pPr lvl="1"/>
            <a:r>
              <a:rPr lang="en-US" dirty="0" smtClean="0"/>
              <a:t>Relative emittance growth on flat bottom can be observed on bunch-by-bunch wire scans</a:t>
            </a:r>
          </a:p>
          <a:p>
            <a:r>
              <a:rPr lang="en-US" dirty="0" smtClean="0"/>
              <a:t>Question: </a:t>
            </a:r>
            <a:r>
              <a:rPr lang="en-US" dirty="0" err="1" smtClean="0"/>
              <a:t>Δq</a:t>
            </a:r>
            <a:r>
              <a:rPr lang="en-US" baseline="-25000" dirty="0" err="1" smtClean="0"/>
              <a:t>y</a:t>
            </a:r>
            <a:r>
              <a:rPr lang="en-US" dirty="0" smtClean="0"/>
              <a:t>&gt;0.25 and long (&gt;10s) storage times “without” beam degradation?</a:t>
            </a:r>
          </a:p>
          <a:p>
            <a:pPr lvl="1"/>
            <a:r>
              <a:rPr lang="en-US" dirty="0" smtClean="0"/>
              <a:t>Demonstrated in existing machines? </a:t>
            </a:r>
          </a:p>
          <a:p>
            <a:pPr lvl="1"/>
            <a:r>
              <a:rPr lang="en-US" dirty="0" smtClean="0"/>
              <a:t>General feeling about feasibility?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58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optics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 for lowering transition energy in SPS (Q20 optics)</a:t>
            </a:r>
          </a:p>
          <a:p>
            <a:pPr lvl="1"/>
            <a:r>
              <a:rPr lang="en-US" dirty="0" smtClean="0"/>
              <a:t>Larger slip factor </a:t>
            </a:r>
            <a:r>
              <a:rPr lang="en-US" dirty="0" err="1" smtClean="0"/>
              <a:t>η</a:t>
            </a:r>
            <a:r>
              <a:rPr lang="en-US" b="1" dirty="0" smtClean="0"/>
              <a:t> </a:t>
            </a:r>
            <a:r>
              <a:rPr lang="en-US" dirty="0" smtClean="0"/>
              <a:t>(factor 3 at 26GeV, 1.6 at 450GeV)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higher instability thresholds </a:t>
            </a:r>
          </a:p>
          <a:p>
            <a:pPr lvl="1"/>
            <a:r>
              <a:rPr lang="en-US" dirty="0" smtClean="0"/>
              <a:t>Transverse – TMCI at injection, electron cloud instability</a:t>
            </a:r>
          </a:p>
          <a:p>
            <a:pPr lvl="1"/>
            <a:r>
              <a:rPr lang="en-US" dirty="0" smtClean="0"/>
              <a:t>Longitudinal – multi bunch instability, loss of Landau damping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High intensity single bunch</a:t>
            </a:r>
          </a:p>
          <a:p>
            <a:pPr lvl="1"/>
            <a:r>
              <a:rPr lang="en-US" dirty="0" smtClean="0"/>
              <a:t>TMCI threshold in Q26 at around 1.6x10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endParaRPr lang="en-US" dirty="0" smtClean="0"/>
          </a:p>
          <a:p>
            <a:pPr lvl="1"/>
            <a:r>
              <a:rPr lang="en-US" dirty="0" smtClean="0"/>
              <a:t>Up to </a:t>
            </a:r>
            <a:r>
              <a:rPr lang="en-US" b="1" dirty="0" smtClean="0"/>
              <a:t>4x10</a:t>
            </a:r>
            <a:r>
              <a:rPr lang="en-US" b="1" baseline="30000" dirty="0" smtClean="0"/>
              <a:t>11</a:t>
            </a:r>
            <a:r>
              <a:rPr lang="en-US" b="1" dirty="0" smtClean="0"/>
              <a:t> </a:t>
            </a:r>
            <a:r>
              <a:rPr lang="en-US" b="1" dirty="0" err="1" smtClean="0"/>
              <a:t>p/b</a:t>
            </a:r>
            <a:r>
              <a:rPr lang="en-US" b="1" dirty="0" smtClean="0"/>
              <a:t> without TMCI </a:t>
            </a:r>
            <a:r>
              <a:rPr lang="en-US" dirty="0" smtClean="0"/>
              <a:t>in Q20 with low </a:t>
            </a:r>
            <a:r>
              <a:rPr lang="en-US" dirty="0" err="1" smtClean="0"/>
              <a:t>chroma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Longitudinal stability</a:t>
            </a:r>
            <a:endParaRPr lang="en-US" dirty="0" smtClean="0">
              <a:solidFill>
                <a:srgbClr val="9BBB59"/>
              </a:solidFill>
            </a:endParaRPr>
          </a:p>
          <a:p>
            <a:pPr lvl="1"/>
            <a:r>
              <a:rPr lang="en-US" dirty="0" smtClean="0"/>
              <a:t>Longitudinal instability threshold </a:t>
            </a:r>
            <a:r>
              <a:rPr lang="en-US" b="1" dirty="0" smtClean="0"/>
              <a:t>scales with slip factor </a:t>
            </a:r>
            <a:r>
              <a:rPr lang="en-US" b="1" dirty="0" err="1" smtClean="0"/>
              <a:t>η</a:t>
            </a:r>
            <a:endParaRPr lang="en-US" b="1" dirty="0" smtClean="0"/>
          </a:p>
          <a:p>
            <a:pPr lvl="1"/>
            <a:r>
              <a:rPr lang="en-US" dirty="0" smtClean="0"/>
              <a:t>Clear improvement with Q20 optics </a:t>
            </a:r>
            <a:r>
              <a:rPr lang="en-US" dirty="0" err="1" smtClean="0"/>
              <a:t>wrt</a:t>
            </a:r>
            <a:r>
              <a:rPr lang="en-US" dirty="0" smtClean="0"/>
              <a:t>. Q26</a:t>
            </a:r>
          </a:p>
          <a:p>
            <a:pPr lvl="2"/>
            <a:r>
              <a:rPr lang="en-US" dirty="0" smtClean="0"/>
              <a:t>For single and multi bunch beams</a:t>
            </a:r>
          </a:p>
          <a:p>
            <a:pPr lvl="1"/>
            <a:r>
              <a:rPr lang="en-US" dirty="0" smtClean="0"/>
              <a:t>Less controlled longitudinal blow-up for same intensity in Q20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Important step in 2012:</a:t>
            </a:r>
            <a:r>
              <a:rPr lang="en-US" dirty="0" smtClean="0">
                <a:sym typeface="Wingdings"/>
              </a:rPr>
              <a:t> </a:t>
            </a:r>
            <a:r>
              <a:rPr lang="en-US" u="sng" dirty="0" smtClean="0">
                <a:sym typeface="Wingdings"/>
              </a:rPr>
              <a:t>Q20 used in routine operation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6216382" y="4505354"/>
            <a:ext cx="1639290" cy="542955"/>
            <a:chOff x="4023920" y="6218221"/>
            <a:chExt cx="1639290" cy="542955"/>
          </a:xfrm>
        </p:grpSpPr>
        <p:sp>
          <p:nvSpPr>
            <p:cNvPr id="9" name="Rounded Rectangle 8"/>
            <p:cNvSpPr/>
            <p:nvPr/>
          </p:nvSpPr>
          <p:spPr>
            <a:xfrm>
              <a:off x="4023920" y="6218221"/>
              <a:ext cx="1639290" cy="542955"/>
            </a:xfrm>
            <a:prstGeom prst="roundRect">
              <a:avLst>
                <a:gd name="adj" fmla="val 765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4720" y="6276944"/>
              <a:ext cx="15183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>
                <a:buNone/>
              </a:pPr>
              <a:r>
                <a:rPr lang="en-US" sz="2000" b="1" dirty="0" smtClean="0"/>
                <a:t>N</a:t>
              </a:r>
              <a:r>
                <a:rPr lang="en-US" sz="2000" b="1" baseline="-25000" dirty="0" smtClean="0"/>
                <a:t>th </a:t>
              </a:r>
              <a:r>
                <a:rPr lang="en-US" sz="2000" b="1" dirty="0" smtClean="0"/>
                <a:t>~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|η|</a:t>
              </a:r>
              <a:r>
                <a:rPr lang="en-US" sz="2000" b="1" dirty="0" smtClean="0"/>
                <a:t>ε</a:t>
              </a:r>
              <a:r>
                <a:rPr lang="en-US" sz="2000" b="1" baseline="-25000" dirty="0" smtClean="0"/>
                <a:t>l</a:t>
              </a:r>
              <a:r>
                <a:rPr lang="en-US" sz="2000" b="1" baseline="30000" dirty="0" smtClean="0"/>
                <a:t>5/2</a:t>
              </a:r>
              <a:endParaRPr lang="en-US" sz="2000" dirty="0" smtClean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02367" y="2935332"/>
            <a:ext cx="1639290" cy="542955"/>
            <a:chOff x="3605810" y="3470245"/>
            <a:chExt cx="1639290" cy="542955"/>
          </a:xfrm>
        </p:grpSpPr>
        <p:sp>
          <p:nvSpPr>
            <p:cNvPr id="12" name="Rounded Rectangle 11"/>
            <p:cNvSpPr/>
            <p:nvPr/>
          </p:nvSpPr>
          <p:spPr>
            <a:xfrm>
              <a:off x="3605810" y="3470245"/>
              <a:ext cx="1639290" cy="542955"/>
            </a:xfrm>
            <a:prstGeom prst="roundRect">
              <a:avLst>
                <a:gd name="adj" fmla="val 765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24267" y="3546445"/>
              <a:ext cx="16081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>
                <a:buNone/>
              </a:pPr>
              <a:r>
                <a:rPr lang="en-US" sz="2000" b="1" dirty="0" smtClean="0"/>
                <a:t>N</a:t>
              </a:r>
              <a:r>
                <a:rPr lang="en-US" sz="2000" b="1" baseline="-25000" dirty="0" smtClean="0"/>
                <a:t>th </a:t>
              </a:r>
              <a:r>
                <a:rPr lang="en-US" sz="2000" b="1" dirty="0" smtClean="0"/>
                <a:t>~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|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η|</a:t>
              </a:r>
              <a:r>
                <a:rPr lang="en-US" sz="2000" b="1" dirty="0" err="1" smtClean="0"/>
                <a:t>ε</a:t>
              </a:r>
              <a:r>
                <a:rPr lang="en-US" sz="2000" b="1" baseline="-25000" dirty="0" err="1" smtClean="0"/>
                <a:t>l</a:t>
              </a:r>
              <a:r>
                <a:rPr lang="en-US" sz="2000" b="1" dirty="0" err="1" smtClean="0"/>
                <a:t>/β</a:t>
              </a:r>
              <a:r>
                <a:rPr lang="en-US" sz="2000" b="1" baseline="-25000" dirty="0" err="1" smtClean="0"/>
                <a:t>y</a:t>
              </a:r>
              <a:endParaRPr lang="en-US" sz="2000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SPS cycle for LHC beam</a:t>
            </a:r>
            <a:endParaRPr lang="en-US" dirty="0"/>
          </a:p>
        </p:txBody>
      </p:sp>
      <p:pic>
        <p:nvPicPr>
          <p:cNvPr id="4" name="Picture 3" descr="BCT_LHC2_Q20_50ns_SC21228_2012.11.15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000" y="1605841"/>
            <a:ext cx="4584700" cy="3448759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02200" y="1707441"/>
            <a:ext cx="4191000" cy="4045659"/>
          </a:xfrm>
        </p:spPr>
        <p:txBody>
          <a:bodyPr>
            <a:normAutofit/>
          </a:bodyPr>
          <a:lstStyle/>
          <a:p>
            <a:r>
              <a:rPr lang="en-US" dirty="0" smtClean="0"/>
              <a:t>Long injection plateau (10.8s)</a:t>
            </a:r>
          </a:p>
          <a:p>
            <a:pPr lvl="1"/>
            <a:r>
              <a:rPr lang="en-US" dirty="0" smtClean="0"/>
              <a:t>4 injections, 26 </a:t>
            </a:r>
            <a:r>
              <a:rPr lang="en-US" dirty="0" err="1" smtClean="0"/>
              <a:t>GeV/c</a:t>
            </a:r>
            <a:endParaRPr lang="en-US" dirty="0" smtClean="0"/>
          </a:p>
          <a:p>
            <a:pPr lvl="1"/>
            <a:r>
              <a:rPr lang="en-US" dirty="0" smtClean="0"/>
              <a:t>Maybe even longer in case of BCMS beam</a:t>
            </a:r>
          </a:p>
          <a:p>
            <a:r>
              <a:rPr lang="en-US" dirty="0" smtClean="0"/>
              <a:t>Budget for total losses: 10%</a:t>
            </a:r>
          </a:p>
          <a:p>
            <a:pPr lvl="1"/>
            <a:r>
              <a:rPr lang="en-US" dirty="0" smtClean="0">
                <a:sym typeface="Wingdings"/>
              </a:rPr>
              <a:t>Losses at start of acceleration ~3-5%</a:t>
            </a:r>
          </a:p>
          <a:p>
            <a:pPr lvl="1"/>
            <a:r>
              <a:rPr lang="en-US" dirty="0" smtClean="0">
                <a:sym typeface="Wingdings"/>
              </a:rPr>
              <a:t>Scraping at flat top ~3%</a:t>
            </a:r>
          </a:p>
          <a:p>
            <a:r>
              <a:rPr lang="en-US" dirty="0" smtClean="0">
                <a:sym typeface="Wingdings"/>
              </a:rPr>
              <a:t>Budget for emittance growth: 10%</a:t>
            </a:r>
          </a:p>
          <a:p>
            <a:pPr lvl="1"/>
            <a:r>
              <a:rPr lang="en-US" dirty="0" smtClean="0">
                <a:sym typeface="Wingdings"/>
              </a:rPr>
              <a:t>Small optics mismatch at injection</a:t>
            </a:r>
          </a:p>
          <a:p>
            <a:pPr lvl="1"/>
            <a:r>
              <a:rPr lang="en-US" dirty="0" smtClean="0">
                <a:sym typeface="Wingdings"/>
              </a:rPr>
              <a:t>Avoid different emittance per batch</a:t>
            </a:r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2400300" y="1993900"/>
            <a:ext cx="520700" cy="5207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4100" y="2070100"/>
            <a:ext cx="520700" cy="5207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23900" y="4110569"/>
            <a:ext cx="1943100" cy="369332"/>
            <a:chOff x="723900" y="4110569"/>
            <a:chExt cx="1943100" cy="36933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723900" y="4419600"/>
              <a:ext cx="19431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42998" y="4110569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4800" y="5562600"/>
            <a:ext cx="938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⇒"/>
            </a:pPr>
            <a:r>
              <a:rPr lang="en-US" dirty="0" smtClean="0">
                <a:solidFill>
                  <a:srgbClr val="FF0000"/>
                </a:solidFill>
              </a:rPr>
              <a:t>  Need to preserve high brightness for &gt;10s with ΔQ&gt;0.2 with “practically no degradation”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p"/>
      <p:bldP spid="11" grpId="0" animBg="1"/>
      <p:bldP spid="11" grpId="1" animBg="1"/>
      <p:bldP spid="12" grpId="0" animBg="1"/>
      <p:bldP spid="12" grpId="1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Q20 - low transition energy optics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4127499"/>
          </a:xfrm>
        </p:spPr>
        <p:txBody>
          <a:bodyPr>
            <a:normAutofit/>
          </a:bodyPr>
          <a:lstStyle/>
          <a:p>
            <a:r>
              <a:rPr lang="en-US" dirty="0" smtClean="0"/>
              <a:t>Lower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means higher slip factor 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instability thresholds scale proportionally!</a:t>
            </a:r>
          </a:p>
          <a:p>
            <a:pPr lvl="1"/>
            <a:r>
              <a:rPr lang="en-US" dirty="0" smtClean="0"/>
              <a:t>Lowering SPS working point by 6 units: “Q26”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“Q20” (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=22.8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=18)</a:t>
            </a:r>
          </a:p>
          <a:p>
            <a:pPr lvl="1"/>
            <a:r>
              <a:rPr lang="en-US" dirty="0" smtClean="0"/>
              <a:t>Significantly larger slip factor </a:t>
            </a:r>
            <a:r>
              <a:rPr lang="en-US" dirty="0" err="1" smtClean="0"/>
              <a:t>η</a:t>
            </a:r>
            <a:r>
              <a:rPr lang="en-US" b="1" dirty="0" smtClean="0"/>
              <a:t> (factor 2.85 at injection, 1.6 at extraction) </a:t>
            </a:r>
          </a:p>
          <a:p>
            <a:r>
              <a:rPr lang="en-US" dirty="0" smtClean="0"/>
              <a:t>Implications for space charge</a:t>
            </a:r>
          </a:p>
          <a:p>
            <a:pPr lvl="1"/>
            <a:r>
              <a:rPr lang="en-US" dirty="0" smtClean="0"/>
              <a:t>Higher synchrotron tune (almost factor 3 higher at injection)</a:t>
            </a:r>
          </a:p>
          <a:p>
            <a:pPr lvl="1"/>
            <a:r>
              <a:rPr lang="en-US" dirty="0" smtClean="0"/>
              <a:t>Larger dispersion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smaller space charge tune spread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7" descr="Q20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14900" y="3911600"/>
            <a:ext cx="3479801" cy="2533708"/>
          </a:xfrm>
          <a:prstGeom prst="rect">
            <a:avLst/>
          </a:prstGeom>
          <a:ln w="25400">
            <a:noFill/>
          </a:ln>
        </p:spPr>
      </p:pic>
      <p:pic>
        <p:nvPicPr>
          <p:cNvPr id="9" name="Picture 8" descr="Q26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0882" y="3911600"/>
            <a:ext cx="3479801" cy="2533708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TextBox 5"/>
          <p:cNvSpPr txBox="1"/>
          <p:nvPr/>
        </p:nvSpPr>
        <p:spPr>
          <a:xfrm>
            <a:off x="886758" y="3465036"/>
            <a:ext cx="2593042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Q</a:t>
            </a:r>
            <a:r>
              <a:rPr lang="en-US" sz="16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1600" b="1" dirty="0" err="1" smtClean="0">
                <a:solidFill>
                  <a:schemeClr val="bg1"/>
                </a:solidFill>
              </a:rPr>
              <a:t>/Q</a:t>
            </a:r>
            <a:r>
              <a:rPr lang="en-US" sz="1600" b="1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1600" b="1" dirty="0" smtClean="0">
                <a:solidFill>
                  <a:schemeClr val="bg1"/>
                </a:solidFill>
              </a:rPr>
              <a:t>=26.13/26.18 (“Q26”)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4800" y="3465036"/>
            <a:ext cx="2616200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Q</a:t>
            </a:r>
            <a:r>
              <a:rPr lang="en-US" sz="16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1600" b="1" dirty="0" err="1" smtClean="0">
                <a:solidFill>
                  <a:schemeClr val="bg1"/>
                </a:solidFill>
              </a:rPr>
              <a:t>/Q</a:t>
            </a:r>
            <a:r>
              <a:rPr lang="en-US" sz="1600" b="1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1600" b="1" dirty="0" smtClean="0">
                <a:solidFill>
                  <a:schemeClr val="bg1"/>
                </a:solidFill>
              </a:rPr>
              <a:t>=20.13/20.18 (“Q20”)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 reach for given SC tune spread</a:t>
            </a:r>
            <a:endParaRPr lang="en-US" dirty="0"/>
          </a:p>
        </p:txBody>
      </p:sp>
      <p:pic>
        <p:nvPicPr>
          <p:cNvPr id="9" name="Picture 8" descr="Brightness_for_constant_TuneSpread_0.22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14500" y="1339792"/>
            <a:ext cx="5092700" cy="383089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3200" y="5537200"/>
            <a:ext cx="8763034" cy="1092258"/>
          </a:xfrm>
        </p:spPr>
        <p:txBody>
          <a:bodyPr/>
          <a:lstStyle/>
          <a:p>
            <a:pPr>
              <a:buFont typeface="Lucida Grande"/>
              <a:buChar char="⇒"/>
            </a:pPr>
            <a:r>
              <a:rPr lang="en-US" dirty="0" smtClean="0"/>
              <a:t> Larger dispersion in Q20 </a:t>
            </a:r>
            <a:r>
              <a:rPr lang="en-US" dirty="0" smtClean="0">
                <a:sym typeface="Wingdings"/>
              </a:rPr>
              <a:t>= </a:t>
            </a:r>
            <a:r>
              <a:rPr lang="en-US" dirty="0" smtClean="0"/>
              <a:t>higher brightness reach for given </a:t>
            </a:r>
            <a:r>
              <a:rPr lang="en-US" dirty="0" err="1" smtClean="0"/>
              <a:t>Laslett</a:t>
            </a:r>
            <a:r>
              <a:rPr lang="en-US" dirty="0" smtClean="0"/>
              <a:t> tune shift	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41389" y="3034149"/>
            <a:ext cx="2731621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Almost 15% higher brightness reach with Q20 for typical momentum spread and bunch length on injection plateau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diagram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3212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835958" y="2051480"/>
            <a:ext cx="5499100" cy="3893040"/>
            <a:chOff x="924858" y="2051480"/>
            <a:chExt cx="5499100" cy="3893040"/>
          </a:xfrm>
        </p:grpSpPr>
        <p:pic>
          <p:nvPicPr>
            <p:cNvPr id="8" name="Picture 7" descr="MOPS012_FIG5b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rcRect t="588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rcRect t="5888"/>
                <a:stretch>
                  <a:fillRect/>
                </a:stretch>
              </p:blipFill>
            </mc:Fallback>
          </mc:AlternateContent>
          <p:spPr>
            <a:xfrm>
              <a:off x="924858" y="2051480"/>
              <a:ext cx="5499100" cy="389304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603500" y="4036100"/>
              <a:ext cx="252000" cy="252000"/>
              <a:chOff x="3149600" y="4036100"/>
              <a:chExt cx="252000" cy="252000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3243677" y="4132168"/>
                <a:ext cx="68077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/>
              </p:cNvSpPr>
              <p:nvPr/>
            </p:nvSpPr>
            <p:spPr>
              <a:xfrm>
                <a:off x="3149600" y="4036100"/>
                <a:ext cx="252000" cy="25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6553201" y="2051480"/>
            <a:ext cx="2197099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Resonance scan with low intensity single bunch beam – average of scans in all directions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measurements – extraction energy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414" y="1333501"/>
            <a:ext cx="1656439" cy="2171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939" y="1336193"/>
            <a:ext cx="1644024" cy="2169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1333501"/>
            <a:ext cx="1651000" cy="2170182"/>
          </a:xfrm>
          <a:prstGeom prst="rect">
            <a:avLst/>
          </a:prstGeom>
        </p:spPr>
      </p:pic>
      <p:pic>
        <p:nvPicPr>
          <p:cNvPr id="12" name="Picture 11" descr="LHC1nominalsettings_1.5e11_scrapingON_F5_V900_519V_fill2917_2012.08.06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96000" y="1298093"/>
            <a:ext cx="3035300" cy="228325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435130" y="2086169"/>
            <a:ext cx="648170" cy="584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03209" y="2238569"/>
            <a:ext cx="7851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2.01μm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2219493" y="2238569"/>
            <a:ext cx="7851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1.30μm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258389" y="2238569"/>
            <a:ext cx="7851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0.97μm</a:t>
            </a:r>
            <a:endParaRPr lang="en-US" sz="1500" dirty="0"/>
          </a:p>
        </p:txBody>
      </p:sp>
      <p:sp>
        <p:nvSpPr>
          <p:cNvPr id="17" name="Plus 16"/>
          <p:cNvSpPr/>
          <p:nvPr/>
        </p:nvSpPr>
        <p:spPr>
          <a:xfrm>
            <a:off x="1549400" y="2086169"/>
            <a:ext cx="670093" cy="5842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3553293" y="2086169"/>
            <a:ext cx="670093" cy="5842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03200" y="4051300"/>
            <a:ext cx="8763034" cy="2806700"/>
          </a:xfrm>
        </p:spPr>
        <p:txBody>
          <a:bodyPr>
            <a:normAutofit/>
          </a:bodyPr>
          <a:lstStyle/>
          <a:p>
            <a:r>
              <a:rPr lang="en-US" dirty="0" smtClean="0"/>
              <a:t>Low resolution due to small emittance (especially at flat top)</a:t>
            </a:r>
          </a:p>
          <a:p>
            <a:pPr lvl="1"/>
            <a:r>
              <a:rPr lang="en-US" b="1" dirty="0" smtClean="0"/>
              <a:t>Turn acquisition mode:</a:t>
            </a:r>
            <a:r>
              <a:rPr lang="en-US" dirty="0" smtClean="0"/>
              <a:t> single beam profile for all bunches (here 144)!</a:t>
            </a:r>
          </a:p>
          <a:p>
            <a:pPr lvl="1"/>
            <a:r>
              <a:rPr lang="en-US" dirty="0" smtClean="0"/>
              <a:t>Very view data points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</a:t>
            </a:r>
            <a:r>
              <a:rPr lang="en-US" dirty="0" smtClean="0"/>
              <a:t>arge scatter in measurement, even in stable beam conditions</a:t>
            </a:r>
          </a:p>
          <a:p>
            <a:pPr lvl="1"/>
            <a:r>
              <a:rPr lang="en-US" b="1" dirty="0" smtClean="0"/>
              <a:t>In addition: systematic errors (calibration, beta-beat, …)</a:t>
            </a:r>
          </a:p>
          <a:p>
            <a:r>
              <a:rPr lang="en-US" dirty="0" smtClean="0"/>
              <a:t>Combine several measurements (assuming beam is reproducible)</a:t>
            </a:r>
          </a:p>
          <a:p>
            <a:pPr lvl="1"/>
            <a:r>
              <a:rPr lang="en-US" dirty="0" smtClean="0"/>
              <a:t>Many measurements needed (typically 5-10) – but error significantly reduced</a:t>
            </a:r>
          </a:p>
          <a:p>
            <a:pPr lvl="1"/>
            <a:r>
              <a:rPr lang="en-US" dirty="0" smtClean="0"/>
              <a:t>Was implemented in control room application in September 2012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 animBg="1"/>
      <p:bldP spid="18" grpId="0" animBg="1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measurements – injection energy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486399"/>
          </a:xfrm>
        </p:spPr>
        <p:txBody>
          <a:bodyPr/>
          <a:lstStyle/>
          <a:p>
            <a:r>
              <a:rPr lang="en-US" dirty="0" smtClean="0"/>
              <a:t>Further improvement by measuring at the end of flat bottom instead of flat top</a:t>
            </a:r>
          </a:p>
          <a:p>
            <a:pPr lvl="1"/>
            <a:r>
              <a:rPr lang="en-US" dirty="0" smtClean="0"/>
              <a:t>Higher resolution due to larger beam size</a:t>
            </a:r>
          </a:p>
          <a:p>
            <a:pPr lvl="1"/>
            <a:r>
              <a:rPr lang="en-US" dirty="0" smtClean="0"/>
              <a:t>Good agreement with LHC measurements at injection (typically within 10%)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Method relies on reproducible beam parameters</a:t>
            </a:r>
          </a:p>
          <a:p>
            <a:pPr lvl="1"/>
            <a:r>
              <a:rPr lang="en-US" dirty="0" smtClean="0">
                <a:sym typeface="Wingdings"/>
              </a:rPr>
              <a:t>High brightness single bunch beam has large fluctuation in intensity and emittance</a:t>
            </a:r>
          </a:p>
          <a:p>
            <a:pPr lvl="1">
              <a:buFont typeface="Lucida Grande"/>
              <a:buChar char="⇒"/>
            </a:pPr>
            <a:r>
              <a:rPr lang="en-US" dirty="0" smtClean="0">
                <a:sym typeface="Wingdings"/>
              </a:rPr>
              <a:t>  </a:t>
            </a:r>
            <a:r>
              <a:rPr lang="en-US" dirty="0" smtClean="0"/>
              <a:t>Space charge studies with </a:t>
            </a:r>
            <a:r>
              <a:rPr lang="en-US" dirty="0" smtClean="0">
                <a:sym typeface="Wingdings"/>
              </a:rPr>
              <a:t>high brightness 50ns (BCMS) beam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1" name="Picture 20" descr="416H_LHCfill3295_16.11.2012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2475082"/>
            <a:ext cx="3479800" cy="2617618"/>
          </a:xfrm>
          <a:prstGeom prst="rect">
            <a:avLst/>
          </a:prstGeom>
        </p:spPr>
      </p:pic>
      <p:pic>
        <p:nvPicPr>
          <p:cNvPr id="22" name="Picture 21" descr="519V_LHCfill3295_16.11.2012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87900" y="2475082"/>
            <a:ext cx="3492500" cy="2627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achieved beam parameters – 50ns beam</a:t>
            </a:r>
            <a:endParaRPr lang="en-US" dirty="0"/>
          </a:p>
        </p:txBody>
      </p:sp>
      <p:pic>
        <p:nvPicPr>
          <p:cNvPr id="6" name="Picture 5" descr="2012_achieved-performance-50ns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57500" y="1177020"/>
            <a:ext cx="4368800" cy="336781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4800599"/>
            <a:ext cx="8763034" cy="2057401"/>
          </a:xfrm>
        </p:spPr>
        <p:txBody>
          <a:bodyPr/>
          <a:lstStyle/>
          <a:p>
            <a:r>
              <a:rPr lang="en-US" dirty="0" smtClean="0"/>
              <a:t>50ns standard scheme</a:t>
            </a:r>
          </a:p>
          <a:p>
            <a:pPr lvl="1"/>
            <a:r>
              <a:rPr lang="en-US" dirty="0" smtClean="0"/>
              <a:t>Regularly used to fill LHC </a:t>
            </a:r>
            <a:r>
              <a:rPr lang="en-US" b="1" dirty="0" smtClean="0"/>
              <a:t>since September 2012 using Q20 optics</a:t>
            </a:r>
            <a:r>
              <a:rPr lang="en-US" dirty="0" smtClean="0"/>
              <a:t>, at present PS intensity limit</a:t>
            </a:r>
          </a:p>
          <a:p>
            <a:r>
              <a:rPr lang="en-US" dirty="0" smtClean="0"/>
              <a:t>50ns BCMS scheme</a:t>
            </a:r>
          </a:p>
          <a:p>
            <a:pPr lvl="1"/>
            <a:r>
              <a:rPr lang="en-US" dirty="0" smtClean="0"/>
              <a:t>Beam sent to the LHC once to check emittance preservation and luminosity gain in LHC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9401" y="1772503"/>
            <a:ext cx="2539999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Expected performance: Scaling PSB measurements with LIU budget for blow-up and losses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283200" y="2345322"/>
            <a:ext cx="3733800" cy="720000"/>
            <a:chOff x="5283200" y="2345322"/>
            <a:chExt cx="3733800" cy="720000"/>
          </a:xfrm>
        </p:grpSpPr>
        <p:sp>
          <p:nvSpPr>
            <p:cNvPr id="11" name="TextBox 10"/>
            <p:cNvSpPr txBox="1"/>
            <p:nvPr/>
          </p:nvSpPr>
          <p:spPr>
            <a:xfrm>
              <a:off x="7088267" y="2532221"/>
              <a:ext cx="19287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</a:rPr>
                <a:t>ΔQ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/ΔQ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y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~ 0.08/0.13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283200" y="2345322"/>
              <a:ext cx="720000" cy="720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5" idx="6"/>
            </p:cNvCxnSpPr>
            <p:nvPr/>
          </p:nvCxnSpPr>
          <p:spPr>
            <a:xfrm>
              <a:off x="6003200" y="2705322"/>
              <a:ext cx="10343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373767" y="2845375"/>
            <a:ext cx="3733800" cy="720000"/>
            <a:chOff x="5283200" y="2345322"/>
            <a:chExt cx="3733800" cy="720000"/>
          </a:xfrm>
        </p:grpSpPr>
        <p:sp>
          <p:nvSpPr>
            <p:cNvPr id="23" name="TextBox 22"/>
            <p:cNvSpPr txBox="1"/>
            <p:nvPr/>
          </p:nvSpPr>
          <p:spPr>
            <a:xfrm>
              <a:off x="7088267" y="2532221"/>
              <a:ext cx="19287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</a:rPr>
                <a:t>ΔQ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/ΔQ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y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~ 0.10/0.18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283200" y="2345322"/>
              <a:ext cx="720000" cy="720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4" idx="6"/>
            </p:cNvCxnSpPr>
            <p:nvPr/>
          </p:nvCxnSpPr>
          <p:spPr>
            <a:xfrm>
              <a:off x="6003200" y="2705322"/>
              <a:ext cx="10343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79401" y="3448263"/>
            <a:ext cx="2539999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All measurements with Q20!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tune scan - horizontal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1917699"/>
          </a:xfrm>
        </p:spPr>
        <p:txBody>
          <a:bodyPr>
            <a:normAutofit/>
          </a:bodyPr>
          <a:lstStyle/>
          <a:p>
            <a:r>
              <a:rPr lang="en-US" dirty="0" smtClean="0"/>
              <a:t>Machine setup for high brightness 50ns BCMS beam </a:t>
            </a:r>
            <a:r>
              <a:rPr lang="en-US" u="sng" dirty="0" smtClean="0"/>
              <a:t>(1 batch of 24 bunches)</a:t>
            </a:r>
            <a:endParaRPr lang="en-US" u="sng" dirty="0" smtClean="0">
              <a:solidFill>
                <a:schemeClr val="accent3"/>
              </a:solidFill>
            </a:endParaRPr>
          </a:p>
          <a:p>
            <a:pPr lvl="1"/>
            <a:r>
              <a:rPr lang="en-US" dirty="0" smtClean="0"/>
              <a:t>N = 1.95x10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(at injection)</a:t>
            </a:r>
          </a:p>
          <a:p>
            <a:pPr lvl="1"/>
            <a:r>
              <a:rPr lang="en-US" dirty="0" err="1" smtClean="0"/>
              <a:t>ε</a:t>
            </a:r>
            <a:r>
              <a:rPr lang="en-US" dirty="0" smtClean="0"/>
              <a:t> ~ 1.15μm</a:t>
            </a:r>
          </a:p>
          <a:p>
            <a:pPr lvl="1"/>
            <a:r>
              <a:rPr lang="en-US" dirty="0" smtClean="0"/>
              <a:t>Transmission up to flat top around 94% without scraping (very small losses on flat bottom)</a:t>
            </a:r>
          </a:p>
          <a:p>
            <a:pPr lvl="1"/>
            <a:r>
              <a:rPr lang="en-US" dirty="0" smtClean="0"/>
              <a:t>Combined emittance measurement of 5 shots at the end of flat bottom</a:t>
            </a:r>
          </a:p>
          <a:p>
            <a:pPr lvl="1">
              <a:defRPr/>
            </a:pPr>
            <a:r>
              <a:rPr lang="en-US" dirty="0" smtClean="0"/>
              <a:t>Error bars contain only fit uncertainty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Qx_scan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3200" y="2997399"/>
            <a:ext cx="4178299" cy="3143050"/>
          </a:xfrm>
          <a:prstGeom prst="rect">
            <a:avLst/>
          </a:prstGeom>
        </p:spPr>
      </p:pic>
      <p:pic>
        <p:nvPicPr>
          <p:cNvPr id="5" name="Picture 4" descr="Qx_scan_TuneDiagram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03797" y="2997399"/>
            <a:ext cx="3962434" cy="3149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6500" y="1571282"/>
            <a:ext cx="35643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500" b="1" dirty="0" err="1" smtClean="0">
                <a:solidFill>
                  <a:srgbClr val="FF0000"/>
                </a:solidFill>
              </a:rPr>
              <a:t>ΔQ</a:t>
            </a:r>
            <a:r>
              <a:rPr lang="en-US" sz="1500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1500" b="1" dirty="0" err="1" smtClean="0">
                <a:solidFill>
                  <a:srgbClr val="FF0000"/>
                </a:solidFill>
              </a:rPr>
              <a:t>/ΔQ</a:t>
            </a:r>
            <a:r>
              <a:rPr lang="en-US" sz="15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500" b="1" dirty="0" smtClean="0">
                <a:solidFill>
                  <a:srgbClr val="FF0000"/>
                </a:solidFill>
              </a:rPr>
              <a:t> ~ 0.10/0.18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smtClean="0"/>
              <a:t>(from </a:t>
            </a:r>
            <a:r>
              <a:rPr lang="en-US" sz="1500" dirty="0" err="1" smtClean="0"/>
              <a:t>Laslett</a:t>
            </a:r>
            <a:r>
              <a:rPr lang="en-US" sz="1500" dirty="0" smtClean="0"/>
              <a:t> formula)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454400" y="1485900"/>
            <a:ext cx="228600" cy="497448"/>
          </a:xfrm>
          <a:prstGeom prst="rightBrace">
            <a:avLst>
              <a:gd name="adj1" fmla="val 29936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147650" y="3462130"/>
            <a:ext cx="4831618" cy="2417625"/>
            <a:chOff x="1147650" y="3462130"/>
            <a:chExt cx="4831618" cy="2417625"/>
          </a:xfrm>
        </p:grpSpPr>
        <p:grpSp>
          <p:nvGrpSpPr>
            <p:cNvPr id="10" name="Group 12"/>
            <p:cNvGrpSpPr>
              <a:grpSpLocks noChangeAspect="1"/>
            </p:cNvGrpSpPr>
            <p:nvPr/>
          </p:nvGrpSpPr>
          <p:grpSpPr>
            <a:xfrm rot="1980000">
              <a:off x="5545801" y="4703075"/>
              <a:ext cx="433467" cy="1176680"/>
              <a:chOff x="5162062" y="271809"/>
              <a:chExt cx="1066058" cy="4236749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5167416" y="271809"/>
                <a:ext cx="1060704" cy="2773096"/>
              </a:xfrm>
              <a:prstGeom prst="triangle">
                <a:avLst/>
              </a:prstGeom>
              <a:solidFill>
                <a:srgbClr val="008000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flipV="1">
                <a:off x="5162062" y="3049405"/>
                <a:ext cx="1060701" cy="1459153"/>
              </a:xfrm>
              <a:prstGeom prst="triangle">
                <a:avLst/>
              </a:prstGeom>
              <a:gradFill flip="none" rotWithShape="1">
                <a:gsLst>
                  <a:gs pos="0">
                    <a:srgbClr val="008000">
                      <a:alpha val="60000"/>
                    </a:srgbClr>
                  </a:gs>
                  <a:gs pos="100000">
                    <a:srgbClr val="000000">
                      <a:alpha val="73000"/>
                    </a:srgb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147650" y="3462130"/>
              <a:ext cx="2306750" cy="2112528"/>
              <a:chOff x="1147650" y="3462130"/>
              <a:chExt cx="2306750" cy="2112528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147650" y="3462130"/>
                <a:ext cx="1036526" cy="21125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55576" y="3569553"/>
                <a:ext cx="1498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</a:rPr>
                  <a:t>Lossless blow-up of beam core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044476" y="4131330"/>
            <a:ext cx="4308905" cy="1686247"/>
            <a:chOff x="2044476" y="4131330"/>
            <a:chExt cx="4308905" cy="1686247"/>
          </a:xfrm>
        </p:grpSpPr>
        <p:sp>
          <p:nvSpPr>
            <p:cNvPr id="6" name="Up Arrow Callout 5"/>
            <p:cNvSpPr/>
            <p:nvPr/>
          </p:nvSpPr>
          <p:spPr>
            <a:xfrm rot="5400000">
              <a:off x="2390775" y="4543425"/>
              <a:ext cx="336550" cy="5588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  <a:gradFill>
              <a:gsLst>
                <a:gs pos="0">
                  <a:srgbClr val="FF0000"/>
                </a:gs>
                <a:gs pos="100000">
                  <a:srgbClr val="FF6600">
                    <a:alpha val="50000"/>
                  </a:srgbClr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20676" y="4131330"/>
              <a:ext cx="1159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“no blow-up” 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for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Q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1400" dirty="0" smtClean="0">
                  <a:solidFill>
                    <a:srgbClr val="FF0000"/>
                  </a:solidFill>
                </a:rPr>
                <a:t>&gt;20.14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2400188" y="4622688"/>
              <a:ext cx="622300" cy="13337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599492" y="4737100"/>
              <a:ext cx="753889" cy="1080477"/>
              <a:chOff x="5497892" y="4775200"/>
              <a:chExt cx="753889" cy="1080477"/>
            </a:xfrm>
          </p:grpSpPr>
          <p:sp>
            <p:nvSpPr>
              <p:cNvPr id="20" name="Isosceles Triangle 19"/>
              <p:cNvSpPr/>
              <p:nvPr/>
            </p:nvSpPr>
            <p:spPr>
              <a:xfrm rot="1980000">
                <a:off x="5820491" y="4775200"/>
                <a:ext cx="431290" cy="770177"/>
              </a:xfrm>
              <a:prstGeom prst="triangle">
                <a:avLst/>
              </a:prstGeom>
              <a:solidFill>
                <a:srgbClr val="008000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rot="1980000" flipV="1">
                <a:off x="5497892" y="5450424"/>
                <a:ext cx="431289" cy="405253"/>
              </a:xfrm>
              <a:prstGeom prst="triangle">
                <a:avLst/>
              </a:prstGeom>
              <a:gradFill flip="none" rotWithShape="1">
                <a:gsLst>
                  <a:gs pos="0">
                    <a:srgbClr val="008000">
                      <a:alpha val="60000"/>
                    </a:srgbClr>
                  </a:gs>
                  <a:gs pos="100000">
                    <a:srgbClr val="000000">
                      <a:alpha val="73000"/>
                    </a:srgb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17692</TotalTime>
  <Words>1252</Words>
  <Application>Microsoft Macintosh PowerPoint</Application>
  <PresentationFormat>On-screen Show (4:3)</PresentationFormat>
  <Paragraphs>149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LIU_PowerPoint_Template</vt:lpstr>
      <vt:lpstr>Space charge in the CERN SPS</vt:lpstr>
      <vt:lpstr>Introduction – SPS cycle for LHC beam</vt:lpstr>
      <vt:lpstr>Q20 - low transition energy optics</vt:lpstr>
      <vt:lpstr>Brightness reach for given SC tune spread</vt:lpstr>
      <vt:lpstr>Tune diagram</vt:lpstr>
      <vt:lpstr>Emittance measurements – extraction energy</vt:lpstr>
      <vt:lpstr>Emittance measurements – injection energy</vt:lpstr>
      <vt:lpstr>2012 achieved beam parameters – 50ns beam</vt:lpstr>
      <vt:lpstr>Space charge tune scan - horizontal</vt:lpstr>
      <vt:lpstr>Space charge tune scan - vertical</vt:lpstr>
      <vt:lpstr>Bunch-by-bunch emittance measurement</vt:lpstr>
      <vt:lpstr>Simulation studies - ideas</vt:lpstr>
      <vt:lpstr>Summary, conclusions and questions</vt:lpstr>
      <vt:lpstr>Slide 14</vt:lpstr>
      <vt:lpstr>Motivation for low γt optics</vt:lpstr>
    </vt:vector>
  </TitlesOfParts>
  <Manager/>
  <Company>CERN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Hannes Bartosik</dc:creator>
  <cp:keywords/>
  <dc:description/>
  <cp:lastModifiedBy>Hannes Bartosik</cp:lastModifiedBy>
  <cp:revision>630</cp:revision>
  <dcterms:created xsi:type="dcterms:W3CDTF">2013-04-29T06:32:16Z</dcterms:created>
  <dcterms:modified xsi:type="dcterms:W3CDTF">2013-04-29T06:33:32Z</dcterms:modified>
  <cp:category/>
</cp:coreProperties>
</file>