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318" r:id="rId2"/>
    <p:sldId id="339" r:id="rId3"/>
    <p:sldId id="343" r:id="rId4"/>
    <p:sldId id="344" r:id="rId5"/>
    <p:sldId id="345" r:id="rId6"/>
    <p:sldId id="333" r:id="rId7"/>
    <p:sldId id="349" r:id="rId8"/>
    <p:sldId id="351" r:id="rId9"/>
    <p:sldId id="346" r:id="rId10"/>
    <p:sldId id="347" r:id="rId11"/>
    <p:sldId id="348" r:id="rId12"/>
    <p:sldId id="334" r:id="rId13"/>
    <p:sldId id="335" r:id="rId14"/>
    <p:sldId id="336" r:id="rId15"/>
    <p:sldId id="337" r:id="rId16"/>
    <p:sldId id="352" r:id="rId17"/>
    <p:sldId id="338" r:id="rId18"/>
    <p:sldId id="35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5C5A"/>
    <a:srgbClr val="0D4B8E"/>
    <a:srgbClr val="FFFFFF"/>
    <a:srgbClr val="0D1EF2"/>
    <a:srgbClr val="0000D0"/>
    <a:srgbClr val="0000E7"/>
    <a:srgbClr val="0055A0"/>
    <a:srgbClr val="E46E2C"/>
    <a:srgbClr val="CED6C1"/>
    <a:srgbClr val="4D82B8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5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1B3B7-7531-C243-9E58-8F2E1F575F8D}" type="datetime1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DAEB-A135-474A-9C40-6D96C5319044}" type="datetime1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36538"/>
            <a:ext cx="7899400" cy="747654"/>
          </a:xfrm>
        </p:spPr>
        <p:txBody>
          <a:bodyPr anchor="t">
            <a:normAutofit/>
          </a:bodyPr>
          <a:lstStyle>
            <a:lvl1pPr algn="l">
              <a:defRPr sz="2500" b="1" baseline="0">
                <a:solidFill>
                  <a:srgbClr val="0D4B8E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2200"/>
              </a:spcBef>
              <a:spcAft>
                <a:spcPts val="400"/>
              </a:spcAft>
              <a:buFont typeface="Arial"/>
              <a:buChar char="•"/>
              <a:defRPr sz="1900" b="1">
                <a:solidFill>
                  <a:srgbClr val="0D4B8E"/>
                </a:solidFill>
              </a:defRPr>
            </a:lvl1pPr>
            <a:lvl2pPr marL="381600" indent="-194400">
              <a:spcBef>
                <a:spcPts val="60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600"/>
            </a:lvl2pPr>
            <a:lvl3pPr>
              <a:spcBef>
                <a:spcPts val="0"/>
              </a:spcBef>
              <a:spcAft>
                <a:spcPts val="8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41944" y="173038"/>
            <a:ext cx="736990" cy="7286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04801" y="800863"/>
            <a:ext cx="7772400" cy="11936"/>
          </a:xfrm>
          <a:prstGeom prst="line">
            <a:avLst/>
          </a:prstGeom>
          <a:ln>
            <a:solidFill>
              <a:srgbClr val="0D4B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6" Type="http://schemas.openxmlformats.org/officeDocument/2006/relationships/image" Target="../media/image16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df"/><Relationship Id="rId4" Type="http://schemas.openxmlformats.org/officeDocument/2006/relationships/image" Target="../media/image24.pdf"/><Relationship Id="rId10" Type="http://schemas.openxmlformats.org/officeDocument/2006/relationships/image" Target="../media/image28.png"/><Relationship Id="rId5" Type="http://schemas.openxmlformats.org/officeDocument/2006/relationships/image" Target="../media/image25.png"/><Relationship Id="rId7" Type="http://schemas.openxmlformats.org/officeDocument/2006/relationships/image" Target="../media/image17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df"/><Relationship Id="rId9" Type="http://schemas.openxmlformats.org/officeDocument/2006/relationships/image" Target="../media/image27.png"/><Relationship Id="rId3" Type="http://schemas.openxmlformats.org/officeDocument/2006/relationships/image" Target="../media/image23.png"/><Relationship Id="rId6" Type="http://schemas.openxmlformats.org/officeDocument/2006/relationships/image" Target="../media/image16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6" Type="http://schemas.openxmlformats.org/officeDocument/2006/relationships/image" Target="../media/image34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6" Type="http://schemas.openxmlformats.org/officeDocument/2006/relationships/image" Target="../media/image4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Relationship Id="rId6" Type="http://schemas.openxmlformats.org/officeDocument/2006/relationships/image" Target="../media/image50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Relationship Id="rId6" Type="http://schemas.openxmlformats.org/officeDocument/2006/relationships/image" Target="../media/image56.pd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60.pdf"/><Relationship Id="rId5" Type="http://schemas.openxmlformats.org/officeDocument/2006/relationships/image" Target="../media/image61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df"/><Relationship Id="rId9" Type="http://schemas.openxmlformats.org/officeDocument/2006/relationships/image" Target="../media/image28.png"/><Relationship Id="rId3" Type="http://schemas.openxmlformats.org/officeDocument/2006/relationships/image" Target="../media/image59.png"/><Relationship Id="rId6" Type="http://schemas.openxmlformats.org/officeDocument/2006/relationships/image" Target="../media/image62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6" Type="http://schemas.openxmlformats.org/officeDocument/2006/relationships/image" Target="../media/image16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4620"/>
            <a:ext cx="8229600" cy="10015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SPS achieved performance and beam parameters in 2012 – focus on 25ns beams</a:t>
            </a:r>
            <a:br>
              <a:rPr lang="en-US" sz="3200" dirty="0" smtClean="0"/>
            </a:br>
            <a:r>
              <a:rPr lang="en-US" sz="3200" dirty="0" smtClean="0"/>
              <a:t>(transverse aspects)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5500" y="4038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H. Bartosik</a:t>
            </a:r>
            <a:r>
              <a:rPr lang="en-US" sz="1600" dirty="0" smtClean="0"/>
              <a:t>, G. </a:t>
            </a:r>
            <a:r>
              <a:rPr lang="en-US" sz="1600" dirty="0" err="1" smtClean="0"/>
              <a:t>Iadarola</a:t>
            </a:r>
            <a:r>
              <a:rPr lang="en-US" sz="1600" dirty="0" smtClean="0"/>
              <a:t>, Y. </a:t>
            </a:r>
            <a:r>
              <a:rPr lang="en-US" sz="1600" dirty="0" err="1" smtClean="0"/>
              <a:t>Papaphilippou</a:t>
            </a:r>
            <a:r>
              <a:rPr lang="en-US" sz="1600" dirty="0" smtClean="0"/>
              <a:t>, G. </a:t>
            </a:r>
            <a:r>
              <a:rPr lang="en-US" sz="1600" dirty="0" err="1" smtClean="0"/>
              <a:t>Rumolo</a:t>
            </a:r>
            <a:endParaRPr lang="en-US" sz="1600" dirty="0" smtClean="0"/>
          </a:p>
          <a:p>
            <a:pPr algn="ctr"/>
            <a:r>
              <a:rPr lang="en-US" sz="1600" dirty="0" smtClean="0"/>
              <a:t>T. </a:t>
            </a:r>
            <a:r>
              <a:rPr lang="en-US" sz="1600" dirty="0" err="1" smtClean="0"/>
              <a:t>Argyropoulos</a:t>
            </a:r>
            <a:r>
              <a:rPr lang="en-US" sz="1600" dirty="0" smtClean="0"/>
              <a:t>, T. </a:t>
            </a:r>
            <a:r>
              <a:rPr lang="en-US" sz="1600" dirty="0" err="1" smtClean="0"/>
              <a:t>Bohl</a:t>
            </a:r>
            <a:r>
              <a:rPr lang="en-US" sz="1600" dirty="0" smtClean="0"/>
              <a:t>, J. Esteban Muller, W. </a:t>
            </a:r>
            <a:r>
              <a:rPr lang="en-US" sz="1600" dirty="0" err="1" smtClean="0"/>
              <a:t>Hofle</a:t>
            </a:r>
            <a:r>
              <a:rPr lang="en-US" sz="1600" dirty="0" smtClean="0"/>
              <a:t>, E. </a:t>
            </a:r>
            <a:r>
              <a:rPr lang="en-US" sz="1600" dirty="0" err="1" smtClean="0"/>
              <a:t>Shaposhnikova</a:t>
            </a:r>
            <a:r>
              <a:rPr lang="en-US" sz="1600" dirty="0" smtClean="0"/>
              <a:t>, H. </a:t>
            </a:r>
            <a:r>
              <a:rPr lang="en-US" sz="1600" dirty="0" err="1" smtClean="0"/>
              <a:t>Timko</a:t>
            </a:r>
            <a:endParaRPr lang="en-US" sz="1600" dirty="0" smtClean="0"/>
          </a:p>
          <a:p>
            <a:pPr algn="ctr"/>
            <a:r>
              <a:rPr lang="en-US" sz="1600" dirty="0" smtClean="0"/>
              <a:t>K. </a:t>
            </a:r>
            <a:r>
              <a:rPr lang="en-US" sz="1600" dirty="0" err="1" smtClean="0"/>
              <a:t>Cornelis</a:t>
            </a:r>
            <a:r>
              <a:rPr lang="en-US" sz="1600" dirty="0" smtClean="0"/>
              <a:t> and SPS OP crew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with the great help of many many colleagues from OP, BI, ABT, …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LIU-SPS-BD, 21. March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03.10.2012 – 25ns – Q20 (II)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622675" y="4441825"/>
            <a:ext cx="63500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2319" y="3982135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1.30x10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6" name="Picture 15" descr="BbB_Emittance_SPS_BWS_41677_H_ROT_22.10.2012-15.14_SC633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7801" y="1694949"/>
            <a:ext cx="3708432" cy="2200799"/>
          </a:xfrm>
          <a:prstGeom prst="rect">
            <a:avLst/>
          </a:prstGeom>
        </p:spPr>
      </p:pic>
      <p:pic>
        <p:nvPicPr>
          <p:cNvPr id="17" name="Picture 16" descr="BbB_Emittance_SPS_BWS_41677_V_ROT_22.10.2012-15.04_SC63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62037" y="4267200"/>
            <a:ext cx="3704196" cy="219828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3" name="Picture 12" descr="BCT_Multiple_SCs_03.10.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0200" y="3163151"/>
            <a:ext cx="4508499" cy="339143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>
            <a:off x="4311651" y="3918635"/>
            <a:ext cx="615949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11600" y="3768748"/>
            <a:ext cx="330200" cy="295252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85884" y="3920224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1.27x10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203200" y="939799"/>
            <a:ext cx="8763034" cy="1625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80000" lvl="0" indent="-187200">
              <a:spcBef>
                <a:spcPts val="2200"/>
              </a:spcBef>
              <a:spcAft>
                <a:spcPts val="400"/>
              </a:spcAft>
              <a:buClr>
                <a:srgbClr val="0055A0"/>
              </a:buClr>
              <a:buFont typeface="Arial"/>
              <a:buChar char="•"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Setup of the </a:t>
            </a:r>
            <a:r>
              <a:rPr lang="en-US" sz="1900" b="1" dirty="0" smtClean="0">
                <a:solidFill>
                  <a:srgbClr val="0D4B8E"/>
                </a:solidFill>
                <a:latin typeface="Arial"/>
                <a:cs typeface="Arial"/>
              </a:rPr>
              <a:t>Q20 cycle for 25ns</a:t>
            </a:r>
          </a:p>
          <a:p>
            <a:pPr marL="381600" marR="0" lvl="1" indent="-194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Nominal and higher intensity</a:t>
            </a:r>
          </a:p>
          <a:p>
            <a:pPr marL="381600" marR="0" lvl="1" indent="-1944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Emittance measurements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BbB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Flat Top!</a:t>
            </a:r>
          </a:p>
          <a:p>
            <a:pPr marL="694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Lucida Grande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OK (1.30x10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p/b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injected)</a:t>
            </a:r>
          </a:p>
          <a:p>
            <a:pPr marL="694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Lucida Grande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 at end of last batch (1.39x10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p/b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injected)</a:t>
            </a:r>
          </a:p>
          <a:p>
            <a:pPr marL="694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Lucida Grande"/>
              <a:buChar char="−"/>
              <a:tabLst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694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Lucida Grande"/>
              <a:buChar char="−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4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Lucida Grande"/>
              <a:buChar char="−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799" y="19304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799" y="4520168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03.10.2012 – 25ns – Q20 (III) </a:t>
            </a:r>
            <a:endParaRPr lang="en-US" dirty="0"/>
          </a:p>
        </p:txBody>
      </p:sp>
      <p:pic>
        <p:nvPicPr>
          <p:cNvPr id="16" name="Picture 15" descr="BbB_Emittance_SPS_BWS_41677_H_ROT_22.10.2012-15.14_SC633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7801" y="1694949"/>
            <a:ext cx="3708432" cy="2200798"/>
          </a:xfrm>
          <a:prstGeom prst="rect">
            <a:avLst/>
          </a:prstGeom>
        </p:spPr>
      </p:pic>
      <p:pic>
        <p:nvPicPr>
          <p:cNvPr id="17" name="Picture 16" descr="BbB_Emittance_SPS_BWS_41677_V_ROT_22.10.2012-15.04_SC63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62037" y="4267200"/>
            <a:ext cx="3704196" cy="21982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2393" y="3160298"/>
            <a:ext cx="5266115" cy="3391438"/>
            <a:chOff x="330200" y="3150451"/>
            <a:chExt cx="5266115" cy="3391438"/>
          </a:xfrm>
        </p:grpSpPr>
        <p:pic>
          <p:nvPicPr>
            <p:cNvPr id="13" name="Picture 12" descr="BCT_Multiple_SCs_03.10.201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30200" y="3150451"/>
              <a:ext cx="4508499" cy="339143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rot="10800000">
              <a:off x="4311651" y="3855135"/>
              <a:ext cx="615949" cy="1588"/>
            </a:xfrm>
            <a:prstGeom prst="straightConnector1">
              <a:avLst/>
            </a:prstGeom>
            <a:ln>
              <a:solidFill>
                <a:srgbClr val="0D1EF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911600" y="3705248"/>
              <a:ext cx="330200" cy="295252"/>
            </a:xfrm>
            <a:prstGeom prst="ellipse">
              <a:avLst/>
            </a:prstGeom>
            <a:noFill/>
            <a:ln w="25400">
              <a:solidFill>
                <a:srgbClr val="0D1EF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5884" y="3856724"/>
              <a:ext cx="12104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1.31x10</a:t>
              </a:r>
              <a:r>
                <a:rPr lang="en-US" sz="1500" baseline="30000" dirty="0" smtClean="0"/>
                <a:t>11</a:t>
              </a:r>
              <a:r>
                <a:rPr lang="en-US" sz="1500" dirty="0" smtClean="0"/>
                <a:t>p/b</a:t>
              </a:r>
              <a:endParaRPr lang="en-US" sz="1500" dirty="0"/>
            </a:p>
          </p:txBody>
        </p:sp>
      </p:grp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9"/>
            <a:ext cx="8763034" cy="22204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Setup of the Q20 cycle for 25ns</a:t>
            </a:r>
          </a:p>
          <a:p>
            <a:pPr lvl="1"/>
            <a:r>
              <a:rPr lang="en-US" dirty="0" smtClean="0"/>
              <a:t>Nominal and higher intensity</a:t>
            </a:r>
          </a:p>
          <a:p>
            <a:pPr lvl="1"/>
            <a:r>
              <a:rPr lang="en-US" dirty="0" smtClean="0"/>
              <a:t>Emittance measurements </a:t>
            </a:r>
            <a:r>
              <a:rPr lang="en-US" dirty="0" err="1" smtClean="0"/>
              <a:t>BbB</a:t>
            </a:r>
            <a:r>
              <a:rPr lang="en-US" dirty="0" smtClean="0"/>
              <a:t> on </a:t>
            </a:r>
            <a:r>
              <a:rPr lang="en-US" b="1" dirty="0" smtClean="0"/>
              <a:t>Flat Top!</a:t>
            </a:r>
          </a:p>
          <a:p>
            <a:pPr lvl="2"/>
            <a:r>
              <a:rPr lang="en-US" dirty="0" smtClean="0"/>
              <a:t>OK (1.30x10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</a:t>
            </a:r>
          </a:p>
          <a:p>
            <a:pPr lvl="2"/>
            <a:r>
              <a:rPr lang="en-US" dirty="0" smtClean="0"/>
              <a:t>BU at end of last batch (1.39x10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</a:t>
            </a:r>
          </a:p>
          <a:p>
            <a:pPr lvl="2"/>
            <a:r>
              <a:rPr lang="en-US" dirty="0" smtClean="0"/>
              <a:t>BU also on 3</a:t>
            </a:r>
            <a:r>
              <a:rPr lang="en-US" baseline="30000" dirty="0" smtClean="0"/>
              <a:t>rd</a:t>
            </a:r>
            <a:r>
              <a:rPr lang="en-US" dirty="0" smtClean="0"/>
              <a:t> batch (1.45x10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</a:t>
            </a:r>
          </a:p>
          <a:p>
            <a:pPr lvl="1"/>
            <a:r>
              <a:rPr lang="en-US" dirty="0" smtClean="0"/>
              <a:t>Soon after WS 519V broke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799" y="19304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38799" y="4520168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35593" y="3736481"/>
            <a:ext cx="3928684" cy="2805203"/>
            <a:chOff x="535593" y="3736481"/>
            <a:chExt cx="3928684" cy="2805203"/>
          </a:xfrm>
        </p:grpSpPr>
        <p:pic>
          <p:nvPicPr>
            <p:cNvPr id="24" name="Picture 23" descr="BbB_Intensity_03.10.2012-16.15_SC33536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35593" y="4171410"/>
              <a:ext cx="3928684" cy="2370274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rot="16200000" flipH="1">
              <a:off x="2962086" y="4494767"/>
              <a:ext cx="62071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3652045" y="4481765"/>
              <a:ext cx="62071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68236" y="3736481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“slow”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67423" y="3740495"/>
              <a:ext cx="727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“fast”</a:t>
              </a:r>
              <a:endParaRPr 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92" y="3055845"/>
            <a:ext cx="917029" cy="700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336" y="3055845"/>
            <a:ext cx="754877" cy="75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22.10.2012 – 25ns – Q20 (I)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149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intensity for LL-RF setup and longitudinal setup</a:t>
            </a:r>
          </a:p>
          <a:p>
            <a:r>
              <a:rPr lang="en-US" dirty="0" smtClean="0"/>
              <a:t>Emittance measurements on Flat Bottom 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/>
              <a:t>2x72 bunches </a:t>
            </a:r>
            <a:r>
              <a:rPr lang="en-US" dirty="0" smtClean="0"/>
              <a:t>of </a:t>
            </a:r>
            <a:r>
              <a:rPr lang="en-US" b="1" dirty="0" smtClean="0"/>
              <a:t>1.45x10</a:t>
            </a:r>
            <a:r>
              <a:rPr lang="en-US" b="1" baseline="30000" dirty="0" smtClean="0"/>
              <a:t>11</a:t>
            </a:r>
            <a:r>
              <a:rPr lang="en-US" b="1" dirty="0" smtClean="0"/>
              <a:t> </a:t>
            </a:r>
            <a:r>
              <a:rPr lang="en-US" b="1" dirty="0" err="1" smtClean="0"/>
              <a:t>p/b</a:t>
            </a:r>
            <a:r>
              <a:rPr lang="en-US" dirty="0" smtClean="0"/>
              <a:t> injected</a:t>
            </a:r>
          </a:p>
          <a:p>
            <a:pPr lvl="1"/>
            <a:r>
              <a:rPr lang="en-US" dirty="0" smtClean="0"/>
              <a:t>No instability or emittance blow-up along batch</a:t>
            </a:r>
          </a:p>
        </p:txBody>
      </p:sp>
      <p:pic>
        <p:nvPicPr>
          <p:cNvPr id="6" name="Picture 5" descr="BCT_Intensity_22.10.2012-15.14_SC633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800" y="3134794"/>
            <a:ext cx="4114800" cy="34070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3622675" y="4441825"/>
            <a:ext cx="63500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2319" y="3982135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1.30x10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6" name="Picture 15" descr="BbB_Emittance_SPS_BWS_41677_H_ROT_22.10.2012-15.14_SC633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57800" y="1694949"/>
            <a:ext cx="3708434" cy="2200800"/>
          </a:xfrm>
          <a:prstGeom prst="rect">
            <a:avLst/>
          </a:prstGeom>
        </p:spPr>
      </p:pic>
      <p:pic>
        <p:nvPicPr>
          <p:cNvPr id="17" name="Picture 16" descr="BbB_Emittance_SPS_BWS_41677_V_ROT_22.10.2012-15.04_SC63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62036" y="4267200"/>
            <a:ext cx="3704198" cy="21982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799" y="19304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799" y="4520168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22.10.2012 – 25ns – Q20 (II)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2349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intensity for LL-RF setup and longitudinal setup</a:t>
            </a:r>
          </a:p>
          <a:p>
            <a:r>
              <a:rPr lang="en-US" dirty="0" smtClean="0"/>
              <a:t>Emittance measurements on Flat Bottom 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/>
              <a:t>2x72 bunches </a:t>
            </a:r>
            <a:r>
              <a:rPr lang="en-US" dirty="0" smtClean="0"/>
              <a:t>of </a:t>
            </a:r>
            <a:r>
              <a:rPr lang="en-US" b="1" dirty="0" smtClean="0"/>
              <a:t>1.45x10</a:t>
            </a:r>
            <a:r>
              <a:rPr lang="en-US" b="1" baseline="30000" dirty="0" smtClean="0"/>
              <a:t>11</a:t>
            </a:r>
            <a:r>
              <a:rPr lang="en-US" b="1" dirty="0" smtClean="0"/>
              <a:t> </a:t>
            </a:r>
            <a:r>
              <a:rPr lang="en-US" b="1" dirty="0" err="1" smtClean="0"/>
              <a:t>p/b</a:t>
            </a:r>
            <a:r>
              <a:rPr lang="en-US" dirty="0" smtClean="0"/>
              <a:t> injected</a:t>
            </a:r>
          </a:p>
          <a:p>
            <a:pPr lvl="1"/>
            <a:r>
              <a:rPr lang="en-US" dirty="0" smtClean="0"/>
              <a:t>No instability or emittance blow-up along batch</a:t>
            </a:r>
          </a:p>
          <a:p>
            <a:pPr lvl="1"/>
            <a:r>
              <a:rPr lang="en-US" dirty="0" smtClean="0"/>
              <a:t>Evolution of emittance along flat bottom (similar to Q26 measurements, but only a single </a:t>
            </a:r>
            <a:r>
              <a:rPr lang="en-US" dirty="0" err="1" smtClean="0"/>
              <a:t>BbB</a:t>
            </a:r>
            <a:r>
              <a:rPr lang="en-US" dirty="0" smtClean="0"/>
              <a:t> acquisition per data point)</a:t>
            </a:r>
          </a:p>
          <a:p>
            <a:pPr lvl="1"/>
            <a:r>
              <a:rPr lang="en-US" b="1" dirty="0" smtClean="0"/>
              <a:t>No emittance growth within measurement uncertainty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BbB_evolution-FB_Q20_25ns_2batches_vertical_22.10.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60901" y="3619500"/>
            <a:ext cx="4152934" cy="3044884"/>
          </a:xfrm>
          <a:prstGeom prst="rect">
            <a:avLst/>
          </a:prstGeom>
        </p:spPr>
      </p:pic>
      <p:pic>
        <p:nvPicPr>
          <p:cNvPr id="5" name="Picture 4" descr="BbB_evolution-FB_Q20_25ns_2batches_horizontal_22.10.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2100" y="3619500"/>
            <a:ext cx="4152900" cy="304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bB_Emittance_SPS_BWS_41677_H_ROT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1694949"/>
            <a:ext cx="3708434" cy="22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05.11.2012 – 25ns – Q20 (I)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9"/>
            <a:ext cx="8763034" cy="104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intensity MD (1.45x10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 – enlarged flat bottom</a:t>
            </a:r>
          </a:p>
          <a:p>
            <a:pPr lvl="1"/>
            <a:r>
              <a:rPr lang="en-US" dirty="0" smtClean="0"/>
              <a:t>Emittance measurement </a:t>
            </a:r>
            <a:r>
              <a:rPr lang="en-US" b="1" dirty="0" smtClean="0"/>
              <a:t>end of flat bottom</a:t>
            </a:r>
          </a:p>
          <a:p>
            <a:pPr lvl="2"/>
            <a:r>
              <a:rPr lang="en-US" dirty="0" smtClean="0"/>
              <a:t>Some stable shots (when train has “holes” from PSB)</a:t>
            </a:r>
          </a:p>
          <a:p>
            <a:pPr lvl="2"/>
            <a:endParaRPr lang="en-US" dirty="0" smtClean="0"/>
          </a:p>
        </p:txBody>
      </p:sp>
      <p:pic>
        <p:nvPicPr>
          <p:cNvPr id="7" name="Picture 6" descr="BCT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1800" y="3142735"/>
            <a:ext cx="4105209" cy="339915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1" idx="0"/>
          </p:cNvCxnSpPr>
          <p:nvPr/>
        </p:nvCxnSpPr>
        <p:spPr>
          <a:xfrm rot="5400000" flipH="1" flipV="1">
            <a:off x="3620278" y="3946959"/>
            <a:ext cx="466380" cy="497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99619" y="4428782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1.28x10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20" name="Picture 19" descr="BbB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22749" y="4114800"/>
            <a:ext cx="3718051" cy="2243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38799" y="19812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05.11.2012 – 25ns – Q20 (II)</a:t>
            </a:r>
            <a:endParaRPr lang="en-US" dirty="0"/>
          </a:p>
        </p:txBody>
      </p:sp>
      <p:pic>
        <p:nvPicPr>
          <p:cNvPr id="7" name="Picture 6" descr="BCT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800" y="3142735"/>
            <a:ext cx="4105209" cy="339915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1" idx="0"/>
          </p:cNvCxnSpPr>
          <p:nvPr/>
        </p:nvCxnSpPr>
        <p:spPr>
          <a:xfrm rot="5400000" flipH="1" flipV="1">
            <a:off x="3620279" y="4061260"/>
            <a:ext cx="466378" cy="497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99619" y="4543082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1.22x10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9" name="Picture 18" descr="BbB_Emittance_SPS_BWS_41677_H_ROT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0" y="1694949"/>
            <a:ext cx="3708434" cy="22007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38799" y="19812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pic>
        <p:nvPicPr>
          <p:cNvPr id="14" name="Picture 13" descr="BbB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22749" y="4114800"/>
            <a:ext cx="3718051" cy="224319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9"/>
            <a:ext cx="8763034" cy="1346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intensity MD (1.45x10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 – enlarged flat bottom</a:t>
            </a:r>
          </a:p>
          <a:p>
            <a:pPr lvl="1"/>
            <a:r>
              <a:rPr lang="en-US" dirty="0" smtClean="0"/>
              <a:t>Emittance measurement </a:t>
            </a:r>
            <a:r>
              <a:rPr lang="en-US" b="1" dirty="0" smtClean="0"/>
              <a:t>end of flat bottom</a:t>
            </a:r>
          </a:p>
          <a:p>
            <a:pPr lvl="2"/>
            <a:r>
              <a:rPr lang="en-US" dirty="0" smtClean="0"/>
              <a:t>Some stable shots (when train has “holes” from PSB)</a:t>
            </a:r>
          </a:p>
          <a:p>
            <a:pPr lvl="2"/>
            <a:r>
              <a:rPr lang="en-US" dirty="0" smtClean="0"/>
              <a:t>Unstable horizontally (when intensity “equal”)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05.11.2012 – 25ns – Q20 (III)</a:t>
            </a:r>
            <a:endParaRPr lang="en-US" dirty="0"/>
          </a:p>
        </p:txBody>
      </p:sp>
      <p:pic>
        <p:nvPicPr>
          <p:cNvPr id="7" name="Picture 6" descr="BCT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800" y="3142735"/>
            <a:ext cx="4105208" cy="339915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1" idx="0"/>
          </p:cNvCxnSpPr>
          <p:nvPr/>
        </p:nvCxnSpPr>
        <p:spPr>
          <a:xfrm rot="5400000" flipH="1" flipV="1">
            <a:off x="3620279" y="4010460"/>
            <a:ext cx="466378" cy="497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99619" y="4492282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1.25x10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9" name="Picture 18" descr="BbB_Emittance_SPS_BWS_41677_H_ROT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1" y="1694949"/>
            <a:ext cx="3708432" cy="2200798"/>
          </a:xfrm>
          <a:prstGeom prst="rect">
            <a:avLst/>
          </a:prstGeom>
        </p:spPr>
      </p:pic>
      <p:pic>
        <p:nvPicPr>
          <p:cNvPr id="14" name="Picture 13" descr="BbB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22750" y="4114800"/>
            <a:ext cx="3718049" cy="2243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8799" y="19812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9"/>
            <a:ext cx="8763034" cy="1727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intensity MD (1.45x10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 – enlarged flat bottom</a:t>
            </a:r>
          </a:p>
          <a:p>
            <a:pPr lvl="1"/>
            <a:r>
              <a:rPr lang="en-US" dirty="0" smtClean="0"/>
              <a:t>Emittance measurement </a:t>
            </a:r>
            <a:r>
              <a:rPr lang="en-US" b="1" dirty="0" smtClean="0"/>
              <a:t>end of flat bottom</a:t>
            </a:r>
          </a:p>
          <a:p>
            <a:pPr lvl="2"/>
            <a:r>
              <a:rPr lang="en-US" dirty="0" smtClean="0"/>
              <a:t>Some stable shots (when train has “holes” from PSB)</a:t>
            </a:r>
          </a:p>
          <a:p>
            <a:pPr lvl="2"/>
            <a:r>
              <a:rPr lang="en-US" dirty="0" smtClean="0"/>
              <a:t>Unstable horizontally (when intensity “equal”)</a:t>
            </a:r>
          </a:p>
          <a:p>
            <a:pPr lvl="2"/>
            <a:r>
              <a:rPr lang="en-US" dirty="0" smtClean="0"/>
              <a:t>Increased horizontal </a:t>
            </a:r>
            <a:r>
              <a:rPr lang="en-US" dirty="0" err="1" smtClean="0"/>
              <a:t>chroma</a:t>
            </a:r>
            <a:r>
              <a:rPr lang="en-US" dirty="0" smtClean="0"/>
              <a:t> for 4</a:t>
            </a:r>
            <a:r>
              <a:rPr lang="en-US" baseline="30000" dirty="0" smtClean="0"/>
              <a:t>th</a:t>
            </a:r>
            <a:r>
              <a:rPr lang="en-US" dirty="0" smtClean="0"/>
              <a:t> batch (</a:t>
            </a:r>
            <a:r>
              <a:rPr lang="en-US" dirty="0" err="1" smtClean="0"/>
              <a:t>Δξ</a:t>
            </a:r>
            <a:r>
              <a:rPr lang="en-US" baseline="-25000" dirty="0" err="1" smtClean="0"/>
              <a:t>x</a:t>
            </a:r>
            <a:r>
              <a:rPr lang="en-US" dirty="0" smtClean="0"/>
              <a:t>=0.1)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05.11.2012 – 25ns – Q20 (IV)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1800" y="3142735"/>
            <a:ext cx="4105208" cy="3399153"/>
            <a:chOff x="431800" y="3142735"/>
            <a:chExt cx="4105208" cy="3399153"/>
          </a:xfrm>
        </p:grpSpPr>
        <p:pic>
          <p:nvPicPr>
            <p:cNvPr id="7" name="Picture 6" descr="BCT_Intensity_05.11.2012-14.41_SC47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31800" y="3142735"/>
              <a:ext cx="4105208" cy="339915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11" idx="0"/>
            </p:cNvCxnSpPr>
            <p:nvPr/>
          </p:nvCxnSpPr>
          <p:spPr>
            <a:xfrm rot="5400000" flipH="1" flipV="1">
              <a:off x="3620279" y="4010460"/>
              <a:ext cx="466378" cy="497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99619" y="4492282"/>
              <a:ext cx="12104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1.25x10</a:t>
              </a:r>
              <a:r>
                <a:rPr lang="en-US" sz="1500" baseline="30000" dirty="0" smtClean="0"/>
                <a:t>11</a:t>
              </a:r>
              <a:r>
                <a:rPr lang="en-US" sz="1500" dirty="0" smtClean="0"/>
                <a:t>p/b</a:t>
              </a:r>
              <a:endParaRPr lang="en-US" sz="15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838200" y="4737100"/>
              <a:ext cx="825500" cy="520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77900" y="4267200"/>
              <a:ext cx="12104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1.45x10</a:t>
              </a:r>
              <a:r>
                <a:rPr lang="en-US" sz="1500" baseline="30000" dirty="0" smtClean="0"/>
                <a:t>11</a:t>
              </a:r>
              <a:r>
                <a:rPr lang="en-US" sz="1500" dirty="0" smtClean="0"/>
                <a:t>p/b</a:t>
              </a:r>
              <a:endParaRPr lang="en-US" sz="1500" dirty="0"/>
            </a:p>
          </p:txBody>
        </p:sp>
      </p:grpSp>
      <p:pic>
        <p:nvPicPr>
          <p:cNvPr id="19" name="Picture 18" descr="BbB_Emittance_SPS_BWS_41677_H_ROT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1" y="1694949"/>
            <a:ext cx="3708432" cy="22007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38799" y="1981200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14" name="Picture 13" descr="BbB_Intensity_05.11.2012-14.41_SC47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22750" y="4114800"/>
            <a:ext cx="3718049" cy="224319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8"/>
            <a:ext cx="8763034" cy="2336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intensity MD (1.45x10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 – enlarged flat bottom</a:t>
            </a:r>
          </a:p>
          <a:p>
            <a:pPr lvl="1"/>
            <a:r>
              <a:rPr lang="en-US" dirty="0" smtClean="0"/>
              <a:t>Emittance measurement </a:t>
            </a:r>
            <a:r>
              <a:rPr lang="en-US" b="1" dirty="0" smtClean="0"/>
              <a:t>end of flat bottom</a:t>
            </a:r>
          </a:p>
          <a:p>
            <a:pPr lvl="2"/>
            <a:r>
              <a:rPr lang="en-US" dirty="0" smtClean="0"/>
              <a:t>Some stable shots (when train has “holes” from PSB)</a:t>
            </a:r>
          </a:p>
          <a:p>
            <a:pPr lvl="2"/>
            <a:r>
              <a:rPr lang="en-US" dirty="0" smtClean="0"/>
              <a:t>Unstable horizontally (when intensity “equal”)</a:t>
            </a:r>
          </a:p>
          <a:p>
            <a:pPr lvl="2"/>
            <a:r>
              <a:rPr lang="en-US" dirty="0" smtClean="0"/>
              <a:t>Increased horizontal </a:t>
            </a:r>
            <a:r>
              <a:rPr lang="en-US" dirty="0" err="1" smtClean="0"/>
              <a:t>chroma</a:t>
            </a:r>
            <a:r>
              <a:rPr lang="en-US" dirty="0" smtClean="0"/>
              <a:t> for 4</a:t>
            </a:r>
            <a:r>
              <a:rPr lang="en-US" baseline="30000" dirty="0" smtClean="0"/>
              <a:t>th</a:t>
            </a:r>
            <a:r>
              <a:rPr lang="en-US" dirty="0" smtClean="0"/>
              <a:t> batch (</a:t>
            </a:r>
            <a:r>
              <a:rPr lang="en-US" dirty="0" err="1" smtClean="0"/>
              <a:t>Δξ</a:t>
            </a:r>
            <a:r>
              <a:rPr lang="en-US" baseline="-25000" dirty="0" err="1" smtClean="0"/>
              <a:t>x</a:t>
            </a:r>
            <a:r>
              <a:rPr lang="en-US" dirty="0" smtClean="0"/>
              <a:t>=0.1)</a:t>
            </a:r>
          </a:p>
          <a:p>
            <a:pPr lvl="2"/>
            <a:r>
              <a:rPr lang="en-US" dirty="0" smtClean="0"/>
              <a:t>Less issues in vertical plane even for low </a:t>
            </a:r>
            <a:r>
              <a:rPr lang="en-US" dirty="0" err="1" smtClean="0"/>
              <a:t>chroma</a:t>
            </a:r>
            <a:endParaRPr lang="en-US" dirty="0" smtClean="0"/>
          </a:p>
          <a:p>
            <a:pPr lvl="1"/>
            <a:r>
              <a:rPr lang="en-US" dirty="0" smtClean="0"/>
              <a:t>WS 416V broke after a few measurements on flat top</a:t>
            </a:r>
          </a:p>
          <a:p>
            <a:pPr lvl="2"/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7395" y="3648465"/>
            <a:ext cx="754877" cy="754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816" y="3700909"/>
            <a:ext cx="917029" cy="70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5676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Excellent performance for operational beams</a:t>
            </a:r>
          </a:p>
          <a:p>
            <a:pPr lvl="1"/>
            <a:r>
              <a:rPr lang="en-US" dirty="0" smtClean="0"/>
              <a:t>Especially the 50ns beam was optimized carefully throughout the run in all machines</a:t>
            </a:r>
          </a:p>
          <a:p>
            <a:pPr lvl="1"/>
            <a:r>
              <a:rPr lang="en-US" dirty="0" smtClean="0"/>
              <a:t>Good performance for 25ns nominal intensity</a:t>
            </a:r>
          </a:p>
          <a:p>
            <a:pPr lvl="1"/>
            <a:r>
              <a:rPr lang="en-US" dirty="0" smtClean="0"/>
              <a:t>BCMS beam 25ns: </a:t>
            </a:r>
            <a:r>
              <a:rPr lang="en-US" dirty="0" smtClean="0">
                <a:sym typeface="Wingdings"/>
              </a:rPr>
              <a:t>twice higher brightness compared to standard scheme (as expected)</a:t>
            </a:r>
          </a:p>
          <a:p>
            <a:pPr lvl="1"/>
            <a:r>
              <a:rPr lang="en-US" dirty="0" smtClean="0">
                <a:sym typeface="Wingdings"/>
              </a:rPr>
              <a:t>BCMS beam 50ns: further optimization in all machines to reach expected brightness increase</a:t>
            </a:r>
            <a:endParaRPr lang="en-US" dirty="0" smtClean="0"/>
          </a:p>
          <a:p>
            <a:r>
              <a:rPr lang="en-US" dirty="0" smtClean="0"/>
              <a:t>Accelerating high intensity 25ns beam with stable conditions is tough …	</a:t>
            </a:r>
          </a:p>
          <a:p>
            <a:pPr lvl="1"/>
            <a:r>
              <a:rPr lang="en-US" dirty="0" smtClean="0"/>
              <a:t>Maximal intensity with good beam quality around 1.25x10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(288 bunches, 450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Slow losses, “fast” instabilities in transverse and longitudinal instabilities for higher intensity</a:t>
            </a:r>
          </a:p>
          <a:p>
            <a:pPr lvl="1"/>
            <a:r>
              <a:rPr lang="en-US" dirty="0" smtClean="0"/>
              <a:t>Further optimization of chromaticity and dampers for transverse plane needed</a:t>
            </a:r>
          </a:p>
          <a:p>
            <a:pPr lvl="1"/>
            <a:r>
              <a:rPr lang="en-US" dirty="0" smtClean="0"/>
              <a:t>Is the observed transverse instability due to </a:t>
            </a:r>
            <a:r>
              <a:rPr lang="en-US" dirty="0" err="1" smtClean="0"/>
              <a:t>e</a:t>
            </a:r>
            <a:r>
              <a:rPr lang="en-US" dirty="0" smtClean="0"/>
              <a:t>-cloud?</a:t>
            </a:r>
          </a:p>
          <a:p>
            <a:pPr lvl="1"/>
            <a:r>
              <a:rPr lang="en-US" dirty="0" smtClean="0"/>
              <a:t>Also longitudinal setup becomes difficult (see presentations of T. </a:t>
            </a:r>
            <a:r>
              <a:rPr lang="en-US" dirty="0" err="1" smtClean="0"/>
              <a:t>Argyropoulos</a:t>
            </a:r>
            <a:r>
              <a:rPr lang="en-US" dirty="0" smtClean="0"/>
              <a:t> et al. in SPS-BD meetings in Nov. and Dec. 2012)</a:t>
            </a:r>
          </a:p>
          <a:p>
            <a:r>
              <a:rPr lang="en-US" dirty="0" err="1" smtClean="0"/>
              <a:t>BbB</a:t>
            </a:r>
            <a:r>
              <a:rPr lang="en-US" dirty="0" smtClean="0"/>
              <a:t> emittance measurements are indispensible for 25ns beams!</a:t>
            </a:r>
          </a:p>
          <a:p>
            <a:pPr lvl="1"/>
            <a:r>
              <a:rPr lang="en-US" dirty="0" smtClean="0"/>
              <a:t>Measurements at flat top very noisy and above WS break limit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not possible on regular basis …</a:t>
            </a:r>
          </a:p>
          <a:p>
            <a:pPr lvl="1"/>
            <a:r>
              <a:rPr lang="en-US" dirty="0" smtClean="0"/>
              <a:t>Measurements on flat bottom as alternative ok, but still checks at FT necessary</a:t>
            </a:r>
          </a:p>
          <a:p>
            <a:pPr lvl="1"/>
            <a:r>
              <a:rPr lang="en-US" dirty="0" smtClean="0"/>
              <a:t>Wire-scanner hardware (+front ends) and OP tools to be prepared for </a:t>
            </a:r>
            <a:r>
              <a:rPr lang="en-US" dirty="0" err="1" smtClean="0"/>
              <a:t>BbB</a:t>
            </a:r>
            <a:r>
              <a:rPr lang="en-US" dirty="0" smtClean="0"/>
              <a:t> scans after LS1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56769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Performance of operational beams with the Q20 optics (25ns + 50ns)</a:t>
            </a:r>
          </a:p>
          <a:p>
            <a:pPr lvl="1"/>
            <a:r>
              <a:rPr lang="en-US" dirty="0" smtClean="0"/>
              <a:t>Standard production scheme</a:t>
            </a:r>
          </a:p>
          <a:p>
            <a:pPr lvl="1"/>
            <a:r>
              <a:rPr lang="en-US" dirty="0" smtClean="0"/>
              <a:t>BCMS (</a:t>
            </a:r>
            <a:r>
              <a:rPr lang="en-US" dirty="0" err="1" smtClean="0"/>
              <a:t>h</a:t>
            </a:r>
            <a:r>
              <a:rPr lang="en-US" dirty="0" smtClean="0"/>
              <a:t>=9) production scheme</a:t>
            </a:r>
          </a:p>
          <a:p>
            <a:endParaRPr lang="en-US" dirty="0" smtClean="0"/>
          </a:p>
          <a:p>
            <a:r>
              <a:rPr lang="en-US" dirty="0" smtClean="0"/>
              <a:t>MD studies with the </a:t>
            </a:r>
            <a:r>
              <a:rPr lang="en-US" u="sng" dirty="0" smtClean="0"/>
              <a:t>25ns beam</a:t>
            </a:r>
            <a:r>
              <a:rPr lang="en-US" dirty="0" smtClean="0"/>
              <a:t> (nominal and higher intensity)</a:t>
            </a:r>
          </a:p>
          <a:p>
            <a:pPr lvl="1"/>
            <a:r>
              <a:rPr lang="en-US" dirty="0" smtClean="0"/>
              <a:t>With Q26 optics on flat bottom </a:t>
            </a:r>
          </a:p>
          <a:p>
            <a:pPr lvl="1"/>
            <a:r>
              <a:rPr lang="en-US" dirty="0" smtClean="0"/>
              <a:t>With Q20 accelerating to 450GeV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performance -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56769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points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deduced from combined wire-scans at end of SPS flat bottom (consistent with LHC measurements) for beams sent to the LHC using the Q20 optics</a:t>
            </a:r>
          </a:p>
          <a:p>
            <a:pPr lvl="1"/>
            <a:r>
              <a:rPr lang="en-US" dirty="0" smtClean="0"/>
              <a:t>Error bars include statistical uncertainty (several measurements) and systematic uncertainty (10%)</a:t>
            </a:r>
          </a:p>
          <a:p>
            <a:pPr lvl="1"/>
            <a:r>
              <a:rPr lang="en-US" dirty="0" smtClean="0"/>
              <a:t>Intensity measured at SPS flat top after scraping</a:t>
            </a:r>
          </a:p>
          <a:p>
            <a:r>
              <a:rPr lang="en-US" dirty="0" smtClean="0"/>
              <a:t>Expectations (solid lines)</a:t>
            </a:r>
          </a:p>
          <a:p>
            <a:pPr lvl="1"/>
            <a:r>
              <a:rPr lang="en-US" dirty="0" smtClean="0"/>
              <a:t>PSB performance in 2012 (Bettina’s plot from LIU Beam Studies Review Day) extrapolated to SPS flat top including LIU budgets for emittance growth and losses</a:t>
            </a:r>
          </a:p>
          <a:p>
            <a:r>
              <a:rPr lang="en-US" dirty="0" smtClean="0"/>
              <a:t>LIU/HL-LHC goal at SPS extraction (dashed lines)</a:t>
            </a:r>
          </a:p>
          <a:p>
            <a:pPr lvl="1"/>
            <a:r>
              <a:rPr lang="en-US" dirty="0" smtClean="0"/>
              <a:t>HL-LHC target values translated into LIU requirements at the SPS extraction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Achieved performance with Q20 in 2012 (50ns)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4724400"/>
            <a:ext cx="8763034" cy="18923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50ns – Standard scheme</a:t>
            </a:r>
          </a:p>
          <a:p>
            <a:pPr lvl="2"/>
            <a:r>
              <a:rPr lang="en-US" dirty="0" smtClean="0"/>
              <a:t>Beam regularly used </a:t>
            </a:r>
            <a:r>
              <a:rPr lang="en-US" b="1" dirty="0" smtClean="0"/>
              <a:t>to fill LHC </a:t>
            </a:r>
            <a:r>
              <a:rPr lang="en-US" dirty="0" smtClean="0"/>
              <a:t>in 2012: rich statistics </a:t>
            </a:r>
          </a:p>
          <a:p>
            <a:pPr lvl="2"/>
            <a:r>
              <a:rPr lang="en-US" dirty="0" smtClean="0"/>
              <a:t>Measurements in the SPS done with four batches</a:t>
            </a:r>
          </a:p>
          <a:p>
            <a:pPr lvl="2"/>
            <a:r>
              <a:rPr lang="en-US" dirty="0" smtClean="0"/>
              <a:t>Beam constantly and carefully optimized/checked across the whole injector chain</a:t>
            </a:r>
          </a:p>
          <a:p>
            <a:pPr lvl="1"/>
            <a:r>
              <a:rPr lang="en-US" dirty="0" smtClean="0"/>
              <a:t>50ns – BCMS scheme</a:t>
            </a:r>
          </a:p>
          <a:p>
            <a:pPr lvl="2"/>
            <a:r>
              <a:rPr lang="en-US" dirty="0" smtClean="0"/>
              <a:t>Beam </a:t>
            </a:r>
            <a:r>
              <a:rPr lang="en-US" b="1" dirty="0" smtClean="0"/>
              <a:t>sent once to the LHC </a:t>
            </a:r>
            <a:r>
              <a:rPr lang="en-US" dirty="0" smtClean="0"/>
              <a:t>to verify the increase in luminosity due to lower </a:t>
            </a:r>
            <a:r>
              <a:rPr lang="en-US" dirty="0" err="1" smtClean="0"/>
              <a:t>emittances</a:t>
            </a:r>
            <a:r>
              <a:rPr lang="en-US" dirty="0" smtClean="0"/>
              <a:t> (only one batch per beam)</a:t>
            </a:r>
          </a:p>
          <a:p>
            <a:pPr lvl="2"/>
            <a:r>
              <a:rPr lang="en-US" dirty="0" smtClean="0"/>
              <a:t>Measurements in the SPS done with three batches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50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7832" y="877131"/>
            <a:ext cx="4727167" cy="364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Achieved performance with Q20 in 2012 (25ns)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4724400"/>
            <a:ext cx="8763034" cy="19812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25ns – Standard scheme</a:t>
            </a:r>
          </a:p>
          <a:p>
            <a:pPr lvl="2"/>
            <a:r>
              <a:rPr lang="en-US" dirty="0" smtClean="0"/>
              <a:t>Beam used during the </a:t>
            </a:r>
            <a:r>
              <a:rPr lang="en-US" b="1" dirty="0" smtClean="0"/>
              <a:t>LHC scrubbing run </a:t>
            </a:r>
            <a:r>
              <a:rPr lang="en-US" dirty="0" smtClean="0"/>
              <a:t>&amp; in several </a:t>
            </a:r>
            <a:r>
              <a:rPr lang="en-US" b="1" dirty="0" smtClean="0"/>
              <a:t>SPS MDs </a:t>
            </a:r>
            <a:r>
              <a:rPr lang="en-US" dirty="0" smtClean="0"/>
              <a:t>on </a:t>
            </a:r>
            <a:r>
              <a:rPr lang="en-US" dirty="0" err="1" smtClean="0"/>
              <a:t>e</a:t>
            </a:r>
            <a:r>
              <a:rPr lang="en-US" dirty="0" smtClean="0"/>
              <a:t>-cloud and longitudinal stability</a:t>
            </a:r>
          </a:p>
          <a:p>
            <a:pPr lvl="2"/>
            <a:r>
              <a:rPr lang="en-US" dirty="0" smtClean="0"/>
              <a:t>Measurements in the SPS done with four batches</a:t>
            </a:r>
          </a:p>
          <a:p>
            <a:pPr lvl="2"/>
            <a:r>
              <a:rPr lang="en-US" dirty="0" smtClean="0"/>
              <a:t>Maximum intensity reached at the SPS extraction was 1.4e11 ppb, but signs of </a:t>
            </a:r>
            <a:r>
              <a:rPr lang="en-US" dirty="0" err="1" smtClean="0"/>
              <a:t>e</a:t>
            </a:r>
            <a:r>
              <a:rPr lang="en-US" dirty="0" smtClean="0"/>
              <a:t>-cloud visible in bunch-by-bunch </a:t>
            </a:r>
            <a:r>
              <a:rPr lang="en-US" dirty="0" err="1" smtClean="0"/>
              <a:t>emittances</a:t>
            </a:r>
            <a:r>
              <a:rPr lang="en-US" dirty="0" smtClean="0"/>
              <a:t> + longitudinally not extractable</a:t>
            </a:r>
          </a:p>
          <a:p>
            <a:pPr lvl="1"/>
            <a:r>
              <a:rPr lang="en-US" dirty="0" smtClean="0"/>
              <a:t>25ns – BCMS scheme</a:t>
            </a:r>
          </a:p>
          <a:p>
            <a:pPr lvl="2"/>
            <a:r>
              <a:rPr lang="en-US" dirty="0" smtClean="0"/>
              <a:t>Beam used for the </a:t>
            </a:r>
            <a:r>
              <a:rPr lang="en-US" b="1" dirty="0" smtClean="0"/>
              <a:t>25ns physics run of the LHC </a:t>
            </a:r>
            <a:r>
              <a:rPr lang="en-US" dirty="0" smtClean="0"/>
              <a:t>(injected into LHC in one or two batches)</a:t>
            </a:r>
          </a:p>
          <a:p>
            <a:pPr lvl="2"/>
            <a:r>
              <a:rPr lang="en-US" dirty="0" smtClean="0"/>
              <a:t>Measurements in the SPS done with three batches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25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7831" y="877131"/>
            <a:ext cx="4727168" cy="364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sessions with 25ns beam - historical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5676900"/>
          </a:xfrm>
        </p:spPr>
        <p:txBody>
          <a:bodyPr>
            <a:normAutofit/>
          </a:bodyPr>
          <a:lstStyle/>
          <a:p>
            <a:r>
              <a:rPr lang="en-US" dirty="0" smtClean="0"/>
              <a:t>Scrubbing run and other MDs for </a:t>
            </a:r>
            <a:r>
              <a:rPr lang="en-US" dirty="0" err="1" smtClean="0"/>
              <a:t>e</a:t>
            </a:r>
            <a:r>
              <a:rPr lang="en-US" dirty="0" smtClean="0"/>
              <a:t>-cloud studies with </a:t>
            </a:r>
            <a:r>
              <a:rPr lang="en-US" u="sng" dirty="0" smtClean="0"/>
              <a:t>Q26 optics</a:t>
            </a:r>
          </a:p>
          <a:p>
            <a:pPr lvl="1"/>
            <a:r>
              <a:rPr lang="en-US" dirty="0" smtClean="0"/>
              <a:t>26-30.03.12 – Scrubbing run	</a:t>
            </a:r>
          </a:p>
          <a:p>
            <a:pPr lvl="1"/>
            <a:r>
              <a:rPr lang="en-US" dirty="0" smtClean="0"/>
              <a:t>25.04.2012 – Q26 on long Flat Bottom </a:t>
            </a:r>
          </a:p>
          <a:p>
            <a:pPr lvl="1"/>
            <a:r>
              <a:rPr lang="en-US" dirty="0" smtClean="0"/>
              <a:t>21.05.2012 – Q26 on long Flat Bottom</a:t>
            </a:r>
          </a:p>
          <a:p>
            <a:pPr lvl="1"/>
            <a:r>
              <a:rPr lang="en-US" dirty="0" smtClean="0"/>
              <a:t>25.06.2012 – emittance preservation on flat bottom</a:t>
            </a:r>
          </a:p>
          <a:p>
            <a:pPr lvl="1"/>
            <a:r>
              <a:rPr lang="en-US" dirty="0" smtClean="0"/>
              <a:t>12.07.2012 – Lifetime as function of chromaticity on flat bottom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MDs with 25ns in </a:t>
            </a:r>
            <a:r>
              <a:rPr lang="en-US" u="sng" dirty="0" smtClean="0"/>
              <a:t>Q20 optics</a:t>
            </a:r>
          </a:p>
          <a:p>
            <a:pPr lvl="1"/>
            <a:r>
              <a:rPr lang="en-US" dirty="0" smtClean="0"/>
              <a:t>26.09.2012 – first setup of the Q20 25ns operational cycle</a:t>
            </a:r>
          </a:p>
          <a:p>
            <a:pPr lvl="1"/>
            <a:r>
              <a:rPr lang="en-US" dirty="0" smtClean="0"/>
              <a:t>03.10.2012 – first session on high intensity 25ns with Q20 cycle, WS 519V broken</a:t>
            </a:r>
          </a:p>
          <a:p>
            <a:pPr lvl="1"/>
            <a:r>
              <a:rPr lang="en-US" dirty="0" smtClean="0"/>
              <a:t>22.10.2012 – LL-RF optimization and longitudinal setup</a:t>
            </a:r>
          </a:p>
          <a:p>
            <a:pPr lvl="1"/>
            <a:r>
              <a:rPr lang="en-US" dirty="0" smtClean="0"/>
              <a:t>05.11.2012 – high intensity with up to 4 batches, WS 416V broken</a:t>
            </a:r>
          </a:p>
          <a:p>
            <a:pPr lvl="1"/>
            <a:r>
              <a:rPr lang="en-US" dirty="0" smtClean="0"/>
              <a:t>15.11.2012 – longitudinal studies only (no wire scanners …) up to 1.7x10</a:t>
            </a:r>
            <a:r>
              <a:rPr lang="en-US" baseline="30000" dirty="0" smtClean="0"/>
              <a:t>11</a:t>
            </a:r>
            <a:r>
              <a:rPr lang="en-US" dirty="0" smtClean="0"/>
              <a:t>p/b injected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along flat bottom – Q26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800"/>
            <a:ext cx="8763034" cy="2413000"/>
          </a:xfrm>
        </p:spPr>
        <p:txBody>
          <a:bodyPr>
            <a:normAutofit/>
          </a:bodyPr>
          <a:lstStyle/>
          <a:p>
            <a:r>
              <a:rPr lang="en-US" dirty="0" smtClean="0"/>
              <a:t>Intensity around 1.15x10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– 25ns</a:t>
            </a:r>
          </a:p>
          <a:p>
            <a:r>
              <a:rPr lang="en-US" dirty="0" smtClean="0"/>
              <a:t>Average emittance / batch using the Bunch-by-Bunch mode</a:t>
            </a:r>
          </a:p>
          <a:p>
            <a:pPr lvl="1"/>
            <a:r>
              <a:rPr lang="en-US" dirty="0" smtClean="0"/>
              <a:t>Each data point is average of 3 measurements</a:t>
            </a:r>
          </a:p>
          <a:p>
            <a:pPr lvl="1"/>
            <a:r>
              <a:rPr lang="en-US" dirty="0" smtClean="0"/>
              <a:t>Error bars include the spread along the batch for 3 shots (no systematic uncertainty)</a:t>
            </a:r>
          </a:p>
          <a:p>
            <a:pPr lvl="1"/>
            <a:r>
              <a:rPr lang="en-US" b="1" dirty="0" smtClean="0"/>
              <a:t>No measurable emittance growth for nominal intensity!</a:t>
            </a:r>
          </a:p>
        </p:txBody>
      </p:sp>
      <p:pic>
        <p:nvPicPr>
          <p:cNvPr id="5" name="Picture 4" descr="EmittanceAlongCycl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6652" y="3619500"/>
            <a:ext cx="4157183" cy="3048000"/>
          </a:xfrm>
          <a:prstGeom prst="rect">
            <a:avLst/>
          </a:prstGeom>
        </p:spPr>
      </p:pic>
      <p:pic>
        <p:nvPicPr>
          <p:cNvPr id="7" name="Picture 6" descr="EmittanceAlongCycle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2100" y="3619524"/>
            <a:ext cx="4152901" cy="3044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7293" y="38481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1099" y="3848100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on SPS flat bottom – Q26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1" y="4724400"/>
            <a:ext cx="8763034" cy="1739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Intensity around 1.20x10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– 288 bunches 25ns</a:t>
            </a:r>
          </a:p>
          <a:p>
            <a:r>
              <a:rPr lang="en-US" dirty="0" smtClean="0"/>
              <a:t>Vertical emittance up to ξ</a:t>
            </a:r>
            <a:r>
              <a:rPr lang="en-US" baseline="-25000" dirty="0" smtClean="0"/>
              <a:t>y</a:t>
            </a:r>
            <a:r>
              <a:rPr lang="en-US" dirty="0" smtClean="0"/>
              <a:t>~0.3 acceptable </a:t>
            </a:r>
            <a:r>
              <a:rPr lang="en-US" dirty="0" err="1" smtClean="0"/>
              <a:t>wrt</a:t>
            </a:r>
            <a:r>
              <a:rPr lang="en-US" dirty="0" smtClean="0"/>
              <a:t> lifetime</a:t>
            </a:r>
          </a:p>
          <a:p>
            <a:pPr lvl="1"/>
            <a:r>
              <a:rPr lang="en-US" dirty="0" smtClean="0"/>
              <a:t>ξ</a:t>
            </a:r>
            <a:r>
              <a:rPr lang="en-US" baseline="-25000" dirty="0" smtClean="0"/>
              <a:t>y</a:t>
            </a:r>
            <a:r>
              <a:rPr lang="en-US" dirty="0" smtClean="0"/>
              <a:t>~0.2 optimal for stability and lifetime (for this intensity …)</a:t>
            </a:r>
          </a:p>
          <a:p>
            <a:pPr lvl="1"/>
            <a:r>
              <a:rPr lang="en-US" dirty="0" smtClean="0"/>
              <a:t>Drastic increase of incoherent losses for </a:t>
            </a:r>
            <a:r>
              <a:rPr lang="en-US" dirty="0" err="1" smtClean="0"/>
              <a:t>ξ</a:t>
            </a:r>
            <a:r>
              <a:rPr lang="en-US" baseline="-25000" dirty="0" err="1" smtClean="0"/>
              <a:t>y</a:t>
            </a:r>
            <a:r>
              <a:rPr lang="en-US" dirty="0" smtClean="0"/>
              <a:t>&gt;0.3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BCTvsChroma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0400" y="1115841"/>
            <a:ext cx="5003766" cy="335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on 03.10.2012 – 25ns – Q20 (I)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622675" y="4441825"/>
            <a:ext cx="63500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2319" y="3982135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1.30x10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6" name="Picture 15" descr="BbB_Emittance_SPS_BWS_41677_H_ROT_22.10.2012-15.14_SC633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7800" y="1694949"/>
            <a:ext cx="3708434" cy="2200799"/>
          </a:xfrm>
          <a:prstGeom prst="rect">
            <a:avLst/>
          </a:prstGeom>
        </p:spPr>
      </p:pic>
      <p:pic>
        <p:nvPicPr>
          <p:cNvPr id="17" name="Picture 16" descr="BbB_Emittance_SPS_BWS_41677_V_ROT_22.10.2012-15.04_SC63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62036" y="4267200"/>
            <a:ext cx="3704198" cy="219828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838200" y="4737100"/>
            <a:ext cx="8255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7900" y="4267200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1.45x10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pic>
        <p:nvPicPr>
          <p:cNvPr id="13" name="Picture 12" descr="BCT_Multiple_SCs_03.10.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0200" y="3163151"/>
            <a:ext cx="4508499" cy="339143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>
            <a:off x="4311651" y="4020235"/>
            <a:ext cx="61594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11600" y="3870348"/>
            <a:ext cx="330200" cy="2952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85884" y="4034524"/>
            <a:ext cx="1210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1.22x10</a:t>
            </a:r>
            <a:r>
              <a:rPr lang="en-US" sz="1500" baseline="30000" dirty="0" smtClean="0"/>
              <a:t>11</a:t>
            </a:r>
            <a:r>
              <a:rPr lang="en-US" sz="1500" dirty="0" smtClean="0"/>
              <a:t>p/b</a:t>
            </a:r>
            <a:endParaRPr lang="en-US" sz="150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939799"/>
            <a:ext cx="8763034" cy="12700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Setup of the Q20 cycle for 25ns</a:t>
            </a:r>
          </a:p>
          <a:p>
            <a:pPr lvl="1"/>
            <a:r>
              <a:rPr lang="en-US" dirty="0" smtClean="0"/>
              <a:t>Nominal and higher intensity</a:t>
            </a:r>
          </a:p>
          <a:p>
            <a:pPr lvl="1"/>
            <a:r>
              <a:rPr lang="en-US" dirty="0" smtClean="0"/>
              <a:t>Emittance measurements </a:t>
            </a:r>
            <a:r>
              <a:rPr lang="en-US" dirty="0" err="1" smtClean="0"/>
              <a:t>BbB</a:t>
            </a:r>
            <a:r>
              <a:rPr lang="en-US" dirty="0" smtClean="0"/>
              <a:t> on </a:t>
            </a:r>
            <a:r>
              <a:rPr lang="en-US" b="1" dirty="0" smtClean="0"/>
              <a:t>Flat Top!</a:t>
            </a:r>
          </a:p>
          <a:p>
            <a:pPr lvl="2"/>
            <a:r>
              <a:rPr lang="en-US" dirty="0" smtClean="0"/>
              <a:t>OK (1.30x10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injected)</a:t>
            </a:r>
          </a:p>
          <a:p>
            <a:pPr lvl="2"/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38799" y="1930400"/>
            <a:ext cx="11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38799" y="4520168"/>
            <a:ext cx="88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29107</TotalTime>
  <Words>1459</Words>
  <Application>Microsoft Macintosh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LIU_PowerPoint_Template</vt:lpstr>
      <vt:lpstr>SPS achieved performance and beam parameters in 2012 – focus on 25ns beams (transverse aspects)</vt:lpstr>
      <vt:lpstr>Outline</vt:lpstr>
      <vt:lpstr>Operational performance - Introduction</vt:lpstr>
      <vt:lpstr>Achieved performance with Q20 in 2012 (50ns)</vt:lpstr>
      <vt:lpstr>Achieved performance with Q20 in 2012 (25ns)</vt:lpstr>
      <vt:lpstr>MD sessions with 25ns beam - historical</vt:lpstr>
      <vt:lpstr>Emittance along flat bottom – Q26</vt:lpstr>
      <vt:lpstr>Lifetime on SPS flat bottom – Q26</vt:lpstr>
      <vt:lpstr>MD on 03.10.2012 – 25ns – Q20 (I) </vt:lpstr>
      <vt:lpstr>MD on 03.10.2012 – 25ns – Q20 (II) </vt:lpstr>
      <vt:lpstr>MD on 03.10.2012 – 25ns – Q20 (III) </vt:lpstr>
      <vt:lpstr>MD on 22.10.2012 – 25ns – Q20 (I)  </vt:lpstr>
      <vt:lpstr>MD on 22.10.2012 – 25ns – Q20 (II)</vt:lpstr>
      <vt:lpstr>MD on 05.11.2012 – 25ns – Q20 (I)</vt:lpstr>
      <vt:lpstr>MD on 05.11.2012 – 25ns – Q20 (II)</vt:lpstr>
      <vt:lpstr>MD on 05.11.2012 – 25ns – Q20 (III)</vt:lpstr>
      <vt:lpstr>MD on 05.11.2012 – 25ns – Q20 (IV)</vt:lpstr>
      <vt:lpstr>Summary - conclusions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with 25ns beam in the SPS Q20 MDs in November 2012</dc:title>
  <dc:subject/>
  <dc:creator>Hannes Bartosik</dc:creator>
  <cp:keywords/>
  <dc:description/>
  <cp:lastModifiedBy>Hannes Bartosik</cp:lastModifiedBy>
  <cp:revision>988</cp:revision>
  <dcterms:created xsi:type="dcterms:W3CDTF">2013-04-29T06:34:54Z</dcterms:created>
  <dcterms:modified xsi:type="dcterms:W3CDTF">2013-04-29T06:35:47Z</dcterms:modified>
  <cp:category/>
</cp:coreProperties>
</file>