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6"/>
  </p:notesMasterIdLst>
  <p:handoutMasterIdLst>
    <p:handoutMasterId r:id="rId17"/>
  </p:handoutMasterIdLst>
  <p:sldIdLst>
    <p:sldId id="256" r:id="rId3"/>
    <p:sldId id="282" r:id="rId4"/>
    <p:sldId id="287" r:id="rId5"/>
    <p:sldId id="277" r:id="rId6"/>
    <p:sldId id="276" r:id="rId7"/>
    <p:sldId id="288" r:id="rId8"/>
    <p:sldId id="289" r:id="rId9"/>
    <p:sldId id="296" r:id="rId10"/>
    <p:sldId id="292" r:id="rId11"/>
    <p:sldId id="295" r:id="rId12"/>
    <p:sldId id="297" r:id="rId13"/>
    <p:sldId id="293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73" autoAdjust="0"/>
  </p:normalViewPr>
  <p:slideViewPr>
    <p:cSldViewPr>
      <p:cViewPr varScale="1">
        <p:scale>
          <a:sx n="80" d="100"/>
          <a:sy n="80" d="100"/>
        </p:scale>
        <p:origin x="-5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DE30E-3776-4432-9185-7AB93EEA3F97}" type="datetimeFigureOut">
              <a:rPr lang="en-GB" smtClean="0"/>
              <a:t>19/09/2013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A6A4-5A45-48F0-B07F-712948ECE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A243-E6BB-4EEA-96D1-1C97DAD2D575}" type="datetimeFigureOut">
              <a:rPr lang="en-GB" smtClean="0"/>
              <a:t>19/09/2013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DB602-6F08-4E86-BD0E-894F1F4A1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0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0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6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68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dirty="0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0425"/>
            <a:ext cx="8077200" cy="1470025"/>
          </a:xfrm>
        </p:spPr>
        <p:txBody>
          <a:bodyPr/>
          <a:lstStyle/>
          <a:p>
            <a:r>
              <a:rPr lang="en-GB" dirty="0" smtClean="0"/>
              <a:t>Latest results </a:t>
            </a:r>
            <a:r>
              <a:rPr lang="en-GB" dirty="0" smtClean="0"/>
              <a:t>from simulations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of intensity effects in the SPS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781800" cy="1752600"/>
          </a:xfrm>
        </p:spPr>
        <p:txBody>
          <a:bodyPr>
            <a:normAutofit/>
          </a:bodyPr>
          <a:lstStyle/>
          <a:p>
            <a:r>
              <a:rPr lang="de-CH" sz="2400" b="1" dirty="0" smtClean="0"/>
              <a:t>Theodoros </a:t>
            </a:r>
            <a:r>
              <a:rPr lang="de-CH" sz="2400" b="1" dirty="0" err="1" smtClean="0"/>
              <a:t>Argyropoulos</a:t>
            </a:r>
            <a:r>
              <a:rPr lang="de-CH" sz="2400" b="1" dirty="0" smtClean="0"/>
              <a:t>, </a:t>
            </a:r>
            <a:r>
              <a:rPr lang="de-CH" sz="2400" b="1" dirty="0"/>
              <a:t> </a:t>
            </a:r>
            <a:r>
              <a:rPr lang="de-CH" sz="2400" b="1" dirty="0" smtClean="0"/>
              <a:t>Juan Esteban, </a:t>
            </a:r>
          </a:p>
          <a:p>
            <a:r>
              <a:rPr lang="de-CH" sz="2400" b="1" dirty="0" smtClean="0"/>
              <a:t>Elena </a:t>
            </a:r>
            <a:r>
              <a:rPr lang="de-CH" sz="2400" b="1" dirty="0" err="1" smtClean="0"/>
              <a:t>Shaposhnikova</a:t>
            </a:r>
            <a:r>
              <a:rPr lang="de-CH" sz="2400" b="1" dirty="0" smtClean="0"/>
              <a:t>, </a:t>
            </a:r>
            <a:r>
              <a:rPr lang="de-CH" sz="2400" b="1" u="sng" dirty="0" smtClean="0"/>
              <a:t>Helga </a:t>
            </a:r>
            <a:r>
              <a:rPr lang="de-CH" sz="2400" b="1" u="sng" dirty="0" err="1" smtClean="0"/>
              <a:t>Timko</a:t>
            </a:r>
            <a:r>
              <a:rPr lang="de-CH" sz="2400" b="1" dirty="0" smtClean="0"/>
              <a:t>, Jose Varela </a:t>
            </a:r>
          </a:p>
          <a:p>
            <a:endParaRPr lang="de-CH" sz="2400" b="1" u="sng" dirty="0" smtClean="0"/>
          </a:p>
          <a:p>
            <a:r>
              <a:rPr lang="de-CH" sz="2000" b="1" dirty="0" smtClean="0"/>
              <a:t>BE-RF-BR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578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bunch distributions </a:t>
            </a:r>
            <a:r>
              <a:rPr lang="en-GB" dirty="0" smtClean="0"/>
              <a:t>(2)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805157" cy="45259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0200"/>
            <a:ext cx="3657600" cy="4525963"/>
          </a:xfrm>
        </p:spPr>
        <p:txBody>
          <a:bodyPr/>
          <a:lstStyle/>
          <a:p>
            <a:pPr lvl="2"/>
            <a:endParaRPr lang="en-GB" dirty="0" smtClean="0"/>
          </a:p>
          <a:p>
            <a:pPr lvl="2">
              <a:spcBef>
                <a:spcPts val="0"/>
              </a:spcBef>
            </a:pPr>
            <a:r>
              <a:rPr lang="en-GB" dirty="0" smtClean="0"/>
              <a:t>No BPM&amp;Zs impedance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Damping resistors, w/ R/Q increased; </a:t>
            </a:r>
            <a:r>
              <a:rPr lang="en-GB" dirty="0" smtClean="0">
                <a:solidFill>
                  <a:srgbClr val="9FBFE8"/>
                </a:solidFill>
              </a:rPr>
              <a:t>~15 % higher </a:t>
            </a:r>
            <a:r>
              <a:rPr lang="en-GB" dirty="0" err="1" smtClean="0">
                <a:solidFill>
                  <a:srgbClr val="9FBFE8"/>
                </a:solidFill>
              </a:rPr>
              <a:t>R</a:t>
            </a:r>
            <a:r>
              <a:rPr lang="en-GB" baseline="-25000" dirty="0" err="1" smtClean="0">
                <a:solidFill>
                  <a:srgbClr val="9FBFE8"/>
                </a:solidFill>
              </a:rPr>
              <a:t>sh</a:t>
            </a:r>
            <a:r>
              <a:rPr lang="en-GB" dirty="0" smtClean="0">
                <a:solidFill>
                  <a:srgbClr val="9FBFE8"/>
                </a:solidFill>
              </a:rPr>
              <a:t> at 1.4 GHz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Simulated w/ different</a:t>
            </a:r>
            <a:r>
              <a:rPr lang="en-GB" dirty="0" smtClean="0"/>
              <a:t> </a:t>
            </a:r>
            <a:r>
              <a:rPr lang="en-GB" i="1" dirty="0" smtClean="0"/>
              <a:t>measured</a:t>
            </a:r>
            <a:r>
              <a:rPr lang="en-GB" dirty="0" smtClean="0"/>
              <a:t> distributions</a:t>
            </a:r>
          </a:p>
          <a:p>
            <a:pPr lvl="2"/>
            <a:endParaRPr lang="en-GB" dirty="0">
              <a:solidFill>
                <a:srgbClr val="9FBFE8"/>
              </a:solidFill>
            </a:endParaRPr>
          </a:p>
          <a:p>
            <a:pPr lvl="2"/>
            <a:r>
              <a:rPr lang="en-GB" u="sng" dirty="0" smtClean="0">
                <a:solidFill>
                  <a:schemeClr val="accent2"/>
                </a:solidFill>
              </a:rPr>
              <a:t>Fits on average</a:t>
            </a:r>
            <a:endParaRPr lang="en-GB" u="sng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06874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N.B. non-linear scaling between amplitude and impedance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2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/>
              <a:t>Conclusions from </a:t>
            </a:r>
            <a:br>
              <a:rPr lang="en-GB" dirty="0" smtClean="0"/>
            </a:br>
            <a:r>
              <a:rPr lang="en-GB" dirty="0" smtClean="0"/>
              <a:t>de-bunching simulations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Measurements and simulations are close</a:t>
            </a:r>
          </a:p>
          <a:p>
            <a:pPr lvl="1"/>
            <a:r>
              <a:rPr lang="en-GB" dirty="0" smtClean="0"/>
              <a:t>Only a narrow band of 1.4 GHz R/Q fits the observations</a:t>
            </a:r>
          </a:p>
          <a:p>
            <a:pPr lvl="2"/>
            <a:r>
              <a:rPr lang="en-GB" dirty="0" smtClean="0">
                <a:solidFill>
                  <a:srgbClr val="9FBFE8"/>
                </a:solidFill>
              </a:rPr>
              <a:t>Simulations</a:t>
            </a:r>
            <a:r>
              <a:rPr lang="en-GB" dirty="0" smtClean="0"/>
              <a:t> using the flange impedance </a:t>
            </a:r>
            <a:r>
              <a:rPr lang="en-GB" dirty="0" smtClean="0">
                <a:solidFill>
                  <a:srgbClr val="9FBFE8"/>
                </a:solidFill>
              </a:rPr>
              <a:t>are close to observations</a:t>
            </a:r>
          </a:p>
          <a:p>
            <a:pPr lvl="2"/>
            <a:r>
              <a:rPr lang="en-GB" dirty="0" smtClean="0">
                <a:solidFill>
                  <a:srgbClr val="9FBFE8"/>
                </a:solidFill>
              </a:rPr>
              <a:t>Still lack part of the impedance; </a:t>
            </a:r>
            <a:r>
              <a:rPr lang="en-GB" dirty="0" smtClean="0"/>
              <a:t>how much exactly?</a:t>
            </a:r>
          </a:p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pin down exactly the source of the 1.4 GHz peak</a:t>
            </a:r>
          </a:p>
          <a:p>
            <a:pPr lvl="1"/>
            <a:r>
              <a:rPr lang="en-GB" dirty="0" smtClean="0"/>
              <a:t>We still have </a:t>
            </a:r>
            <a:r>
              <a:rPr lang="en-GB" dirty="0" smtClean="0">
                <a:solidFill>
                  <a:srgbClr val="9FBFE8"/>
                </a:solidFill>
              </a:rPr>
              <a:t>too many uncertainties </a:t>
            </a:r>
            <a:r>
              <a:rPr lang="en-GB" dirty="0" smtClean="0"/>
              <a:t>in our model</a:t>
            </a:r>
          </a:p>
          <a:p>
            <a:pPr lvl="2"/>
            <a:r>
              <a:rPr lang="en-GB" dirty="0" smtClean="0"/>
              <a:t>BPM and </a:t>
            </a:r>
            <a:r>
              <a:rPr lang="en-GB" dirty="0" err="1" smtClean="0"/>
              <a:t>Zs</a:t>
            </a:r>
            <a:r>
              <a:rPr lang="en-GB" dirty="0" smtClean="0"/>
              <a:t> impedance</a:t>
            </a:r>
          </a:p>
          <a:p>
            <a:pPr lvl="2"/>
            <a:r>
              <a:rPr lang="en-GB" dirty="0" smtClean="0"/>
              <a:t>The effect of damping resistors</a:t>
            </a:r>
          </a:p>
          <a:p>
            <a:pPr lvl="2"/>
            <a:r>
              <a:rPr lang="en-GB" dirty="0" smtClean="0"/>
              <a:t>Other similar elements in the ring that have not yet been counted</a:t>
            </a:r>
          </a:p>
          <a:p>
            <a:pPr lvl="1"/>
            <a:r>
              <a:rPr lang="en-GB" dirty="0" smtClean="0"/>
              <a:t>Error sources in the measured spectrum:</a:t>
            </a:r>
          </a:p>
          <a:p>
            <a:pPr lvl="2"/>
            <a:r>
              <a:rPr lang="en-GB" dirty="0" smtClean="0"/>
              <a:t>Fluctuations in intensity and bunch distribution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Bunch lengthening </a:t>
            </a:r>
            <a:r>
              <a:rPr lang="en-GB" smtClean="0"/>
              <a:t>on flat top</a:t>
            </a:r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2" y="2436829"/>
            <a:ext cx="4342598" cy="2973371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495800" cy="4525963"/>
          </a:xfrm>
        </p:spPr>
        <p:txBody>
          <a:bodyPr>
            <a:normAutofit lnSpcReduction="10000"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Can bunch lengthening at flat top be explained by </a:t>
            </a:r>
            <a:r>
              <a:rPr lang="en-GB" dirty="0" smtClean="0">
                <a:solidFill>
                  <a:srgbClr val="9FBFE8"/>
                </a:solidFill>
              </a:rPr>
              <a:t>microwave instability</a:t>
            </a:r>
            <a:r>
              <a:rPr lang="en-GB" dirty="0" smtClean="0"/>
              <a:t>?</a:t>
            </a:r>
          </a:p>
          <a:p>
            <a:pPr lvl="2">
              <a:spcBef>
                <a:spcPts val="0"/>
              </a:spcBef>
            </a:pPr>
            <a:r>
              <a:rPr lang="en-GB" dirty="0" smtClean="0"/>
              <a:t>And can our present impedance model explain it?</a:t>
            </a:r>
          </a:p>
          <a:p>
            <a:pPr lvl="2">
              <a:spcAft>
                <a:spcPts val="600"/>
              </a:spcAft>
            </a:pPr>
            <a:r>
              <a:rPr lang="en-GB" dirty="0" smtClean="0"/>
              <a:t>Simulations are not trivial because we don’t know the exact conditions at arrival to flat top</a:t>
            </a:r>
          </a:p>
          <a:p>
            <a:pPr lvl="1"/>
            <a:r>
              <a:rPr lang="en-GB" dirty="0" smtClean="0"/>
              <a:t>Bunches are </a:t>
            </a:r>
            <a:r>
              <a:rPr lang="en-GB" dirty="0" smtClean="0">
                <a:solidFill>
                  <a:srgbClr val="9FBFE8"/>
                </a:solidFill>
              </a:rPr>
              <a:t>stable at flat bottom</a:t>
            </a:r>
            <a:r>
              <a:rPr lang="en-GB" dirty="0" smtClean="0"/>
              <a:t> even at 4×10</a:t>
            </a:r>
            <a:r>
              <a:rPr lang="en-GB" baseline="30000" dirty="0" smtClean="0"/>
              <a:t>11 </a:t>
            </a:r>
            <a:r>
              <a:rPr lang="en-GB" dirty="0" smtClean="0"/>
              <a:t>(but Landau damping can be lost and losses can be significant)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De-bunching simulations</a:t>
            </a:r>
          </a:p>
          <a:p>
            <a:pPr lvl="1"/>
            <a:r>
              <a:rPr lang="en-GB" dirty="0" smtClean="0"/>
              <a:t>For more precise estimates need to </a:t>
            </a:r>
            <a:r>
              <a:rPr lang="en-GB" dirty="0" smtClean="0">
                <a:solidFill>
                  <a:srgbClr val="9FBFE8"/>
                </a:solidFill>
              </a:rPr>
              <a:t>eliminate uncertainties</a:t>
            </a:r>
          </a:p>
          <a:p>
            <a:pPr lvl="1"/>
            <a:r>
              <a:rPr lang="en-GB" dirty="0" smtClean="0"/>
              <a:t>Benchmarking of codes increased our trust in the results</a:t>
            </a:r>
          </a:p>
          <a:p>
            <a:pPr>
              <a:spcBef>
                <a:spcPts val="1200"/>
              </a:spcBef>
            </a:pP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Other measurements we should exploit</a:t>
            </a:r>
          </a:p>
          <a:p>
            <a:pPr lvl="1"/>
            <a:r>
              <a:rPr lang="en-GB" dirty="0" smtClean="0">
                <a:solidFill>
                  <a:srgbClr val="9FBFE8"/>
                </a:solidFill>
              </a:rPr>
              <a:t>Bunch lengthening </a:t>
            </a:r>
            <a:r>
              <a:rPr lang="en-GB" dirty="0" smtClean="0"/>
              <a:t>at flat top (single bunches)</a:t>
            </a:r>
          </a:p>
          <a:p>
            <a:pPr lvl="1"/>
            <a:r>
              <a:rPr lang="en-GB" dirty="0" smtClean="0"/>
              <a:t>Single bunch </a:t>
            </a:r>
            <a:r>
              <a:rPr lang="en-GB" dirty="0" smtClean="0">
                <a:solidFill>
                  <a:srgbClr val="9FBFE8"/>
                </a:solidFill>
              </a:rPr>
              <a:t>instability thresholds </a:t>
            </a:r>
            <a:r>
              <a:rPr lang="en-GB" dirty="0" smtClean="0"/>
              <a:t>at flat bottom/flat top</a:t>
            </a:r>
          </a:p>
          <a:p>
            <a:pPr lvl="1"/>
            <a:r>
              <a:rPr lang="en-GB" dirty="0" smtClean="0"/>
              <a:t>Longitudinal </a:t>
            </a:r>
            <a:r>
              <a:rPr lang="en-GB" dirty="0" smtClean="0">
                <a:solidFill>
                  <a:srgbClr val="9FBFE8"/>
                </a:solidFill>
              </a:rPr>
              <a:t>coupled-bunch instabilities</a:t>
            </a:r>
          </a:p>
          <a:p>
            <a:pPr lvl="2"/>
            <a:r>
              <a:rPr lang="en-GB" dirty="0" smtClean="0"/>
              <a:t>Simulations on all these are underway 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Outcome of the previous meeting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Theodoros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 code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 smtClean="0"/>
              <a:t>fr</a:t>
            </a:r>
            <a:r>
              <a:rPr lang="en-GB" dirty="0" smtClean="0"/>
              <a:t> = (1.35–1.45) GHz</a:t>
            </a:r>
          </a:p>
          <a:p>
            <a:r>
              <a:rPr lang="en-GB" dirty="0" smtClean="0"/>
              <a:t>Q = 5–10</a:t>
            </a:r>
          </a:p>
          <a:p>
            <a:r>
              <a:rPr lang="en-GB" dirty="0" err="1" smtClean="0"/>
              <a:t>Rs</a:t>
            </a:r>
            <a:r>
              <a:rPr lang="en-GB" dirty="0" smtClean="0"/>
              <a:t> = (300–400) k</a:t>
            </a:r>
            <a:r>
              <a:rPr lang="el-GR" dirty="0" smtClean="0">
                <a:latin typeface="PT Sans"/>
              </a:rPr>
              <a:t>Ω</a:t>
            </a:r>
            <a:endParaRPr lang="de-CH" dirty="0" smtClean="0">
              <a:latin typeface="PT Sans"/>
            </a:endParaRPr>
          </a:p>
          <a:p>
            <a:r>
              <a:rPr lang="de-CH" dirty="0" smtClean="0">
                <a:solidFill>
                  <a:srgbClr val="9FBFE8"/>
                </a:solidFill>
                <a:latin typeface="PT Sans"/>
              </a:rPr>
              <a:t>R/Q &lt; 40 k</a:t>
            </a:r>
            <a:r>
              <a:rPr lang="el-GR" dirty="0" smtClean="0">
                <a:solidFill>
                  <a:srgbClr val="9FBFE8"/>
                </a:solidFill>
                <a:latin typeface="PT Sans"/>
              </a:rPr>
              <a:t>Ω</a:t>
            </a:r>
            <a:endParaRPr lang="en-GB" dirty="0">
              <a:solidFill>
                <a:srgbClr val="9FBFE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Headtail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Q has a wide range</a:t>
            </a:r>
          </a:p>
          <a:p>
            <a:r>
              <a:rPr lang="en-GB" dirty="0" smtClean="0"/>
              <a:t>For Q = 10—20</a:t>
            </a:r>
            <a:r>
              <a:rPr lang="en-GB" dirty="0" smtClean="0">
                <a:sym typeface="Symbol"/>
              </a:rPr>
              <a:t> </a:t>
            </a:r>
          </a:p>
          <a:p>
            <a:r>
              <a:rPr lang="en-GB" dirty="0" smtClean="0">
                <a:sym typeface="Symbol"/>
              </a:rPr>
              <a:t>	</a:t>
            </a:r>
            <a:r>
              <a:rPr lang="en-GB" dirty="0" smtClean="0">
                <a:solidFill>
                  <a:srgbClr val="9FBFE8"/>
                </a:solidFill>
                <a:sym typeface="Symbol"/>
              </a:rPr>
              <a:t>R/Q = (20–30) k</a:t>
            </a:r>
            <a:r>
              <a:rPr lang="el-GR" dirty="0" smtClean="0">
                <a:solidFill>
                  <a:srgbClr val="9FBFE8"/>
                </a:solidFill>
                <a:latin typeface="PT Sans"/>
              </a:rPr>
              <a:t>Ω</a:t>
            </a:r>
            <a:endParaRPr lang="de-CH" dirty="0" smtClean="0">
              <a:solidFill>
                <a:srgbClr val="9FBFE8"/>
              </a:solidFill>
              <a:latin typeface="PT Sans"/>
            </a:endParaRPr>
          </a:p>
          <a:p>
            <a:r>
              <a:rPr lang="en-GB" dirty="0"/>
              <a:t>For Q = </a:t>
            </a:r>
            <a:r>
              <a:rPr lang="en-GB" dirty="0" smtClean="0"/>
              <a:t>600</a:t>
            </a:r>
            <a:endParaRPr lang="en-GB" dirty="0">
              <a:sym typeface="Symbol"/>
            </a:endParaRPr>
          </a:p>
          <a:p>
            <a:r>
              <a:rPr lang="en-GB" dirty="0">
                <a:sym typeface="Symbol"/>
              </a:rPr>
              <a:t>	</a:t>
            </a:r>
            <a:r>
              <a:rPr lang="en-GB" dirty="0">
                <a:solidFill>
                  <a:srgbClr val="9FBFE8"/>
                </a:solidFill>
                <a:sym typeface="Symbol"/>
              </a:rPr>
              <a:t>R/Q = </a:t>
            </a:r>
            <a:r>
              <a:rPr lang="en-GB" dirty="0" smtClean="0">
                <a:solidFill>
                  <a:srgbClr val="9FBFE8"/>
                </a:solidFill>
                <a:sym typeface="Symbol"/>
              </a:rPr>
              <a:t>(10–15) </a:t>
            </a:r>
            <a:r>
              <a:rPr lang="en-GB" dirty="0">
                <a:solidFill>
                  <a:srgbClr val="9FBFE8"/>
                </a:solidFill>
                <a:sym typeface="Symbol"/>
              </a:rPr>
              <a:t>k</a:t>
            </a:r>
            <a:r>
              <a:rPr lang="el-GR" dirty="0">
                <a:solidFill>
                  <a:srgbClr val="9FBFE8"/>
                </a:solidFill>
                <a:latin typeface="PT Sans"/>
              </a:rPr>
              <a:t>Ω</a:t>
            </a:r>
            <a:endParaRPr lang="en-GB" dirty="0">
              <a:solidFill>
                <a:srgbClr val="9FBFE8"/>
              </a:solidFill>
            </a:endParaRPr>
          </a:p>
          <a:p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4953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PT Sans" pitchFamily="34" charset="0"/>
              </a:rPr>
              <a:t>About a factor 2 difference in </a:t>
            </a:r>
            <a:r>
              <a:rPr lang="en-GB" dirty="0" err="1">
                <a:latin typeface="PT Sans" pitchFamily="34" charset="0"/>
              </a:rPr>
              <a:t>Rs</a:t>
            </a:r>
            <a:r>
              <a:rPr lang="en-GB" dirty="0">
                <a:latin typeface="PT Sans" pitchFamily="34" charset="0"/>
              </a:rPr>
              <a:t> between the two codes</a:t>
            </a:r>
            <a:r>
              <a:rPr lang="en-GB" dirty="0" smtClean="0">
                <a:latin typeface="PT Sans" pitchFamily="34" charset="0"/>
              </a:rPr>
              <a:t>.</a:t>
            </a:r>
            <a:endParaRPr lang="en-GB" dirty="0"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new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Code-to-code comparison</a:t>
            </a:r>
          </a:p>
          <a:p>
            <a:pPr lvl="1"/>
            <a:r>
              <a:rPr lang="en-GB" dirty="0" smtClean="0"/>
              <a:t>We performed benchmarking simulations between </a:t>
            </a:r>
            <a:r>
              <a:rPr lang="en-GB" dirty="0" err="1" smtClean="0"/>
              <a:t>Theodoros</a:t>
            </a:r>
            <a:r>
              <a:rPr lang="en-GB" dirty="0" smtClean="0"/>
              <a:t>’ code, </a:t>
            </a:r>
            <a:r>
              <a:rPr lang="en-GB" dirty="0" err="1" smtClean="0"/>
              <a:t>Headtail</a:t>
            </a:r>
            <a:r>
              <a:rPr lang="en-GB" dirty="0" smtClean="0"/>
              <a:t>, and ESME</a:t>
            </a:r>
          </a:p>
          <a:p>
            <a:pPr lvl="2"/>
            <a:r>
              <a:rPr lang="en-GB" dirty="0" smtClean="0"/>
              <a:t>Within about ~10 %, we get the </a:t>
            </a:r>
            <a:r>
              <a:rPr lang="en-GB" dirty="0" smtClean="0">
                <a:solidFill>
                  <a:srgbClr val="9FBFE8"/>
                </a:solidFill>
              </a:rPr>
              <a:t>same spectra for de-bunching</a:t>
            </a:r>
          </a:p>
          <a:p>
            <a:pPr lvl="2"/>
            <a:r>
              <a:rPr lang="en-GB" dirty="0" err="1" smtClean="0"/>
              <a:t>Headtail</a:t>
            </a:r>
            <a:r>
              <a:rPr lang="en-GB" dirty="0" smtClean="0"/>
              <a:t>-simulated values are confirmed</a:t>
            </a:r>
          </a:p>
          <a:p>
            <a:pPr>
              <a:spcBef>
                <a:spcPts val="1800"/>
              </a:spcBef>
            </a:pP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in the impedance model</a:t>
            </a:r>
          </a:p>
          <a:p>
            <a:pPr lvl="1"/>
            <a:r>
              <a:rPr lang="en-GB" dirty="0" smtClean="0"/>
              <a:t>Updated impedance for BPMs and </a:t>
            </a:r>
            <a:r>
              <a:rPr lang="en-GB" dirty="0" err="1" smtClean="0"/>
              <a:t>Zs</a:t>
            </a:r>
            <a:endParaRPr lang="en-GB" dirty="0" smtClean="0"/>
          </a:p>
          <a:p>
            <a:pPr lvl="1"/>
            <a:r>
              <a:rPr lang="en-GB" dirty="0" smtClean="0"/>
              <a:t>Preliminary model of flanges thanks to Jose’s simulations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model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avity contributions</a:t>
            </a:r>
          </a:p>
          <a:p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Kicker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contributions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527111"/>
              </p:ext>
            </p:extLst>
          </p:nvPr>
        </p:nvGraphicFramePr>
        <p:xfrm>
          <a:off x="533402" y="2362200"/>
          <a:ext cx="3962398" cy="1778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1206"/>
                <a:gridCol w="1087663"/>
                <a:gridCol w="855866"/>
                <a:gridCol w="1087663"/>
              </a:tblGrid>
              <a:tr h="55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(MHz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200.222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2.86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19.07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200.222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1.84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15.33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629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0.388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0.78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800.888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1.94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6.47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77758"/>
              </p:ext>
            </p:extLst>
          </p:nvPr>
        </p:nvGraphicFramePr>
        <p:xfrm>
          <a:off x="4724400" y="2362200"/>
          <a:ext cx="3911599" cy="2057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707"/>
                <a:gridCol w="1212493"/>
                <a:gridCol w="841397"/>
                <a:gridCol w="1089002"/>
              </a:tblGrid>
              <a:tr h="5428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(MHz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9913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44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0.026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2.36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9913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305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0.0025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9913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570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0.038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38.00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9913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1400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20.00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90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3000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0.018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18.00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model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BPM + </a:t>
            </a:r>
            <a:r>
              <a:rPr lang="en-GB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Zs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contributions (preliminary)</a:t>
            </a:r>
          </a:p>
          <a:p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72378"/>
              </p:ext>
            </p:extLst>
          </p:nvPr>
        </p:nvGraphicFramePr>
        <p:xfrm>
          <a:off x="533400" y="2209801"/>
          <a:ext cx="5410201" cy="4114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1742"/>
                <a:gridCol w="1477401"/>
                <a:gridCol w="998806"/>
                <a:gridCol w="1602252"/>
              </a:tblGrid>
              <a:tr h="4131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(GHz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0.885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482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0.030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0.892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493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0.040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1.052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0.1597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773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0.207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1.062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0.1903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773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0.246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1.069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0.069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1.092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0.0570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0.085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1.185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0.019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1.215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0.002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1.598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0.0426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0.063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1.613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0.5975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0.871</a:t>
                      </a:r>
                    </a:p>
                  </a:txBody>
                  <a:tcPr marL="9525" marR="9525" marT="9525" marB="0" anchor="b"/>
                </a:tc>
              </a:tr>
              <a:tr h="27663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1.859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0.2951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896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0.329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1.960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1993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0.036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0.550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0.49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2500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0.196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0.49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2500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0.196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019800" y="2590800"/>
            <a:ext cx="1066800" cy="3200400"/>
            <a:chOff x="6019800" y="2590800"/>
            <a:chExt cx="1066800" cy="3200400"/>
          </a:xfrm>
        </p:grpSpPr>
        <p:sp>
          <p:nvSpPr>
            <p:cNvPr id="7" name="Right Brace 6"/>
            <p:cNvSpPr/>
            <p:nvPr/>
          </p:nvSpPr>
          <p:spPr>
            <a:xfrm>
              <a:off x="6019800" y="2590800"/>
              <a:ext cx="152400" cy="3200400"/>
            </a:xfrm>
            <a:prstGeom prst="rightBrace">
              <a:avLst/>
            </a:prstGeom>
            <a:ln w="25400" cap="rnd">
              <a:solidFill>
                <a:srgbClr val="9FBF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8400" y="401781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9FBFE8"/>
                  </a:solidFill>
                  <a:latin typeface="PT Sans" pitchFamily="34" charset="0"/>
                </a:rPr>
                <a:t>BPMs</a:t>
              </a:r>
              <a:endParaRPr lang="en-GB" b="1" dirty="0">
                <a:solidFill>
                  <a:srgbClr val="9FBFE8"/>
                </a:solidFill>
                <a:latin typeface="PT Sans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19800" y="5867400"/>
            <a:ext cx="1066800" cy="437408"/>
            <a:chOff x="6019800" y="5867400"/>
            <a:chExt cx="1066800" cy="437408"/>
          </a:xfrm>
        </p:grpSpPr>
        <p:sp>
          <p:nvSpPr>
            <p:cNvPr id="10" name="Right Brace 9"/>
            <p:cNvSpPr/>
            <p:nvPr/>
          </p:nvSpPr>
          <p:spPr>
            <a:xfrm>
              <a:off x="6019800" y="5867400"/>
              <a:ext cx="152400" cy="437408"/>
            </a:xfrm>
            <a:prstGeom prst="rightBrace">
              <a:avLst/>
            </a:prstGeom>
            <a:ln w="25400" cap="rnd">
              <a:solidFill>
                <a:srgbClr val="9FBF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48400" y="590143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>
                  <a:solidFill>
                    <a:srgbClr val="9FBFE8"/>
                  </a:solidFill>
                  <a:latin typeface="PT Sans" pitchFamily="34" charset="0"/>
                </a:rPr>
                <a:t>Zs</a:t>
              </a:r>
              <a:endParaRPr lang="en-GB" b="1" dirty="0">
                <a:solidFill>
                  <a:srgbClr val="9FBFE8"/>
                </a:solidFill>
                <a:latin typeface="PT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6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model (3)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Flanges (preliminary)</a:t>
            </a:r>
          </a:p>
          <a:p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782953"/>
              </p:ext>
            </p:extLst>
          </p:nvPr>
        </p:nvGraphicFramePr>
        <p:xfrm>
          <a:off x="533400" y="2209801"/>
          <a:ext cx="5410201" cy="31563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1742"/>
                <a:gridCol w="1477401"/>
                <a:gridCol w="998806"/>
                <a:gridCol w="1602252"/>
              </a:tblGrid>
              <a:tr h="4131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(GHz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PT Sans Caption" panose="020B0603020203020204" pitchFamily="34" charset="0"/>
                        </a:rPr>
                        <a:t>1.28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1.03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400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2.496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1.41*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1.76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285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6.167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1.41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0.297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PT Sans Caption" panose="020B0603020203020204" pitchFamily="34" charset="0"/>
                        </a:rPr>
                        <a:t>285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1.040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1.41 **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3.91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PT Sans Caption" panose="020B0603020203020204" pitchFamily="34" charset="0"/>
                        </a:rPr>
                        <a:t>1828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2.140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1.57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0.017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PT Sans Caption" panose="020B0603020203020204" pitchFamily="34" charset="0"/>
                        </a:rPr>
                        <a:t>55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0.317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1.61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0.559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980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0.570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1.62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0.121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120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1.014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1.8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0.651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881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0.739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PT Sans Caption" panose="020B0603020203020204" pitchFamily="34" charset="0"/>
                        </a:rPr>
                        <a:t>1.89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0.186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PT Sans Caption" panose="020B0603020203020204" pitchFamily="34" charset="0"/>
                        </a:rPr>
                        <a:t>175</a:t>
                      </a:r>
                      <a:endParaRPr lang="en-GB" sz="240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1.070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0431" y="548640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T Sans" pitchFamily="34" charset="0"/>
              </a:rPr>
              <a:t>*  </a:t>
            </a:r>
            <a:r>
              <a:rPr lang="en-GB" sz="1600" dirty="0" smtClean="0">
                <a:latin typeface="PT Sans" pitchFamily="34" charset="0"/>
              </a:rPr>
              <a:t>Provisional </a:t>
            </a:r>
            <a:r>
              <a:rPr lang="en-GB" sz="1600" dirty="0">
                <a:latin typeface="PT Sans" pitchFamily="34" charset="0"/>
              </a:rPr>
              <a:t>value extrapolated from a reasonably similar </a:t>
            </a:r>
            <a:r>
              <a:rPr lang="en-GB" sz="1600" dirty="0" smtClean="0">
                <a:latin typeface="PT Sans" pitchFamily="34" charset="0"/>
              </a:rPr>
              <a:t>simulation</a:t>
            </a:r>
          </a:p>
          <a:p>
            <a:r>
              <a:rPr lang="en-GB" sz="1600" dirty="0" smtClean="0">
                <a:latin typeface="PT Sans" pitchFamily="34" charset="0"/>
              </a:rPr>
              <a:t>** Due to damping resistors, the Q value is expected to be ~10 times smaller, why R/Q is expected to remain similar</a:t>
            </a:r>
            <a:endParaRPr lang="en-GB" sz="1600" dirty="0"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effect of damping resistors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Without damping resistors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799"/>
            <a:ext cx="4578659" cy="3443615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damping resistors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2172"/>
              </p:ext>
            </p:extLst>
          </p:nvPr>
        </p:nvGraphicFramePr>
        <p:xfrm>
          <a:off x="457200" y="2133600"/>
          <a:ext cx="4038599" cy="717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4117"/>
                <a:gridCol w="1102848"/>
                <a:gridCol w="745587"/>
                <a:gridCol w="1196047"/>
              </a:tblGrid>
              <a:tr h="4131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(GHz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1.41 **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3.91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PT Sans Caption" panose="020B0603020203020204" pitchFamily="34" charset="0"/>
                        </a:rPr>
                        <a:t>1828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2.140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231606"/>
              </p:ext>
            </p:extLst>
          </p:nvPr>
        </p:nvGraphicFramePr>
        <p:xfrm>
          <a:off x="4648200" y="2133600"/>
          <a:ext cx="4038599" cy="717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4117"/>
                <a:gridCol w="1102848"/>
                <a:gridCol w="745587"/>
                <a:gridCol w="1196047"/>
              </a:tblGrid>
              <a:tr h="4131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(GHz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1.41 **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0.391</a:t>
                      </a:r>
                      <a:endParaRPr lang="el-GR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183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PT Sans Caption" panose="020B0603020203020204" pitchFamily="34" charset="0"/>
                        </a:rPr>
                        <a:t>2.140</a:t>
                      </a:r>
                      <a:endParaRPr lang="en-GB" sz="2400" dirty="0"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9" y="2971800"/>
            <a:ext cx="4578659" cy="34436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05000" y="6062582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No damping increases the amplitude of the 1.4 GHz peak.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effect of BPMs and </a:t>
            </a:r>
            <a:r>
              <a:rPr lang="en-GB" dirty="0" err="1"/>
              <a:t>Zs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03287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BPMs and </a:t>
            </a:r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Zs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(and with damping resistors)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4578659" cy="3443614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03287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Without BPMs and </a:t>
            </a:r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Zs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(and with  damping resistors)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6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9" y="2514601"/>
            <a:ext cx="4578658" cy="34436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5678269"/>
            <a:ext cx="854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BPMs &amp; </a:t>
            </a:r>
            <a:r>
              <a:rPr lang="en-GB" b="1" dirty="0" err="1" smtClean="0">
                <a:solidFill>
                  <a:schemeClr val="accent2"/>
                </a:solidFill>
                <a:latin typeface="PT Sans" pitchFamily="34" charset="0"/>
              </a:rPr>
              <a:t>Zs</a:t>
            </a:r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 impedances sit in the range 1 GHz – 2 GHz, and can potentially damp the 1.4 GHz peak significantly. A precise knowledg</a:t>
            </a:r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e of BPM and </a:t>
            </a:r>
            <a:r>
              <a:rPr lang="en-GB" b="1" dirty="0" err="1" smtClean="0">
                <a:solidFill>
                  <a:schemeClr val="accent2"/>
                </a:solidFill>
                <a:latin typeface="PT Sans" pitchFamily="34" charset="0"/>
              </a:rPr>
              <a:t>Zs</a:t>
            </a:r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 impedance is required.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bunch distributions </a:t>
            </a:r>
            <a:r>
              <a:rPr lang="en-GB" dirty="0" smtClean="0"/>
              <a:t>(1)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19th September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805157" cy="45259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0200"/>
            <a:ext cx="3657600" cy="4525963"/>
          </a:xfrm>
        </p:spPr>
        <p:txBody>
          <a:bodyPr/>
          <a:lstStyle/>
          <a:p>
            <a:pPr lvl="2">
              <a:spcBef>
                <a:spcPts val="0"/>
              </a:spcBef>
            </a:pPr>
            <a:endParaRPr lang="en-GB" dirty="0" smtClean="0"/>
          </a:p>
          <a:p>
            <a:pPr lvl="2">
              <a:spcBef>
                <a:spcPts val="0"/>
              </a:spcBef>
            </a:pPr>
            <a:r>
              <a:rPr lang="en-GB" dirty="0" smtClean="0"/>
              <a:t>No BPM&amp;Zs impedance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Damping resistors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Simulated with five </a:t>
            </a:r>
            <a:r>
              <a:rPr lang="en-GB" dirty="0" smtClean="0">
                <a:solidFill>
                  <a:srgbClr val="9FBFE8"/>
                </a:solidFill>
              </a:rPr>
              <a:t>different</a:t>
            </a:r>
            <a:r>
              <a:rPr lang="en-GB" dirty="0" smtClean="0">
                <a:solidFill>
                  <a:srgbClr val="9FBFE8"/>
                </a:solidFill>
              </a:rPr>
              <a:t> </a:t>
            </a:r>
            <a:r>
              <a:rPr lang="en-GB" i="1" dirty="0" smtClean="0">
                <a:solidFill>
                  <a:srgbClr val="9FBFE8"/>
                </a:solidFill>
              </a:rPr>
              <a:t>measured</a:t>
            </a:r>
            <a:r>
              <a:rPr lang="en-GB" dirty="0" smtClean="0">
                <a:solidFill>
                  <a:srgbClr val="9FBFE8"/>
                </a:solidFill>
              </a:rPr>
              <a:t> distributions</a:t>
            </a:r>
          </a:p>
          <a:p>
            <a:pPr lvl="2"/>
            <a:endParaRPr lang="en-GB" dirty="0">
              <a:solidFill>
                <a:srgbClr val="9FBFE8"/>
              </a:solidFill>
            </a:endParaRPr>
          </a:p>
          <a:p>
            <a:pPr lvl="2"/>
            <a:r>
              <a:rPr lang="en-GB" u="sng" dirty="0" smtClean="0">
                <a:solidFill>
                  <a:schemeClr val="accent2"/>
                </a:solidFill>
              </a:rPr>
              <a:t>On average, we still miss some impedance</a:t>
            </a:r>
            <a:endParaRPr lang="en-GB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_2013-05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558ED5"/>
      </a:accent1>
      <a:accent2>
        <a:srgbClr val="1F4F9B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FF0066"/>
      </a:hlink>
      <a:folHlink>
        <a:srgbClr val="FF0066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H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2963AD"/>
      </a:accent1>
      <a:accent2>
        <a:srgbClr val="000099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0000FF"/>
      </a:hlink>
      <a:folHlink>
        <a:srgbClr val="800080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8356</TotalTime>
  <Words>850</Words>
  <Application>Microsoft Office PowerPoint</Application>
  <PresentationFormat>On-screen Show (4:3)</PresentationFormat>
  <Paragraphs>286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Latest results from simulations of intensity effects in the SPS</vt:lpstr>
      <vt:lpstr>Outcome of the previous meeting</vt:lpstr>
      <vt:lpstr>What’s new</vt:lpstr>
      <vt:lpstr>SPS impedance model (1)</vt:lpstr>
      <vt:lpstr>SPS impedance model (2)</vt:lpstr>
      <vt:lpstr>SPS impedance model (3)</vt:lpstr>
      <vt:lpstr>The effect of damping resistors</vt:lpstr>
      <vt:lpstr>The effect of BPMs and Zs</vt:lpstr>
      <vt:lpstr>Different bunch distributions (1)</vt:lpstr>
      <vt:lpstr>Different bunch distributions (2)</vt:lpstr>
      <vt:lpstr>Conclusions from  de-bunching simulations</vt:lpstr>
      <vt:lpstr>Bunch lengthening on flat top</vt:lpstr>
      <vt:lpstr>Plans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Helga Timko</dc:creator>
  <cp:lastModifiedBy>Helga Timko</cp:lastModifiedBy>
  <cp:revision>672</cp:revision>
  <dcterms:created xsi:type="dcterms:W3CDTF">2006-08-16T00:00:00Z</dcterms:created>
  <dcterms:modified xsi:type="dcterms:W3CDTF">2013-09-19T12:58:11Z</dcterms:modified>
</cp:coreProperties>
</file>