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57" r:id="rId4"/>
    <p:sldId id="276" r:id="rId5"/>
    <p:sldId id="280" r:id="rId6"/>
    <p:sldId id="283" r:id="rId7"/>
    <p:sldId id="282" r:id="rId8"/>
    <p:sldId id="285" r:id="rId9"/>
    <p:sldId id="284" r:id="rId10"/>
    <p:sldId id="287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EBC19-9620-416D-84B2-F1451B434424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A340E-81DE-4232-9865-1EFF4619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340E-81DE-4232-9865-1EFF461915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42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8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9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0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1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0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8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6DDFE-728D-4D3B-A5D2-9D6606CDFB71}" type="datetimeFigureOut">
              <a:rPr lang="en-GB" smtClean="0"/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A92D-090C-4F09-BCDB-2FF9C01EB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7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Microwave instability </a:t>
            </a:r>
            <a:r>
              <a:rPr lang="en-US" dirty="0" smtClean="0"/>
              <a:t>in </a:t>
            </a:r>
            <a:r>
              <a:rPr lang="en-US" dirty="0" smtClean="0"/>
              <a:t>the SPS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Beam measurements:   T</a:t>
            </a:r>
            <a:r>
              <a:rPr lang="en-US" dirty="0"/>
              <a:t>. </a:t>
            </a:r>
            <a:r>
              <a:rPr lang="en-US" dirty="0" smtClean="0"/>
              <a:t>Argyropoulos, T. Bohl, J.E. Muller, H. Timko, E. Shaposhnikova  </a:t>
            </a:r>
          </a:p>
          <a:p>
            <a:pPr algn="l"/>
            <a:r>
              <a:rPr lang="en-US" dirty="0" smtClean="0"/>
              <a:t>Particle simulations:       T. Argyropoulos, H. Timko</a:t>
            </a:r>
          </a:p>
          <a:p>
            <a:pPr algn="l"/>
            <a:r>
              <a:rPr lang="en-US" dirty="0" smtClean="0"/>
              <a:t>Lab measurements:        J. Varela, F. Caspers</a:t>
            </a:r>
          </a:p>
          <a:p>
            <a:pPr algn="l"/>
            <a:r>
              <a:rPr lang="en-US" dirty="0" smtClean="0"/>
              <a:t>EM simulations:               B. Salvant, J. Varela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22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Coupled-bunch instability threshold for two different voltage programs (Q20)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10" y="1628800"/>
            <a:ext cx="412724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08104" y="2348880"/>
            <a:ext cx="2952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smtClean="0"/>
          </a:p>
          <a:p>
            <a:r>
              <a:rPr lang="en-US" sz="2000" dirty="0" smtClean="0"/>
              <a:t>With phase </a:t>
            </a:r>
            <a:r>
              <a:rPr lang="en-US" sz="2000" dirty="0"/>
              <a:t>loop, FB, FF and longitudinal damper (and many different impedances in the ring) it is difficult to estimate the real threshold… </a:t>
            </a:r>
          </a:p>
          <a:p>
            <a:endParaRPr lang="en-US" dirty="0" smtClean="0"/>
          </a:p>
          <a:p>
            <a:r>
              <a:rPr lang="en-US" dirty="0" smtClean="0"/>
              <a:t>Plus 800 MHz in 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97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Microwave coupled-bunch instability?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Experimental observations</a:t>
            </a:r>
          </a:p>
          <a:p>
            <a:r>
              <a:rPr lang="en-US" sz="2200" dirty="0"/>
              <a:t>Instability starts at  energy </a:t>
            </a:r>
            <a:r>
              <a:rPr lang="en-US" sz="2200" dirty="0" smtClean="0"/>
              <a:t> ~1/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tot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/>
              <a:t>=&gt; multi-bunch </a:t>
            </a:r>
            <a:r>
              <a:rPr lang="en-US" sz="2200" dirty="0" smtClean="0"/>
              <a:t>effect</a:t>
            </a:r>
            <a:endParaRPr lang="en-US" sz="2200" dirty="0"/>
          </a:p>
          <a:p>
            <a:r>
              <a:rPr lang="en-US" sz="2200" dirty="0" smtClean="0"/>
              <a:t>Instability threshold (energy during ramp) is similar with 1, 2, 3 or 4 batches in the ring</a:t>
            </a:r>
          </a:p>
          <a:p>
            <a:r>
              <a:rPr lang="en-US" sz="2200" dirty="0" smtClean="0"/>
              <a:t>Threshold  of 6 bunches spaced by 50 ns is much lower than of a single bunch </a:t>
            </a:r>
          </a:p>
          <a:p>
            <a:r>
              <a:rPr lang="en-US" sz="2200" dirty="0"/>
              <a:t>In a single </a:t>
            </a:r>
            <a:r>
              <a:rPr lang="en-US" sz="2200" dirty="0" smtClean="0"/>
              <a:t>200 MHz RF intensity threshold </a:t>
            </a:r>
            <a:r>
              <a:rPr lang="en-US" sz="2200" dirty="0"/>
              <a:t>for 50 ns beam at flat top is factor 5 lower than for a single bunch  (~</a:t>
            </a:r>
            <a:r>
              <a:rPr lang="en-US" sz="2200" dirty="0" smtClean="0"/>
              <a:t>1.1x10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 </a:t>
            </a:r>
            <a:r>
              <a:rPr lang="en-US" sz="2200" dirty="0"/>
              <a:t>)</a:t>
            </a:r>
            <a:endParaRPr lang="en-GB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800" dirty="0" smtClean="0"/>
              <a:t>Impedances of BPMs and ZS MPs are by orders of magnitude above thresholds of longitudinal coupled bunch instability (even taking into account dependence  ~ f</a:t>
            </a:r>
            <a:r>
              <a:rPr lang="en-US" sz="1800" baseline="-25000" dirty="0" smtClean="0"/>
              <a:t>r</a:t>
            </a:r>
            <a:r>
              <a:rPr lang="en-US" sz="1800" baseline="30000" dirty="0" smtClean="0"/>
              <a:t>5/2</a:t>
            </a:r>
            <a:r>
              <a:rPr lang="en-US" sz="1800" dirty="0" smtClean="0"/>
              <a:t>) </a:t>
            </a:r>
          </a:p>
          <a:p>
            <a:r>
              <a:rPr lang="en-US" sz="1800" dirty="0" smtClean="0"/>
              <a:t>Their parameters fit well observed features. </a:t>
            </a:r>
          </a:p>
          <a:p>
            <a:pPr marL="0" indent="0">
              <a:buNone/>
            </a:pPr>
            <a:r>
              <a:rPr lang="en-US" sz="1800" dirty="0" smtClean="0"/>
              <a:t>Example: impedance at 1.6 GHz with Q=700 =&gt; decay time Q/(</a:t>
            </a:r>
            <a:r>
              <a:rPr lang="el-GR" sz="1800" dirty="0" smtClean="0"/>
              <a:t>π</a:t>
            </a:r>
            <a:r>
              <a:rPr lang="en-US" sz="1800" dirty="0" smtClean="0"/>
              <a:t> </a:t>
            </a:r>
            <a:r>
              <a:rPr lang="en-US" sz="1800" dirty="0" err="1" smtClean="0"/>
              <a:t>f</a:t>
            </a:r>
            <a:r>
              <a:rPr lang="en-US" sz="1800" baseline="-25000" dirty="0" err="1" smtClean="0"/>
              <a:t>r</a:t>
            </a:r>
            <a:r>
              <a:rPr lang="en-US" sz="1800" dirty="0"/>
              <a:t>)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C00000"/>
                </a:solidFill>
              </a:rPr>
              <a:t>140 ns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Covers 3-5 bunches at 50ns and 25ns spacing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LHC beam: 225 </a:t>
            </a:r>
            <a:r>
              <a:rPr lang="en-US" sz="1800" dirty="0">
                <a:solidFill>
                  <a:srgbClr val="C00000"/>
                </a:solidFill>
              </a:rPr>
              <a:t>ns </a:t>
            </a:r>
            <a:r>
              <a:rPr lang="en-US" sz="1800" dirty="0"/>
              <a:t>gap </a:t>
            </a:r>
            <a:r>
              <a:rPr lang="en-US" sz="1800" dirty="0" smtClean="0"/>
              <a:t> between batches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Can we get better idea from simulations?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2597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</a:t>
            </a:r>
            <a:r>
              <a:rPr lang="en-US" sz="4000" dirty="0" smtClean="0"/>
              <a:t>icrowave instability in the SPS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microwave instability was </a:t>
            </a:r>
            <a:r>
              <a:rPr lang="en-US" sz="2000" dirty="0" smtClean="0"/>
              <a:t>observed </a:t>
            </a:r>
            <a:r>
              <a:rPr lang="en-US" sz="2000" dirty="0" smtClean="0"/>
              <a:t>at </a:t>
            </a:r>
            <a:r>
              <a:rPr lang="en-US" sz="2000" dirty="0" smtClean="0"/>
              <a:t>SPS </a:t>
            </a:r>
            <a:r>
              <a:rPr lang="en-US" sz="2000" dirty="0" smtClean="0"/>
              <a:t>injection for &gt; 20 years</a:t>
            </a:r>
          </a:p>
          <a:p>
            <a:r>
              <a:rPr lang="en-US" sz="2000" dirty="0" smtClean="0"/>
              <a:t>In preparation of the SPS as LHC injector this instability was identified (measurements with RF off and simulations) to be caused by impedance of </a:t>
            </a:r>
            <a:r>
              <a:rPr lang="en-US" sz="2000" dirty="0" smtClean="0"/>
              <a:t>pumping-ports. I</a:t>
            </a:r>
            <a:r>
              <a:rPr lang="en-US" sz="2000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/>
              <a:t>2000 almost all PPs (~ 1000) were shielded</a:t>
            </a:r>
            <a:endParaRPr lang="en-US" sz="2000" dirty="0"/>
          </a:p>
          <a:p>
            <a:r>
              <a:rPr lang="en-US" sz="2000" dirty="0" smtClean="0"/>
              <a:t>Measurements with long bunches and RF off in 2012 </a:t>
            </a:r>
            <a:r>
              <a:rPr lang="en-US" sz="2000" dirty="0" smtClean="0"/>
              <a:t>revealed again </a:t>
            </a:r>
            <a:r>
              <a:rPr lang="en-US" sz="2000" dirty="0" smtClean="0"/>
              <a:t>1.4 GHz peak (seen in </a:t>
            </a:r>
            <a:r>
              <a:rPr lang="en-US" sz="2000" dirty="0" smtClean="0"/>
              <a:t>2001&amp;2007 </a:t>
            </a:r>
            <a:r>
              <a:rPr lang="en-US" sz="2000" dirty="0" smtClean="0"/>
              <a:t>=&gt; impedance was already there)</a:t>
            </a:r>
          </a:p>
          <a:p>
            <a:r>
              <a:rPr lang="en-US" sz="2000" dirty="0" smtClean="0"/>
              <a:t>Recent measurements with single </a:t>
            </a:r>
            <a:r>
              <a:rPr lang="en-US" sz="2000" dirty="0"/>
              <a:t>high intensity bunches (</a:t>
            </a:r>
            <a:r>
              <a:rPr lang="en-US" sz="2000" dirty="0" smtClean="0"/>
              <a:t>RF on):</a:t>
            </a:r>
            <a:endParaRPr lang="en-US" sz="2000" dirty="0"/>
          </a:p>
          <a:p>
            <a:pPr lvl="1"/>
            <a:r>
              <a:rPr lang="en-US" sz="2000" dirty="0"/>
              <a:t>strong bunch </a:t>
            </a:r>
            <a:r>
              <a:rPr lang="en-US" sz="2000" dirty="0" smtClean="0"/>
              <a:t>lengthening on </a:t>
            </a:r>
            <a:r>
              <a:rPr lang="en-US" sz="2000" dirty="0"/>
              <a:t>the flat top in both Q20 and Q26 and 800 MHz on </a:t>
            </a:r>
            <a:r>
              <a:rPr lang="en-US" sz="2000" dirty="0">
                <a:solidFill>
                  <a:srgbClr val="FF0000"/>
                </a:solidFill>
              </a:rPr>
              <a:t>during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MDs:</a:t>
            </a:r>
          </a:p>
          <a:p>
            <a:pPr lvl="2"/>
            <a:r>
              <a:rPr lang="en-US" sz="1800" dirty="0"/>
              <a:t>LHC (high intensity bunches with 7 MV)</a:t>
            </a:r>
          </a:p>
          <a:p>
            <a:pPr lvl="2"/>
            <a:r>
              <a:rPr lang="en-US" sz="1800" dirty="0"/>
              <a:t>AWAKE (bunch rotation with 2 MV-&gt;7 MV) </a:t>
            </a:r>
          </a:p>
          <a:p>
            <a:pPr lvl="1"/>
            <a:r>
              <a:rPr lang="en-US" sz="2000" dirty="0"/>
              <a:t>instability during ramp which could be cured up to certain energy by voltage reduction (increased Landau damping), but then strong particle losses would require to increase voltage again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3569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548BC-B3FE-4100-8FE0-FED4040BA5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3200" dirty="0" smtClean="0">
                <a:latin typeface="+mj-lt"/>
                <a:sym typeface="Wingdings" pitchFamily="2" charset="2"/>
              </a:rPr>
              <a:t>Beam measurements: RF off, long bunches</a:t>
            </a:r>
            <a:endParaRPr lang="en-US" sz="3200" baseline="30000" dirty="0">
              <a:latin typeface="+mj-lt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1146175"/>
            <a:ext cx="3287713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5" y="1093788"/>
            <a:ext cx="3101975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2579688" y="2096024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/>
              <a:t>N </a:t>
            </a:r>
            <a:r>
              <a:rPr lang="en-US" sz="1600" dirty="0"/>
              <a:t>= 8x10</a:t>
            </a:r>
            <a:r>
              <a:rPr lang="en-US" sz="1600" baseline="30000" dirty="0"/>
              <a:t>10</a:t>
            </a:r>
          </a:p>
        </p:txBody>
      </p:sp>
      <p:sp>
        <p:nvSpPr>
          <p:cNvPr id="17" name="Oval 16"/>
          <p:cNvSpPr/>
          <p:nvPr/>
        </p:nvSpPr>
        <p:spPr>
          <a:xfrm>
            <a:off x="3189288" y="31242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3" name="TextBox 17"/>
          <p:cNvSpPr txBox="1">
            <a:spLocks noChangeArrowheads="1"/>
          </p:cNvSpPr>
          <p:nvPr/>
        </p:nvSpPr>
        <p:spPr bwMode="auto">
          <a:xfrm>
            <a:off x="3570288" y="3124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2655888" y="1066800"/>
            <a:ext cx="1143000" cy="307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cs typeface="Arial" charset="0"/>
              </a:rPr>
              <a:t>Projection</a:t>
            </a:r>
          </a:p>
        </p:txBody>
      </p:sp>
      <p:sp>
        <p:nvSpPr>
          <p:cNvPr id="6155" name="TextBox 15"/>
          <p:cNvSpPr txBox="1">
            <a:spLocks noChangeArrowheads="1"/>
          </p:cNvSpPr>
          <p:nvPr/>
        </p:nvSpPr>
        <p:spPr bwMode="auto">
          <a:xfrm>
            <a:off x="6019800" y="1014413"/>
            <a:ext cx="1295400" cy="307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cs typeface="Arial" charset="0"/>
              </a:rPr>
              <a:t>Contour plot</a:t>
            </a:r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38470" y="1896152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Tahoma" pitchFamily="34" charset="0"/>
                <a:cs typeface="Tahoma" pitchFamily="34" charset="0"/>
              </a:rPr>
              <a:t>T. 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Bohl et al. 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2001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2007</a:t>
            </a:r>
          </a:p>
        </p:txBody>
      </p:sp>
      <p:sp>
        <p:nvSpPr>
          <p:cNvPr id="6157" name="TextBox 22"/>
          <p:cNvSpPr txBox="1">
            <a:spLocks noChangeArrowheads="1"/>
          </p:cNvSpPr>
          <p:nvPr/>
        </p:nvSpPr>
        <p:spPr bwMode="auto">
          <a:xfrm>
            <a:off x="107504" y="3470700"/>
            <a:ext cx="16561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2012</a:t>
            </a:r>
          </a:p>
          <a:p>
            <a:pPr eaLnBrk="1" hangingPunct="1"/>
            <a:r>
              <a:rPr lang="en-US" sz="1600" dirty="0" smtClean="0">
                <a:latin typeface="Tahoma" pitchFamily="34" charset="0"/>
                <a:cs typeface="Tahoma" pitchFamily="34" charset="0"/>
              </a:rPr>
              <a:t>T. Argyropoulos et al.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58" name="Picture 5" descr="C:\MatlabFiles\MD_2012_07_27_analysis\analysis_plots\MD152_modeampProj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962400"/>
            <a:ext cx="34671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val 24"/>
          <p:cNvSpPr/>
          <p:nvPr/>
        </p:nvSpPr>
        <p:spPr>
          <a:xfrm>
            <a:off x="3200400" y="5562600"/>
            <a:ext cx="990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60" name="Picture 4" descr="C:\MatlabFiles\MD_2012_07_27_analysis\analysis_plots\MD152_contour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886200"/>
            <a:ext cx="34671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2655888" y="4581128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/>
              <a:t>N </a:t>
            </a:r>
            <a:r>
              <a:rPr lang="en-US" sz="1600" dirty="0"/>
              <a:t>= 8x10</a:t>
            </a:r>
            <a:r>
              <a:rPr lang="en-US" sz="1600" baseline="30000" dirty="0"/>
              <a:t>10</a:t>
            </a:r>
          </a:p>
        </p:txBody>
      </p:sp>
      <p:sp>
        <p:nvSpPr>
          <p:cNvPr id="19" name="Oval 18"/>
          <p:cNvSpPr/>
          <p:nvPr/>
        </p:nvSpPr>
        <p:spPr>
          <a:xfrm>
            <a:off x="6678612" y="2974181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04248" y="5445224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0772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  <a:sym typeface="Wingdings" pitchFamily="2" charset="2"/>
              </a:rPr>
              <a:t>    </a:t>
            </a:r>
            <a:r>
              <a:rPr lang="en-US" sz="4000" dirty="0" smtClean="0">
                <a:latin typeface="+mj-lt"/>
                <a:sym typeface="Wingdings" pitchFamily="2" charset="2"/>
              </a:rPr>
              <a:t>SPS longitudinal impedance </a:t>
            </a:r>
            <a:r>
              <a:rPr lang="en-US" sz="4000" dirty="0" smtClean="0">
                <a:latin typeface="+mj-lt"/>
                <a:sym typeface="Wingdings" pitchFamily="2" charset="2"/>
              </a:rPr>
              <a:t>budget</a:t>
            </a:r>
            <a:endParaRPr lang="en-US" sz="40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1732"/>
              </p:ext>
            </p:extLst>
          </p:nvPr>
        </p:nvGraphicFramePr>
        <p:xfrm>
          <a:off x="530432" y="872832"/>
          <a:ext cx="799289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408"/>
                <a:gridCol w="1008112"/>
                <a:gridCol w="864096"/>
                <a:gridCol w="1224136"/>
                <a:gridCol w="1142534"/>
                <a:gridCol w="11526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 smtClean="0"/>
                        <a:t>f</a:t>
                      </a:r>
                      <a:r>
                        <a:rPr lang="en-GB" sz="2000" baseline="-25000" dirty="0" err="1" smtClean="0"/>
                        <a:t>r</a:t>
                      </a:r>
                      <a:r>
                        <a:rPr lang="en-GB" sz="2000" dirty="0" smtClean="0"/>
                        <a:t> [MHz]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 smtClean="0"/>
                        <a:t>R</a:t>
                      </a:r>
                      <a:r>
                        <a:rPr lang="en-GB" sz="2000" baseline="-25000" dirty="0" err="1" smtClean="0"/>
                        <a:t>sh</a:t>
                      </a:r>
                      <a:endParaRPr lang="en-GB" sz="2000" baseline="-25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 [M</a:t>
                      </a:r>
                      <a:r>
                        <a:rPr lang="el-GR" sz="2000" dirty="0" smtClean="0"/>
                        <a:t>Ω</a:t>
                      </a:r>
                      <a:r>
                        <a:rPr lang="en-US" sz="2000" dirty="0" smtClean="0"/>
                        <a:t>]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Q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R/Q </a:t>
                      </a:r>
                    </a:p>
                    <a:p>
                      <a:pPr algn="ctr"/>
                      <a:r>
                        <a:rPr lang="en-US" sz="2000" dirty="0" smtClean="0"/>
                        <a:t>[k</a:t>
                      </a:r>
                      <a:r>
                        <a:rPr lang="el-GR" sz="2000" dirty="0" smtClean="0"/>
                        <a:t>Ω</a:t>
                      </a:r>
                      <a:r>
                        <a:rPr lang="en-US" sz="2000" dirty="0" smtClean="0"/>
                        <a:t>]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MKE serigraphy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 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TWC200 – F (long)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200.2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2.86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19.1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TWC200 – F (short)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200.2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1.84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15.3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BPM V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298.0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0.74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All kickers (approx.)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600.0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0.042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60.0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TWC200 – HOM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629.0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0.39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TWC800 - F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800.8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1.94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6.5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BPM H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1070.0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Pumping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modules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ZS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1180.0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7.7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11000?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0.45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“1.4” GHz 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impedance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0.33?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22.0?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BPM H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1613.0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1.28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62373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Refs. B. Salvant, K. Zannini, G. Dome</a:t>
            </a:r>
            <a:r>
              <a:rPr lang="en-US" dirty="0" smtClean="0"/>
              <a:t>, H. Timko, T. Argyropoulos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9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Loss of Landau damping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(simplified scaling)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To avoid loss 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of Landau damping due to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ImZ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/n </a:t>
                </a:r>
                <a:endParaRPr lang="en-US" sz="2400" dirty="0" smtClean="0">
                  <a:latin typeface="Calibri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𝐼𝑚𝑍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&lt;</m:t>
                    </m:r>
                    <m:r>
                      <a:rPr lang="en-US" sz="2800" i="1">
                        <a:latin typeface="Cambria Math"/>
                      </a:rPr>
                      <m:t>𝐹</m:t>
                    </m:r>
                    <m:r>
                      <a:rPr lang="en-US" sz="2800" b="0" i="1" baseline="-25000" smtClean="0">
                        <a:latin typeface="Cambria Math"/>
                      </a:rPr>
                      <m:t>1</m:t>
                    </m:r>
                    <m:r>
                      <a:rPr lang="en-US" sz="2800" b="0" i="1" baseline="-2500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𝐸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η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𝑒𝐼</m:t>
                        </m:r>
                        <m:r>
                          <a:rPr lang="en-US" sz="2800" b="0" i="1" baseline="-25000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800" i="1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/>
                                  </a:rPr>
                                  <m:t>Ω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l-GR" sz="2400" i="1" smtClean="0">
                                    <a:latin typeface="Cambria Math"/>
                                  </a:rPr>
                                  <m:t>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GB" sz="2400" dirty="0" smtClean="0"/>
                  <a:t>(f</a:t>
                </a:r>
                <a:r>
                  <a:rPr lang="en-GB" sz="2400" baseline="-25000" dirty="0" smtClean="0"/>
                  <a:t>0</a:t>
                </a:r>
                <a:r>
                  <a:rPr lang="en-GB" sz="2400" dirty="0"/>
                  <a:t> </a:t>
                </a:r>
                <a:r>
                  <a:rPr lang="el-GR" sz="2400" dirty="0" smtClean="0">
                    <a:ea typeface="Tahoma"/>
                    <a:cs typeface="Tahoma"/>
                  </a:rPr>
                  <a:t>τ</a:t>
                </a:r>
                <a:r>
                  <a:rPr lang="en-US" sz="2400" dirty="0" smtClean="0">
                    <a:ea typeface="Tahoma"/>
                    <a:cs typeface="Tahoma"/>
                  </a:rPr>
                  <a:t>)</a:t>
                </a:r>
                <a:r>
                  <a:rPr lang="en-GB" sz="2400" dirty="0" smtClean="0"/>
                  <a:t>   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SPS: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For “1.4 GHz” impedance with n</a:t>
                </a:r>
                <a:r>
                  <a:rPr lang="en-US" sz="2400" baseline="-25000" dirty="0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=32340,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 =330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kOhm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 and Q=15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contribution to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ImZ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/n =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/(Q n</a:t>
                </a:r>
                <a:r>
                  <a:rPr lang="en-US" sz="2400" baseline="-25000" dirty="0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) = 0.7 Ohm</a:t>
                </a:r>
                <a:endParaRPr lang="en-US" sz="2400" dirty="0" smtClean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endParaRPr lang="en-US" sz="2400" dirty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35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Microwave instability</a:t>
            </a:r>
            <a:br>
              <a:rPr lang="en-US" dirty="0" smtClean="0"/>
            </a:br>
            <a:r>
              <a:rPr lang="en-US" sz="4000" dirty="0" smtClean="0"/>
              <a:t>(simplified scaling)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  <m:r>
                          <a:rPr lang="en-US" sz="2800" i="1" baseline="-25000">
                            <a:latin typeface="Cambria Math"/>
                          </a:rPr>
                          <m:t>𝑠h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baseline="-25000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&lt;</m:t>
                    </m:r>
                    <m:r>
                      <a:rPr lang="en-US" sz="2800" b="0" i="1" smtClean="0">
                        <a:latin typeface="Cambria Math"/>
                      </a:rPr>
                      <m:t>𝐹</m:t>
                    </m:r>
                    <m:r>
                      <a:rPr lang="en-US" sz="2800" b="0" i="1" baseline="-25000" smtClean="0">
                        <a:latin typeface="Cambria Math"/>
                      </a:rPr>
                      <m:t>2</m:t>
                    </m:r>
                    <m:r>
                      <a:rPr lang="en-US" sz="2800" b="0" i="1" baseline="-2500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latin typeface="Cambria Math"/>
                          </a:rPr>
                          <m:t>η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𝑒𝐼</m:t>
                        </m:r>
                        <m:r>
                          <a:rPr lang="en-US" sz="2800" b="0" i="1" baseline="-25000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f</a:t>
                </a:r>
                <a:r>
                  <a:rPr lang="en-US" sz="2800" baseline="-25000" dirty="0" smtClean="0"/>
                  <a:t>0</a:t>
                </a:r>
                <a:r>
                  <a:rPr lang="el-GR" sz="2800" dirty="0" smtClean="0">
                    <a:ea typeface="Tahoma"/>
                    <a:cs typeface="Tahoma"/>
                  </a:rPr>
                  <a:t>τ</a:t>
                </a:r>
                <a:r>
                  <a:rPr lang="en-US" sz="2800" dirty="0" smtClean="0"/>
                  <a:t> - </a:t>
                </a:r>
                <a:r>
                  <a:rPr lang="en-US" sz="2400" dirty="0" smtClean="0"/>
                  <a:t>broad-band impedance: </a:t>
                </a:r>
                <a:r>
                  <a:rPr lang="en-US" sz="2400" dirty="0" err="1" smtClean="0">
                    <a:latin typeface="Calibri" pitchFamily="34" charset="0"/>
                  </a:rPr>
                  <a:t>f</a:t>
                </a:r>
                <a:r>
                  <a:rPr lang="en-US" sz="2400" baseline="-25000" dirty="0" err="1" smtClean="0">
                    <a:latin typeface="Calibri" pitchFamily="34" charset="0"/>
                  </a:rPr>
                  <a:t>r</a:t>
                </a:r>
                <a:r>
                  <a:rPr lang="el-GR" sz="2400" dirty="0" smtClean="0">
                    <a:latin typeface="Calibri" pitchFamily="34" charset="0"/>
                    <a:ea typeface="Tahoma"/>
                    <a:cs typeface="Tahoma"/>
                  </a:rPr>
                  <a:t>τ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&gt;&gt;Q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  <m:r>
                          <a:rPr lang="en-US" sz="2800" b="0" i="1" baseline="-25000" smtClean="0">
                            <a:latin typeface="Cambria Math"/>
                          </a:rPr>
                          <m:t>𝑠h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&lt;</m:t>
                    </m:r>
                    <m:r>
                      <a:rPr lang="en-US" sz="2800" i="1">
                        <a:latin typeface="Cambria Math"/>
                      </a:rPr>
                      <m:t>𝐹</m:t>
                    </m:r>
                    <m:r>
                      <a:rPr lang="en-US" sz="2800" b="0" i="1" baseline="-25000" smtClean="0">
                        <a:latin typeface="Cambria Math"/>
                      </a:rPr>
                      <m:t>3</m:t>
                    </m:r>
                    <m:r>
                      <a:rPr lang="en-US" sz="2800" b="0" i="1" baseline="-2500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𝐸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η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𝑒𝐼</m:t>
                        </m:r>
                        <m:r>
                          <a:rPr lang="en-US" sz="2800" b="0" i="1" baseline="-25000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l-GR" sz="2800" i="1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-     narrow-band impedance: </a:t>
                </a:r>
                <a:r>
                  <a:rPr lang="en-US" sz="2400" dirty="0" err="1" smtClean="0">
                    <a:latin typeface="Calibri" pitchFamily="34" charset="0"/>
                  </a:rPr>
                  <a:t>f</a:t>
                </a:r>
                <a:r>
                  <a:rPr lang="en-US" sz="2400" baseline="-25000" dirty="0" err="1" smtClean="0">
                    <a:latin typeface="Calibri" pitchFamily="34" charset="0"/>
                  </a:rPr>
                  <a:t>r</a:t>
                </a:r>
                <a:r>
                  <a:rPr lang="el-GR" sz="2400" dirty="0" smtClean="0">
                    <a:latin typeface="Calibri" pitchFamily="34" charset="0"/>
                    <a:ea typeface="Tahoma"/>
                    <a:cs typeface="Tahoma"/>
                  </a:rPr>
                  <a:t>τ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&lt;&lt;</a:t>
                </a:r>
                <a:r>
                  <a:rPr lang="en-US" sz="2400" dirty="0" smtClean="0">
                    <a:latin typeface="Calibri" pitchFamily="34" charset="0"/>
                  </a:rPr>
                  <a:t>Q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SPS </a:t>
                </a:r>
                <a:r>
                  <a:rPr lang="en-US" sz="2800" dirty="0" smtClean="0"/>
                  <a:t>measurements: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RF off: </a:t>
                </a:r>
                <a:r>
                  <a:rPr lang="en-US" sz="2400" dirty="0" err="1">
                    <a:latin typeface="Calibri" pitchFamily="34" charset="0"/>
                  </a:rPr>
                  <a:t>f</a:t>
                </a:r>
                <a:r>
                  <a:rPr lang="en-US" sz="2400" baseline="-25000" dirty="0" err="1">
                    <a:latin typeface="Calibri" pitchFamily="34" charset="0"/>
                  </a:rPr>
                  <a:t>r</a:t>
                </a:r>
                <a:r>
                  <a:rPr lang="el-GR" sz="2400" dirty="0" smtClean="0">
                    <a:latin typeface="Calibri" pitchFamily="34" charset="0"/>
                    <a:ea typeface="Tahoma"/>
                    <a:cs typeface="Tahoma"/>
                  </a:rPr>
                  <a:t>τ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=1.4 x 25 = 35 for Q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&lt; 10 =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&gt;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/n</a:t>
                </a:r>
                <a:r>
                  <a:rPr lang="en-US" sz="2400" baseline="-25000" dirty="0" smtClean="0">
                    <a:latin typeface="Calibri" pitchFamily="34" charset="0"/>
                    <a:ea typeface="Tahoma"/>
                    <a:cs typeface="Tahoma"/>
                  </a:rPr>
                  <a:t>r 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is important</a:t>
                </a:r>
              </a:p>
              <a:p>
                <a:pPr marL="0" indent="0">
                  <a:buNone/>
                </a:pPr>
                <a:r>
                  <a:rPr lang="en-US" sz="2400" dirty="0"/>
                  <a:t>RF </a:t>
                </a:r>
                <a:r>
                  <a:rPr lang="en-US" sz="2400" dirty="0" smtClean="0"/>
                  <a:t>on: </a:t>
                </a:r>
                <a:r>
                  <a:rPr lang="en-US" sz="2400" dirty="0" err="1">
                    <a:latin typeface="Calibri" pitchFamily="34" charset="0"/>
                  </a:rPr>
                  <a:t>f</a:t>
                </a:r>
                <a:r>
                  <a:rPr lang="en-US" sz="2400" baseline="-25000" dirty="0" err="1">
                    <a:latin typeface="Calibri" pitchFamily="34" charset="0"/>
                  </a:rPr>
                  <a:t>r</a:t>
                </a:r>
                <a:r>
                  <a:rPr lang="el-GR" sz="2400" dirty="0">
                    <a:latin typeface="Calibri" pitchFamily="34" charset="0"/>
                    <a:ea typeface="Tahoma"/>
                    <a:cs typeface="Tahoma"/>
                  </a:rPr>
                  <a:t>τ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=1.4 x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1.5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 2.1 for 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Q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&gt;1  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=&gt;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/Q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is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important</a:t>
                </a:r>
              </a:p>
              <a:p>
                <a:pPr marL="0" indent="0">
                  <a:buNone/>
                </a:pPr>
                <a:endParaRPr lang="en-US" sz="2400" dirty="0" smtClean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For “1.4 GHz” impedance n</a:t>
                </a:r>
                <a:r>
                  <a:rPr lang="en-US" sz="2400" baseline="-25000" dirty="0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=32340 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and for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>
                    <a:latin typeface="Calibri" pitchFamily="34" charset="0"/>
                    <a:ea typeface="Tahoma"/>
                    <a:cs typeface="Tahoma"/>
                  </a:rPr>
                  <a:t>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 = 330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kOhm</a:t>
                </a:r>
                <a:endParaRPr lang="en-US" sz="2400" baseline="-25000" dirty="0" smtClean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  <a:ea typeface="Tahoma"/>
                    <a:cs typeface="Tahoma"/>
                  </a:rPr>
                  <a:t>R</a:t>
                </a:r>
                <a:r>
                  <a:rPr lang="en-US" sz="2400" baseline="-25000" dirty="0" err="1" smtClean="0">
                    <a:latin typeface="Calibri" pitchFamily="34" charset="0"/>
                    <a:ea typeface="Tahoma"/>
                    <a:cs typeface="Tahoma"/>
                  </a:rPr>
                  <a:t>sh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/n</a:t>
                </a:r>
                <a:r>
                  <a:rPr lang="en-US" sz="2400" baseline="-25000" dirty="0" smtClean="0">
                    <a:latin typeface="Calibri" pitchFamily="34" charset="0"/>
                    <a:ea typeface="Tahoma"/>
                    <a:cs typeface="Tahoma"/>
                  </a:rPr>
                  <a:t>r </a:t>
                </a:r>
                <a:r>
                  <a:rPr lang="en-US" sz="2400" dirty="0" smtClean="0">
                    <a:latin typeface="Calibri" pitchFamily="34" charset="0"/>
                    <a:ea typeface="Tahoma"/>
                    <a:cs typeface="Tahoma"/>
                  </a:rPr>
                  <a:t>=10.2 Ohm</a:t>
                </a:r>
                <a:endParaRPr lang="en-US" sz="2400" dirty="0" smtClean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endParaRPr lang="en-US" sz="2400" dirty="0">
                  <a:latin typeface="Calibri" pitchFamily="34" charset="0"/>
                  <a:ea typeface="Tahoma"/>
                  <a:cs typeface="Tahoma"/>
                </a:endParaRPr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b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32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Microwave </a:t>
            </a:r>
            <a:r>
              <a:rPr lang="en-US" sz="3200" dirty="0" smtClean="0"/>
              <a:t>instability </a:t>
            </a:r>
            <a:r>
              <a:rPr lang="en-US" sz="3200" dirty="0"/>
              <a:t>&amp;</a:t>
            </a:r>
            <a:r>
              <a:rPr lang="en-US" sz="3200" dirty="0" smtClean="0"/>
              <a:t> </a:t>
            </a:r>
            <a:r>
              <a:rPr lang="en-US" sz="3200" dirty="0"/>
              <a:t>l</a:t>
            </a:r>
            <a:r>
              <a:rPr lang="en-US" sz="3200" dirty="0" smtClean="0"/>
              <a:t>oss of Landau damping (LLD) thresholds (V </a:t>
            </a:r>
            <a:r>
              <a:rPr lang="en-US" sz="3200" dirty="0" smtClean="0"/>
              <a:t>for </a:t>
            </a:r>
            <a:r>
              <a:rPr lang="en-US" sz="3200" dirty="0" err="1" smtClean="0"/>
              <a:t>const</a:t>
            </a:r>
            <a:r>
              <a:rPr lang="en-US" sz="3200" dirty="0" smtClean="0"/>
              <a:t> bucket area)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67219"/>
            <a:ext cx="3816424" cy="3665603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60038"/>
            <a:ext cx="3744416" cy="367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4869160"/>
            <a:ext cx="3456384" cy="5760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27984" y="3645024"/>
            <a:ext cx="457200" cy="1224136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9873" y="2130517"/>
            <a:ext cx="97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sh</a:t>
            </a:r>
            <a:r>
              <a:rPr lang="en-US" dirty="0" smtClean="0"/>
              <a:t>/Q</a:t>
            </a:r>
          </a:p>
          <a:p>
            <a:r>
              <a:rPr lang="en-US" dirty="0" smtClean="0"/>
              <a:t>[k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35010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sh</a:t>
            </a:r>
            <a:r>
              <a:rPr lang="en-US" dirty="0" smtClean="0"/>
              <a:t>/n</a:t>
            </a:r>
            <a:r>
              <a:rPr lang="en-US" baseline="-25000" dirty="0" smtClean="0"/>
              <a:t>r </a:t>
            </a:r>
            <a:r>
              <a:rPr lang="en-US" dirty="0" smtClean="0"/>
              <a:t>[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  <a:endParaRPr lang="en-GB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81276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Z/n [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</a:p>
          <a:p>
            <a:r>
              <a:rPr lang="en-US" dirty="0" smtClean="0"/>
              <a:t> (LLD)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452320" y="317927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sh</a:t>
            </a:r>
            <a:r>
              <a:rPr lang="en-US" dirty="0" smtClean="0"/>
              <a:t>/n</a:t>
            </a:r>
            <a:r>
              <a:rPr lang="en-US" baseline="-25000" dirty="0" smtClean="0"/>
              <a:t>r</a:t>
            </a:r>
            <a:endParaRPr lang="en-GB" baseline="-25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16216" y="4663251"/>
            <a:ext cx="1332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80336" y="5878561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Mw instability threshold drops down at the end of the cycle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18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Voltage </a:t>
            </a:r>
            <a:r>
              <a:rPr lang="en-US" sz="4000" dirty="0" smtClean="0"/>
              <a:t>programs</a:t>
            </a: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for constant bucket area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Operational V</a:t>
            </a:r>
            <a:endParaRPr lang="en-GB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3" y="2174875"/>
            <a:ext cx="3764822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:\MatlabFiles\MD_2012_11_05_analysis\analysis_plots\TWC200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635431"/>
            <a:ext cx="4041775" cy="303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46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Microwave instability &amp; </a:t>
            </a:r>
            <a:r>
              <a:rPr lang="en-US" sz="3200" dirty="0" smtClean="0"/>
              <a:t>LLD thresholds</a:t>
            </a:r>
            <a:br>
              <a:rPr lang="en-US" sz="3200" dirty="0" smtClean="0"/>
            </a:br>
            <a:r>
              <a:rPr lang="en-US" sz="3200" dirty="0" smtClean="0"/>
              <a:t>for two different voltage programs (Q20)</a:t>
            </a:r>
            <a:endParaRPr lang="en-GB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1347"/>
            <a:ext cx="3642713" cy="3508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1347"/>
            <a:ext cx="3600400" cy="348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1560" y="4843513"/>
            <a:ext cx="3456384" cy="5760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60798" y="4216405"/>
            <a:ext cx="927226" cy="908734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87212" y="2130516"/>
            <a:ext cx="97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sh</a:t>
            </a:r>
            <a:r>
              <a:rPr lang="en-US" dirty="0" smtClean="0"/>
              <a:t>/Q</a:t>
            </a:r>
          </a:p>
          <a:p>
            <a:r>
              <a:rPr lang="en-US" dirty="0" smtClean="0"/>
              <a:t>[k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84674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sh</a:t>
            </a:r>
            <a:r>
              <a:rPr lang="en-US" dirty="0" smtClean="0"/>
              <a:t>/n</a:t>
            </a:r>
            <a:r>
              <a:rPr lang="en-US" baseline="-25000" dirty="0" smtClean="0"/>
              <a:t>r </a:t>
            </a:r>
            <a:r>
              <a:rPr lang="en-US" dirty="0" smtClean="0"/>
              <a:t>[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292080" y="402444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Z/n [</a:t>
            </a:r>
            <a:r>
              <a:rPr lang="el-GR" dirty="0" smtClean="0"/>
              <a:t>Ω</a:t>
            </a:r>
            <a:r>
              <a:rPr lang="en-US" dirty="0" smtClean="0"/>
              <a:t>]</a:t>
            </a:r>
          </a:p>
          <a:p>
            <a:r>
              <a:rPr lang="en-US" dirty="0" smtClean="0"/>
              <a:t> (LLD)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3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7613</TotalTime>
  <Words>878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Microwave instability in the SPS</vt:lpstr>
      <vt:lpstr>Microwave instability in the SPS</vt:lpstr>
      <vt:lpstr>PowerPoint Presentation</vt:lpstr>
      <vt:lpstr>PowerPoint Presentation</vt:lpstr>
      <vt:lpstr>Loss of Landau damping (simplified scaling)</vt:lpstr>
      <vt:lpstr>Microwave instability (simplified scaling)</vt:lpstr>
      <vt:lpstr>Microwave instability &amp; loss of Landau damping (LLD) thresholds (V for const bucket area)</vt:lpstr>
      <vt:lpstr>Voltage programs</vt:lpstr>
      <vt:lpstr>Microwave instability &amp; LLD thresholds for two different voltage programs (Q20)</vt:lpstr>
      <vt:lpstr>Coupled-bunch instability threshold for two different voltage programs (Q20)</vt:lpstr>
      <vt:lpstr>Microwave coupled-bunch instability?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1.4 GHz impedance studies in the SPS</dc:title>
  <dc:creator>Elena Chapochnikova</dc:creator>
  <cp:lastModifiedBy>Elena Chapochnikova</cp:lastModifiedBy>
  <cp:revision>99</cp:revision>
  <dcterms:created xsi:type="dcterms:W3CDTF">2013-06-21T12:56:22Z</dcterms:created>
  <dcterms:modified xsi:type="dcterms:W3CDTF">2013-08-08T16:20:32Z</dcterms:modified>
</cp:coreProperties>
</file>