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84" r:id="rId5"/>
    <p:sldId id="287" r:id="rId6"/>
    <p:sldId id="285" r:id="rId7"/>
    <p:sldId id="286" r:id="rId8"/>
    <p:sldId id="259" r:id="rId9"/>
    <p:sldId id="281" r:id="rId10"/>
    <p:sldId id="289" r:id="rId11"/>
    <p:sldId id="288" r:id="rId12"/>
    <p:sldId id="295" r:id="rId13"/>
    <p:sldId id="294" r:id="rId14"/>
    <p:sldId id="271" r:id="rId15"/>
    <p:sldId id="275" r:id="rId16"/>
    <p:sldId id="290" r:id="rId17"/>
    <p:sldId id="291" r:id="rId18"/>
    <p:sldId id="293" r:id="rId19"/>
    <p:sldId id="292" r:id="rId20"/>
    <p:sldId id="296" r:id="rId21"/>
    <p:sldId id="278" r:id="rId22"/>
    <p:sldId id="277" r:id="rId23"/>
    <p:sldId id="283" r:id="rId24"/>
    <p:sldId id="268" r:id="rId25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A9DD5-DECA-4D81-9060-56BABD3819F6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1E868-2E41-422D-8722-5E3B4575B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9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7079A-3411-48BB-BDC9-13CABEB89461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6A80C-8127-4A15-98F1-007D1B3C8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83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90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2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28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28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28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2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10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28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52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89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75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2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8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1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8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85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1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47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4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6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0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6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1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2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9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7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7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D592-45FA-4CC0-A2F2-980045C86B79}" type="datetimeFigureOut">
              <a:rPr lang="en-GB" smtClean="0"/>
              <a:t>02/08/2013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SPS flanges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Simulations &amp; Measurements</a:t>
            </a:r>
            <a:br>
              <a:rPr lang="en-GB" dirty="0" smtClean="0"/>
            </a:br>
            <a:r>
              <a:rPr lang="en-GB" dirty="0" smtClean="0"/>
              <a:t>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265584"/>
          </a:xfrm>
        </p:spPr>
        <p:txBody>
          <a:bodyPr>
            <a:normAutofit fontScale="40000" lnSpcReduction="20000"/>
          </a:bodyPr>
          <a:lstStyle/>
          <a:p>
            <a:r>
              <a:rPr lang="en-GB" dirty="0" smtClean="0"/>
              <a:t>Fritz Caspers and Jose E. Varela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6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Simulations – </a:t>
            </a:r>
            <a:r>
              <a:rPr lang="en-GB" dirty="0" smtClean="0"/>
              <a:t>QD-QD non-enamelled flange</a:t>
            </a:r>
            <a:endParaRPr lang="en-GB" dirty="0"/>
          </a:p>
        </p:txBody>
      </p:sp>
      <p:pic>
        <p:nvPicPr>
          <p:cNvPr id="7171" name="Picture 3" descr="C:\Lyx_Docs\SPS_flange\simulations\QD_QD_noEna_V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00808"/>
            <a:ext cx="7416823" cy="50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45942"/>
              </p:ext>
            </p:extLst>
          </p:nvPr>
        </p:nvGraphicFramePr>
        <p:xfrm>
          <a:off x="5111552" y="4365104"/>
          <a:ext cx="4032448" cy="1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132"/>
                <a:gridCol w="1236242"/>
                <a:gridCol w="779982"/>
                <a:gridCol w="819092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Frequency</a:t>
                      </a:r>
                      <a:r>
                        <a:rPr lang="en-GB" baseline="0" dirty="0" smtClean="0"/>
                        <a:t> [GHz]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Impedance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R/Q</a:t>
                      </a:r>
                      <a:endParaRPr lang="en-GB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78k</a:t>
                      </a:r>
                      <a:r>
                        <a:rPr lang="el-GR" dirty="0" smtClean="0"/>
                        <a:t>Ω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9350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2" name="Picture 4" descr="C:\Lyx_Docs\SPS_flange\spsFlange_QD_QD_noBellow_noEnamel_HFSSmod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2292589" cy="23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Lyx_Docs\SPS_flange\simulations\Vn_MBA_lossy_e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81001"/>
            <a:ext cx="703421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Simulations – </a:t>
            </a:r>
            <a:r>
              <a:rPr lang="en-GB" dirty="0" smtClean="0"/>
              <a:t>MBA-MBA</a:t>
            </a:r>
            <a:r>
              <a:rPr lang="en-GB" dirty="0" smtClean="0"/>
              <a:t> enamelled flange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61784"/>
              </p:ext>
            </p:extLst>
          </p:nvPr>
        </p:nvGraphicFramePr>
        <p:xfrm>
          <a:off x="4139952" y="1628800"/>
          <a:ext cx="4392488" cy="1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019"/>
                <a:gridCol w="1304019"/>
                <a:gridCol w="892225"/>
                <a:gridCol w="892225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Frequency</a:t>
                      </a:r>
                      <a:r>
                        <a:rPr lang="en-GB" baseline="0" dirty="0" smtClean="0"/>
                        <a:t> [GHz]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Impedance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R/Q</a:t>
                      </a:r>
                      <a:endParaRPr lang="en-GB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38k</a:t>
                      </a:r>
                      <a:r>
                        <a:rPr lang="el-GR" dirty="0" smtClean="0"/>
                        <a:t>Ω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07" y="3541103"/>
            <a:ext cx="2119689" cy="169628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75856" y="1781001"/>
            <a:ext cx="720080" cy="1359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58957" y="1596335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Under sampled bell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924944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7544" y="4149080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81520" y="5247548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Simulations – </a:t>
            </a:r>
            <a:r>
              <a:rPr lang="en-GB" dirty="0" smtClean="0"/>
              <a:t>MBA-MBA</a:t>
            </a:r>
            <a:r>
              <a:rPr lang="en-GB" dirty="0" smtClean="0"/>
              <a:t> enamelled flange</a:t>
            </a:r>
            <a:endParaRPr lang="en-GB" dirty="0"/>
          </a:p>
        </p:txBody>
      </p:sp>
      <p:pic>
        <p:nvPicPr>
          <p:cNvPr id="10242" name="Picture 2" descr="C:\Lyx_Docs\SPS_flange\HFSS_fieldPlot_MBA_ena_bellow_14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534530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Lyx_Docs\SPS_flange\simulations\Prad_MBA_lossy_e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3888"/>
            <a:ext cx="4397063" cy="37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6376" y="2148912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Ez</a:t>
            </a:r>
            <a:r>
              <a:rPr lang="en-GB" sz="2000" b="1" dirty="0" smtClean="0"/>
              <a:t> (t=0)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351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Simulations – </a:t>
            </a:r>
            <a:r>
              <a:rPr lang="en-GB" dirty="0" smtClean="0"/>
              <a:t>Total Impedance so far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08973"/>
              </p:ext>
            </p:extLst>
          </p:nvPr>
        </p:nvGraphicFramePr>
        <p:xfrm>
          <a:off x="1547664" y="278092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Freq</a:t>
                      </a:r>
                      <a:r>
                        <a:rPr lang="en-GB" baseline="0" dirty="0" smtClean="0"/>
                        <a:t> [GHz]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r>
                        <a:rPr lang="en-GB" sz="1200" dirty="0" smtClean="0"/>
                        <a:t>um.</a:t>
                      </a:r>
                      <a:r>
                        <a:rPr lang="en-GB" sz="1200" baseline="0" dirty="0" smtClean="0"/>
                        <a:t> of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Impedance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R/Q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97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3.68M</a:t>
                      </a:r>
                      <a:r>
                        <a:rPr lang="el-GR" dirty="0" smtClean="0"/>
                        <a:t>Ω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3686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50k</a:t>
                      </a:r>
                      <a:r>
                        <a:rPr lang="el-GR" dirty="0" smtClean="0"/>
                        <a:t>Ω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5.85M</a:t>
                      </a:r>
                      <a:r>
                        <a:rPr lang="el-GR" dirty="0" smtClean="0"/>
                        <a:t>Ω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637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544k</a:t>
                      </a:r>
                      <a:r>
                        <a:rPr lang="el-GR" dirty="0" smtClean="0"/>
                        <a:t>Ω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6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Simulations</a:t>
            </a:r>
          </a:p>
          <a:p>
            <a:r>
              <a:rPr lang="en-GB" dirty="0">
                <a:solidFill>
                  <a:srgbClr val="FF0000"/>
                </a:solidFill>
              </a:rPr>
              <a:t>MBA-MBA enamelled flange with bellow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Previous Wire Measurement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Shielded BPH </a:t>
            </a:r>
            <a:r>
              <a:rPr lang="en-GB" dirty="0" smtClean="0">
                <a:solidFill>
                  <a:srgbClr val="FF0000"/>
                </a:solidFill>
              </a:rPr>
              <a:t>Wire Measurement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Reflection Measurements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Next </a:t>
            </a:r>
            <a:r>
              <a:rPr lang="en-GB" dirty="0" smtClean="0"/>
              <a:t>Steps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227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dirty="0" smtClean="0"/>
              <a:t>Measurements – </a:t>
            </a:r>
            <a:r>
              <a:rPr lang="en-GB" dirty="0" smtClean="0"/>
              <a:t>Previous Meas.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513" y="113693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Last meeting </a:t>
            </a:r>
            <a:r>
              <a:rPr lang="en-GB" sz="2000" dirty="0" smtClean="0"/>
              <a:t>we showed a not so clear wire measurement of a BPH.</a:t>
            </a:r>
            <a:endParaRPr lang="en-GB" sz="2000" dirty="0" smtClean="0"/>
          </a:p>
          <a:p>
            <a:pPr algn="ctr"/>
            <a:r>
              <a:rPr lang="en-GB" sz="2000" dirty="0" smtClean="0"/>
              <a:t> </a:t>
            </a:r>
          </a:p>
        </p:txBody>
      </p:sp>
      <p:pic>
        <p:nvPicPr>
          <p:cNvPr id="7171" name="Picture 3" descr="\\cernhomej.cern.ch\j\jvarelac\Lyx\SPS_flange\meas\CompleteBPH_dirty\BPH_dir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3" y="1796206"/>
            <a:ext cx="6526539" cy="508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cernhomej.cern.ch\j\jvarelac\Lyx\SPS_flange\BPH_dirty_M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4067943" cy="20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Lyx_Docs\SPS_flange\meas\monsterBricolage\BPH_wireMeas_Shield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06" y="1659514"/>
            <a:ext cx="6064954" cy="42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GB" dirty="0" smtClean="0"/>
              <a:t>Measurements – </a:t>
            </a:r>
            <a:r>
              <a:rPr lang="en-GB" dirty="0" smtClean="0"/>
              <a:t>Shielded BPH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New wire measurement once the pick-up has been shielded. </a:t>
            </a:r>
            <a:endParaRPr lang="en-GB" sz="2000" dirty="0" smtClean="0"/>
          </a:p>
        </p:txBody>
      </p:sp>
      <p:pic>
        <p:nvPicPr>
          <p:cNvPr id="4099" name="Picture 3" descr="C:\Lyx_Docs\SPS_flange\measPhotos\20130807_095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799"/>
            <a:ext cx="3960440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" y="6125234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Rappel: TE and TM resonant mode classification is only valid for ‘pillbox’ cavities.</a:t>
            </a:r>
            <a:endParaRPr lang="en-GB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12160" y="5135484"/>
            <a:ext cx="288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thin wire used. ≈0.1mm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6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GB" dirty="0" smtClean="0"/>
              <a:t>Measurements – </a:t>
            </a:r>
            <a:r>
              <a:rPr lang="en-GB" dirty="0" smtClean="0"/>
              <a:t>Reflection Meas.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156682"/>
            <a:ext cx="630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Reflection measurement with a probe.</a:t>
            </a:r>
            <a:endParaRPr lang="en-GB" sz="2000" dirty="0" smtClean="0"/>
          </a:p>
        </p:txBody>
      </p:sp>
      <p:pic>
        <p:nvPicPr>
          <p:cNvPr id="5127" name="Picture 7" descr="C:\Lyx_Docs\SPS_flange\meas\monsterBricolage\BPH_probe_Shield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00808"/>
            <a:ext cx="674785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Lyx_Docs\SPS_flange\measPhotos\MBA_QD_measSet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3114156" cy="31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Lyx_Docs\SPS_flange\measPhotos\probeMe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43655"/>
            <a:ext cx="2721279" cy="153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0560" y="609329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Weak coupling checked via Smith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Lyx_Docs\SPS_flange\meas\monsterBricolage\BPH_probe_Shielded_ferri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" y="1492470"/>
            <a:ext cx="6947368" cy="53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GB" dirty="0" smtClean="0"/>
              <a:t>Measurements – </a:t>
            </a:r>
            <a:r>
              <a:rPr lang="en-GB" dirty="0" smtClean="0"/>
              <a:t>Reflection Meas.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Reflection measurement with a probe. Coaxial mode damping.</a:t>
            </a:r>
            <a:endParaRPr lang="en-GB" sz="2000" dirty="0" smtClean="0"/>
          </a:p>
        </p:txBody>
      </p:sp>
      <p:pic>
        <p:nvPicPr>
          <p:cNvPr id="6146" name="Picture 2" descr="C:\Lyx_Docs\SPS_flange\measPhotos\coaxDampFerrites_Q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28" y="1645599"/>
            <a:ext cx="2679929" cy="25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Lyx_Docs\SPS_flange\measPhotos\measProbe_ferr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12" y="4437112"/>
            <a:ext cx="2452157" cy="1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3" y="4914454"/>
            <a:ext cx="242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Ferrite + foam to damp the coaxial resonances created by the probe.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5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Lyx_Docs\SPS_flange\meas\monsterBricolage\BPH_weakCoup_1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64" y="1614271"/>
            <a:ext cx="6709296" cy="52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GB" dirty="0" smtClean="0"/>
              <a:t>Measurements – </a:t>
            </a:r>
            <a:r>
              <a:rPr lang="en-GB" dirty="0" smtClean="0"/>
              <a:t>Reflection Meas.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Reflection measurement with a probe. Q measurement.</a:t>
            </a:r>
            <a:endParaRPr lang="en-GB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416824" y="5305422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Measured</a:t>
            </a:r>
          </a:p>
          <a:p>
            <a:pPr algn="ctr"/>
            <a:r>
              <a:rPr lang="en-GB" sz="2000" dirty="0" smtClean="0"/>
              <a:t> Q = 110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2583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924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GB" dirty="0" smtClean="0"/>
              <a:t>The ‘Thomas Bohl’</a:t>
            </a:r>
            <a:endParaRPr lang="en-GB" dirty="0" smtClean="0"/>
          </a:p>
          <a:p>
            <a:r>
              <a:rPr lang="en-GB" dirty="0" smtClean="0"/>
              <a:t>Simulations</a:t>
            </a:r>
          </a:p>
          <a:p>
            <a:r>
              <a:rPr lang="en-GB" dirty="0" smtClean="0"/>
              <a:t>Measurements</a:t>
            </a:r>
          </a:p>
          <a:p>
            <a:r>
              <a:rPr lang="en-GB" dirty="0" smtClean="0"/>
              <a:t>Next </a:t>
            </a:r>
            <a:r>
              <a:rPr lang="en-GB" dirty="0" smtClean="0"/>
              <a:t>Steps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29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Lyx_Docs\SPS_flange\meas\monsterBricolage\BPH_probe_Shielded_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5" y="1477281"/>
            <a:ext cx="8278689" cy="53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Measurements – </a:t>
            </a:r>
            <a:r>
              <a:rPr lang="en-GB" dirty="0" smtClean="0"/>
              <a:t>Transmission Meas.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56682"/>
            <a:ext cx="912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Transmission measurement with two probes.</a:t>
            </a:r>
            <a:endParaRPr lang="en-GB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63688" y="5013176"/>
            <a:ext cx="224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Weak coupling checked via Smith Chart</a:t>
            </a:r>
            <a:endParaRPr lang="en-GB" dirty="0"/>
          </a:p>
        </p:txBody>
      </p:sp>
      <p:pic>
        <p:nvPicPr>
          <p:cNvPr id="5124" name="Picture 4" descr="C:\Lyx_Docs\SPS_flange\measPhotos\MBA_QD_measSet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117115" cy="21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92488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Simulations</a:t>
            </a:r>
          </a:p>
          <a:p>
            <a:r>
              <a:rPr lang="en-GB" dirty="0" smtClean="0"/>
              <a:t>Measurements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Next </a:t>
            </a:r>
            <a:r>
              <a:rPr lang="en-GB" dirty="0" smtClean="0">
                <a:solidFill>
                  <a:srgbClr val="FF0000"/>
                </a:solidFill>
              </a:rPr>
              <a:t>Steps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290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040560"/>
          </a:xfrm>
        </p:spPr>
        <p:txBody>
          <a:bodyPr>
            <a:normAutofit/>
          </a:bodyPr>
          <a:lstStyle/>
          <a:p>
            <a:r>
              <a:rPr lang="en-GB" dirty="0" smtClean="0"/>
              <a:t>Simulations</a:t>
            </a:r>
          </a:p>
          <a:p>
            <a:pPr lvl="1"/>
            <a:r>
              <a:rPr lang="en-GB" dirty="0" smtClean="0"/>
              <a:t>Complete all possible flange combinations.</a:t>
            </a:r>
          </a:p>
          <a:p>
            <a:pPr lvl="1"/>
            <a:r>
              <a:rPr lang="en-GB" dirty="0" smtClean="0"/>
              <a:t>Special attention to the QF-QF non-enamelled case.</a:t>
            </a:r>
            <a:endParaRPr lang="en-GB" dirty="0" smtClean="0"/>
          </a:p>
          <a:p>
            <a:pPr lvl="1"/>
            <a:r>
              <a:rPr lang="en-GB" dirty="0" smtClean="0"/>
              <a:t>Find a way to overcome current limitations.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Measurements:</a:t>
            </a:r>
          </a:p>
          <a:p>
            <a:pPr lvl="1"/>
            <a:r>
              <a:rPr lang="en-GB" dirty="0" smtClean="0"/>
              <a:t>Wait for the new set-up. Expected for mid </a:t>
            </a:r>
            <a:r>
              <a:rPr lang="en-GB" dirty="0" err="1" smtClean="0"/>
              <a:t>september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Suggestions?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939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92488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Simulations</a:t>
            </a:r>
          </a:p>
          <a:p>
            <a:r>
              <a:rPr lang="en-GB" dirty="0" smtClean="0"/>
              <a:t>Measurements</a:t>
            </a:r>
          </a:p>
          <a:p>
            <a:r>
              <a:rPr lang="en-GB" dirty="0" smtClean="0"/>
              <a:t>Next </a:t>
            </a:r>
            <a:r>
              <a:rPr lang="en-GB" dirty="0" smtClean="0"/>
              <a:t>Steps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604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have values for the impedance and R/Q of three of the most numerous flange combinations.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After shielding the pick-up, the BPH flange measurements are cleaner. </a:t>
            </a:r>
            <a:r>
              <a:rPr lang="en-GB" dirty="0" smtClean="0"/>
              <a:t>A Q of 120 has been measured for the 1.4GHz resonance</a:t>
            </a:r>
            <a:r>
              <a:rPr lang="en-GB" dirty="0" smtClean="0"/>
              <a:t>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Simulations and Measurements clearly show a 1.4GHz resonance.</a:t>
            </a:r>
          </a:p>
          <a:p>
            <a:pPr lvl="1"/>
            <a:r>
              <a:rPr lang="en-GB" dirty="0" smtClean="0"/>
              <a:t>Whether or not, this resonance is responsible for the instability is left for discussion.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We </a:t>
            </a:r>
            <a:r>
              <a:rPr lang="en-GB" dirty="0" smtClean="0"/>
              <a:t>continue to search for possible causes of the suspected 1.4GHz </a:t>
            </a:r>
            <a:r>
              <a:rPr lang="en-GB" dirty="0" smtClean="0"/>
              <a:t>microwave instability in the SPS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‘Thomas Bohl’ has been completed. </a:t>
            </a:r>
          </a:p>
          <a:p>
            <a:pPr lvl="1"/>
            <a:r>
              <a:rPr lang="en-GB" dirty="0" smtClean="0"/>
              <a:t>We now have a list of the different flange setups, location and total number.</a:t>
            </a:r>
          </a:p>
          <a:p>
            <a:r>
              <a:rPr lang="en-GB" dirty="0" smtClean="0"/>
              <a:t>The three ‘most numerous’ flange setups have been simulated.</a:t>
            </a:r>
            <a:endParaRPr lang="en-GB" dirty="0" smtClean="0"/>
          </a:p>
          <a:p>
            <a:pPr lvl="1"/>
            <a:r>
              <a:rPr lang="en-GB" dirty="0" smtClean="0"/>
              <a:t>We have now impedance and R/Q.</a:t>
            </a:r>
            <a:endParaRPr lang="en-GB" dirty="0" smtClean="0"/>
          </a:p>
          <a:p>
            <a:r>
              <a:rPr lang="en-GB" dirty="0" smtClean="0"/>
              <a:t>More refined measurements have been carried out.</a:t>
            </a:r>
            <a:endParaRPr lang="en-GB" dirty="0" smtClean="0"/>
          </a:p>
          <a:p>
            <a:pPr lvl="1"/>
            <a:r>
              <a:rPr lang="en-GB" dirty="0" smtClean="0"/>
              <a:t>Still, one more version of the measurement set-up is under preparation (expected for mid September).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449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92488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‘Thomas Bohl’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Simulations</a:t>
            </a:r>
          </a:p>
          <a:p>
            <a:r>
              <a:rPr lang="en-GB" dirty="0" smtClean="0"/>
              <a:t>Measurements</a:t>
            </a:r>
          </a:p>
          <a:p>
            <a:r>
              <a:rPr lang="en-GB" dirty="0" smtClean="0"/>
              <a:t>Next </a:t>
            </a:r>
            <a:r>
              <a:rPr lang="en-GB" dirty="0" smtClean="0"/>
              <a:t>Steps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011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GB" dirty="0" smtClean="0"/>
              <a:t>The ‘Thomas Bohl’</a:t>
            </a:r>
            <a:endParaRPr lang="en-GB" dirty="0"/>
          </a:p>
        </p:txBody>
      </p:sp>
      <p:pic>
        <p:nvPicPr>
          <p:cNvPr id="2050" name="Picture 2" descr="C:\Lyx_Docs\SPS_flange\thomasBohl_Excel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7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62373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Disclaimer: The ‘Thomas Bohl’ does not include the LSSs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1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The ‘Thomas Bohl’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39904"/>
              </p:ext>
            </p:extLst>
          </p:nvPr>
        </p:nvGraphicFramePr>
        <p:xfrm>
          <a:off x="251520" y="1484784"/>
          <a:ext cx="6552728" cy="4860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988"/>
                <a:gridCol w="1199240"/>
                <a:gridCol w="576064"/>
                <a:gridCol w="576064"/>
                <a:gridCol w="576064"/>
                <a:gridCol w="576064"/>
                <a:gridCol w="576064"/>
                <a:gridCol w="576064"/>
                <a:gridCol w="1008116"/>
              </a:tblGrid>
              <a:tr h="5388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</a:tr>
              <a:tr h="604211">
                <a:tc>
                  <a:txBody>
                    <a:bodyPr/>
                    <a:lstStyle/>
                    <a:p>
                      <a:r>
                        <a:rPr lang="en-GB" dirty="0" smtClean="0"/>
                        <a:t>156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QF-MBA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83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4211">
                <a:tc>
                  <a:txBody>
                    <a:bodyPr/>
                    <a:lstStyle/>
                    <a:p>
                      <a:r>
                        <a:rPr lang="en-GB" dirty="0" smtClean="0"/>
                        <a:t>156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MBA-MBA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4211">
                <a:tc>
                  <a:txBody>
                    <a:bodyPr/>
                    <a:lstStyle/>
                    <a:p>
                      <a:r>
                        <a:rPr lang="en-GB" dirty="0" smtClean="0"/>
                        <a:t>156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QD-QD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99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4211">
                <a:tc>
                  <a:txBody>
                    <a:bodyPr/>
                    <a:lstStyle/>
                    <a:p>
                      <a:r>
                        <a:rPr lang="en-GB" dirty="0" smtClean="0"/>
                        <a:t>156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QF-QF</a:t>
                      </a:r>
                    </a:p>
                    <a:p>
                      <a:pPr algn="ctr"/>
                      <a:r>
                        <a:rPr lang="en-GB" sz="1200" dirty="0" smtClean="0"/>
                        <a:t>Non-enamelled</a:t>
                      </a: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0504">
                <a:tc>
                  <a:txBody>
                    <a:bodyPr/>
                    <a:lstStyle/>
                    <a:p>
                      <a:r>
                        <a:rPr lang="en-GB" dirty="0" smtClean="0"/>
                        <a:t>156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QD-QD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Non-enamelled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75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4211">
                <a:tc>
                  <a:txBody>
                    <a:bodyPr/>
                    <a:lstStyle/>
                    <a:p>
                      <a:r>
                        <a:rPr lang="en-GB" dirty="0" smtClean="0"/>
                        <a:t>219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BPV-QD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90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4211">
                <a:tc>
                  <a:txBody>
                    <a:bodyPr/>
                    <a:lstStyle/>
                    <a:p>
                      <a:r>
                        <a:rPr lang="en-GB" dirty="0" smtClean="0"/>
                        <a:t>219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BPH-QF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16/12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15/7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18/10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18/12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18/11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17/11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102/63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6257" y="53732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Analysed combinations</a:t>
            </a:r>
            <a:endParaRPr lang="en-GB" dirty="0"/>
          </a:p>
        </p:txBody>
      </p:sp>
      <p:cxnSp>
        <p:nvCxnSpPr>
          <p:cNvPr id="7" name="Elbow Connector 6"/>
          <p:cNvCxnSpPr>
            <a:endCxn id="5" idx="0"/>
          </p:cNvCxnSpPr>
          <p:nvPr/>
        </p:nvCxnSpPr>
        <p:spPr>
          <a:xfrm rot="16200000" flipH="1">
            <a:off x="6156176" y="3573015"/>
            <a:ext cx="2448272" cy="1152129"/>
          </a:xfrm>
          <a:prstGeom prst="bentConnector3">
            <a:avLst>
              <a:gd name="adj1" fmla="val -3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6804248" y="4581128"/>
            <a:ext cx="1152129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804247" y="3501008"/>
            <a:ext cx="1152130" cy="5760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The ‘Thomas Bohl’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Simulations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BPV QD-QD enamelled flange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BPV QD-QD non-enamelled flange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BPH MBA-MBA enamelled </a:t>
            </a:r>
            <a:r>
              <a:rPr lang="en-GB" dirty="0" smtClean="0">
                <a:solidFill>
                  <a:srgbClr val="FF0000"/>
                </a:solidFill>
              </a:rPr>
              <a:t>flange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Total Impedance so far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Measurements</a:t>
            </a:r>
          </a:p>
          <a:p>
            <a:r>
              <a:rPr lang="en-GB" dirty="0" smtClean="0"/>
              <a:t>Next </a:t>
            </a:r>
            <a:r>
              <a:rPr lang="en-GB" dirty="0" smtClean="0"/>
              <a:t>Steps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481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76" y="1052736"/>
            <a:ext cx="9151576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 HFSS models for the enamelled QD-QD and </a:t>
            </a:r>
            <a:r>
              <a:rPr lang="en-GB" dirty="0" err="1" smtClean="0"/>
              <a:t>MBA-MBA+bellow</a:t>
            </a:r>
            <a:r>
              <a:rPr lang="en-GB" dirty="0" smtClean="0"/>
              <a:t> flanges.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63773"/>
            <a:ext cx="4895415" cy="3917555"/>
          </a:xfrm>
          <a:prstGeom prst="rect">
            <a:avLst/>
          </a:prstGeom>
        </p:spPr>
      </p:pic>
      <p:pic>
        <p:nvPicPr>
          <p:cNvPr id="7" name="Picture 2" descr="C:\Lyx_Docs\SPS_flange\spsFlange_QD_QD_noBellow_HFSSmod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4176464" cy="405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52292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QD-QD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5768130"/>
            <a:ext cx="116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MBA-MBA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0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Simulations – </a:t>
            </a:r>
            <a:r>
              <a:rPr lang="en-GB" dirty="0" smtClean="0"/>
              <a:t>QD-QD enamelled flange</a:t>
            </a:r>
            <a:endParaRPr lang="en-GB" dirty="0"/>
          </a:p>
        </p:txBody>
      </p:sp>
      <p:pic>
        <p:nvPicPr>
          <p:cNvPr id="3075" name="Picture 3" descr="C:\Lyx_Docs\SPS_flange\simulations\QD_QD_ena_V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694055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43621"/>
              </p:ext>
            </p:extLst>
          </p:nvPr>
        </p:nvGraphicFramePr>
        <p:xfrm>
          <a:off x="1094009" y="1033312"/>
          <a:ext cx="4752531" cy="150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349"/>
                <a:gridCol w="1238923"/>
                <a:gridCol w="1116126"/>
                <a:gridCol w="118813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Frequency</a:t>
                      </a:r>
                      <a:r>
                        <a:rPr lang="en-GB" baseline="0" dirty="0" smtClean="0"/>
                        <a:t> [GHz]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Impedance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R/Q</a:t>
                      </a:r>
                      <a:endParaRPr lang="en-GB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0.25k</a:t>
                      </a:r>
                      <a:r>
                        <a:rPr lang="el-GR" dirty="0" smtClean="0"/>
                        <a:t>Ω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</a:t>
                      </a:r>
                      <a:endParaRPr lang="en-GB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5.5k</a:t>
                      </a:r>
                      <a:r>
                        <a:rPr lang="el-GR" dirty="0" smtClean="0"/>
                        <a:t>Ω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C:\Lyx_Docs\SPS_flange\spsFlange_QD_QD_noBellow_HFSSmod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0" y="1484784"/>
            <a:ext cx="2169900" cy="210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0192" y="4105503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Modulus of the voltage for a 1W plane wave source.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1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16363</TotalTime>
  <Words>679</Words>
  <Application>Microsoft Office PowerPoint</Application>
  <PresentationFormat>On-screen Show (4:3)</PresentationFormat>
  <Paragraphs>256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SPS flanges Simulations &amp; Measurements Update</vt:lpstr>
      <vt:lpstr>Outline</vt:lpstr>
      <vt:lpstr>Introduction</vt:lpstr>
      <vt:lpstr>Outline</vt:lpstr>
      <vt:lpstr>The ‘Thomas Bohl’</vt:lpstr>
      <vt:lpstr>The ‘Thomas Bohl’</vt:lpstr>
      <vt:lpstr>Outline</vt:lpstr>
      <vt:lpstr>Simulations</vt:lpstr>
      <vt:lpstr>Simulations – QD-QD enamelled flange</vt:lpstr>
      <vt:lpstr>Simulations – QD-QD non-enamelled flange</vt:lpstr>
      <vt:lpstr>Simulations – MBA-MBA enamelled flange</vt:lpstr>
      <vt:lpstr>Simulations – MBA-MBA enamelled flange</vt:lpstr>
      <vt:lpstr>Simulations – Total Impedance so far</vt:lpstr>
      <vt:lpstr>Outline</vt:lpstr>
      <vt:lpstr>Measurements – Previous Meas.</vt:lpstr>
      <vt:lpstr>Measurements – Shielded BPH</vt:lpstr>
      <vt:lpstr>Measurements – Reflection Meas.</vt:lpstr>
      <vt:lpstr>Measurements – Reflection Meas.</vt:lpstr>
      <vt:lpstr>Measurements – Reflection Meas.</vt:lpstr>
      <vt:lpstr>Measurements – Transmission Meas.</vt:lpstr>
      <vt:lpstr>Outline</vt:lpstr>
      <vt:lpstr>Next Steps</vt:lpstr>
      <vt:lpstr>Outline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for the Measurement of Cavity Q’s in Reflection</dc:title>
  <dc:creator>Jose Enrique Varela Campelo</dc:creator>
  <cp:lastModifiedBy>Jose Enrique Varela Campelo</cp:lastModifiedBy>
  <cp:revision>155</cp:revision>
  <cp:lastPrinted>2013-07-11T13:09:52Z</cp:lastPrinted>
  <dcterms:created xsi:type="dcterms:W3CDTF">2013-02-21T13:42:40Z</dcterms:created>
  <dcterms:modified xsi:type="dcterms:W3CDTF">2013-08-08T13:21:02Z</dcterms:modified>
</cp:coreProperties>
</file>