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4"/>
  </p:notesMasterIdLst>
  <p:handoutMasterIdLst>
    <p:handoutMasterId r:id="rId15"/>
  </p:handoutMasterIdLst>
  <p:sldIdLst>
    <p:sldId id="256" r:id="rId3"/>
    <p:sldId id="272" r:id="rId4"/>
    <p:sldId id="277" r:id="rId5"/>
    <p:sldId id="278" r:id="rId6"/>
    <p:sldId id="279" r:id="rId7"/>
    <p:sldId id="276" r:id="rId8"/>
    <p:sldId id="280" r:id="rId9"/>
    <p:sldId id="284" r:id="rId10"/>
    <p:sldId id="281" r:id="rId11"/>
    <p:sldId id="282" r:id="rId12"/>
    <p:sldId id="28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B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73" autoAdjust="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8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DE30E-3776-4432-9185-7AB93EEA3F97}" type="datetimeFigureOut">
              <a:rPr lang="en-GB" smtClean="0"/>
              <a:t>08/08/2013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BA6A4-5A45-48F0-B07F-712948ECE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85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EA243-E6BB-4EEA-96D1-1C97DAD2D575}" type="datetimeFigureOut">
              <a:rPr lang="en-GB" smtClean="0"/>
              <a:t>08/08/2013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DB602-6F08-4E86-BD0E-894F1F4A1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40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43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08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12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03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4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21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5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LIU-SPS BD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7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36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3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37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6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685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dirty="0" smtClean="0"/>
              <a:t>LIU-SPS BD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46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PT Sans Caption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Wingdings" pitchFamily="2" charset="2"/>
        <a:buNone/>
        <a:defRPr sz="2800" kern="1200">
          <a:solidFill>
            <a:schemeClr val="tx1"/>
          </a:solidFill>
          <a:latin typeface="PT Sans" pitchFamily="34" charset="0"/>
          <a:ea typeface="+mn-ea"/>
          <a:cs typeface="+mn-cs"/>
        </a:defRPr>
      </a:lvl1pPr>
      <a:lvl2pPr marL="360000" indent="0" algn="l" defTabSz="914400" rtl="0" eaLnBrk="1" latinLnBrk="0" hangingPunct="1">
        <a:spcBef>
          <a:spcPct val="20000"/>
        </a:spcBef>
        <a:buFont typeface="Wingdings" pitchFamily="2" charset="2"/>
        <a:buNone/>
        <a:defRPr sz="2400" kern="1200">
          <a:solidFill>
            <a:schemeClr val="tx1"/>
          </a:solidFill>
          <a:latin typeface="PT Sans" pitchFamily="34" charset="0"/>
          <a:ea typeface="+mn-ea"/>
          <a:cs typeface="+mn-cs"/>
        </a:defRPr>
      </a:lvl2pPr>
      <a:lvl3pPr marL="7200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08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44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smtClean="0"/>
              <a:t>LIU-SPS BD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8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46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PT Sans Caption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Wingdings" pitchFamily="2" charset="2"/>
        <a:buNone/>
        <a:defRPr sz="2800" kern="1200">
          <a:solidFill>
            <a:schemeClr val="tx1"/>
          </a:solidFill>
          <a:latin typeface="PT Sans" pitchFamily="34" charset="0"/>
          <a:ea typeface="+mn-ea"/>
          <a:cs typeface="+mn-cs"/>
        </a:defRPr>
      </a:lvl1pPr>
      <a:lvl2pPr marL="360000" indent="0" algn="l" defTabSz="914400" rtl="0" eaLnBrk="1" latinLnBrk="0" hangingPunct="1">
        <a:spcBef>
          <a:spcPct val="20000"/>
        </a:spcBef>
        <a:buFont typeface="Wingdings" pitchFamily="2" charset="2"/>
        <a:buNone/>
        <a:defRPr sz="2400" kern="1200">
          <a:solidFill>
            <a:schemeClr val="tx1"/>
          </a:solidFill>
          <a:latin typeface="PT Sans" pitchFamily="34" charset="0"/>
          <a:ea typeface="+mn-ea"/>
          <a:cs typeface="+mn-cs"/>
        </a:defRPr>
      </a:lvl2pPr>
      <a:lvl3pPr marL="7200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08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44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SPS de-bunching </a:t>
            </a:r>
            <a:br>
              <a:rPr lang="en-GB" dirty="0" smtClean="0"/>
            </a:br>
            <a:r>
              <a:rPr lang="en-GB" dirty="0" smtClean="0"/>
              <a:t>simulated with </a:t>
            </a:r>
            <a:r>
              <a:rPr lang="en-GB" dirty="0" err="1" smtClean="0"/>
              <a:t>Headtail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781800" cy="1752600"/>
          </a:xfrm>
        </p:spPr>
        <p:txBody>
          <a:bodyPr>
            <a:normAutofit/>
          </a:bodyPr>
          <a:lstStyle/>
          <a:p>
            <a:r>
              <a:rPr lang="de-CH" sz="2400" b="1" dirty="0" smtClean="0"/>
              <a:t>Theodoros </a:t>
            </a:r>
            <a:r>
              <a:rPr lang="de-CH" sz="2400" b="1" dirty="0" err="1" smtClean="0"/>
              <a:t>Argyropoulos</a:t>
            </a:r>
            <a:r>
              <a:rPr lang="de-CH" sz="2400" b="1" dirty="0" smtClean="0"/>
              <a:t>, Thomas Bohl, Giovanni </a:t>
            </a:r>
            <a:r>
              <a:rPr lang="de-CH" sz="2400" b="1" dirty="0" err="1" smtClean="0"/>
              <a:t>Rumolo</a:t>
            </a:r>
            <a:r>
              <a:rPr lang="de-CH" sz="2400" b="1" dirty="0" smtClean="0"/>
              <a:t>, Elena </a:t>
            </a:r>
            <a:r>
              <a:rPr lang="de-CH" sz="2400" b="1" dirty="0" err="1" smtClean="0"/>
              <a:t>Shaposhnikova</a:t>
            </a:r>
            <a:r>
              <a:rPr lang="de-CH" sz="2400" b="1" dirty="0" smtClean="0"/>
              <a:t>, Carlo </a:t>
            </a:r>
            <a:r>
              <a:rPr lang="de-CH" sz="2400" b="1" dirty="0" err="1" smtClean="0"/>
              <a:t>Zannini</a:t>
            </a:r>
            <a:r>
              <a:rPr lang="de-CH" sz="2400" b="1" dirty="0" smtClean="0"/>
              <a:t>, </a:t>
            </a:r>
            <a:r>
              <a:rPr lang="de-CH" sz="2400" b="1" u="sng" dirty="0" smtClean="0"/>
              <a:t>Helga </a:t>
            </a:r>
            <a:r>
              <a:rPr lang="de-CH" sz="2400" b="1" u="sng" dirty="0" err="1" smtClean="0"/>
              <a:t>Timko</a:t>
            </a:r>
            <a:endParaRPr lang="de-CH" sz="2400" b="1" u="sng" dirty="0" smtClean="0"/>
          </a:p>
          <a:p>
            <a:r>
              <a:rPr lang="de-CH" sz="2000" b="1" dirty="0" smtClean="0"/>
              <a:t>BE-RF-BR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15783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Possible 1.4 GHz characteristics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Theodoros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’ code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err="1" smtClean="0"/>
              <a:t>fr</a:t>
            </a:r>
            <a:r>
              <a:rPr lang="en-GB" dirty="0" smtClean="0"/>
              <a:t> = (1.35–1.45) GHz</a:t>
            </a:r>
          </a:p>
          <a:p>
            <a:r>
              <a:rPr lang="en-GB" dirty="0" smtClean="0"/>
              <a:t>Q = 5–10</a:t>
            </a:r>
          </a:p>
          <a:p>
            <a:r>
              <a:rPr lang="en-GB" dirty="0" err="1" smtClean="0"/>
              <a:t>Rs</a:t>
            </a:r>
            <a:r>
              <a:rPr lang="en-GB" dirty="0" smtClean="0"/>
              <a:t> = (300–400) k</a:t>
            </a:r>
            <a:r>
              <a:rPr lang="el-GR" dirty="0" smtClean="0">
                <a:latin typeface="PT Sans"/>
              </a:rPr>
              <a:t>Ω</a:t>
            </a:r>
            <a:endParaRPr lang="de-CH" dirty="0" smtClean="0">
              <a:latin typeface="PT Sans"/>
            </a:endParaRPr>
          </a:p>
          <a:p>
            <a:r>
              <a:rPr lang="de-CH" dirty="0" smtClean="0">
                <a:solidFill>
                  <a:srgbClr val="9FBFE8"/>
                </a:solidFill>
                <a:latin typeface="PT Sans"/>
              </a:rPr>
              <a:t>R/Q &lt; 40 k</a:t>
            </a:r>
            <a:r>
              <a:rPr lang="el-GR" dirty="0" smtClean="0">
                <a:solidFill>
                  <a:srgbClr val="9FBFE8"/>
                </a:solidFill>
                <a:latin typeface="PT Sans"/>
              </a:rPr>
              <a:t>Ω</a:t>
            </a:r>
            <a:endParaRPr lang="en-GB" dirty="0">
              <a:solidFill>
                <a:srgbClr val="9FBFE8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Headtail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Q has a wide range</a:t>
            </a:r>
          </a:p>
          <a:p>
            <a:r>
              <a:rPr lang="en-GB" dirty="0" smtClean="0"/>
              <a:t>For Q = 10—20</a:t>
            </a:r>
            <a:r>
              <a:rPr lang="en-GB" dirty="0" smtClean="0">
                <a:sym typeface="Symbol"/>
              </a:rPr>
              <a:t> </a:t>
            </a:r>
          </a:p>
          <a:p>
            <a:r>
              <a:rPr lang="en-GB" dirty="0" smtClean="0">
                <a:sym typeface="Symbol"/>
              </a:rPr>
              <a:t>	</a:t>
            </a:r>
            <a:r>
              <a:rPr lang="en-GB" dirty="0" smtClean="0">
                <a:solidFill>
                  <a:srgbClr val="9FBFE8"/>
                </a:solidFill>
                <a:sym typeface="Symbol"/>
              </a:rPr>
              <a:t>R/Q = (20–30) k</a:t>
            </a:r>
            <a:r>
              <a:rPr lang="el-GR" dirty="0" smtClean="0">
                <a:solidFill>
                  <a:srgbClr val="9FBFE8"/>
                </a:solidFill>
                <a:latin typeface="PT Sans"/>
              </a:rPr>
              <a:t>Ω</a:t>
            </a:r>
            <a:endParaRPr lang="de-CH" dirty="0" smtClean="0">
              <a:solidFill>
                <a:srgbClr val="9FBFE8"/>
              </a:solidFill>
              <a:latin typeface="PT Sans"/>
            </a:endParaRPr>
          </a:p>
          <a:p>
            <a:r>
              <a:rPr lang="en-GB" dirty="0"/>
              <a:t>For Q = </a:t>
            </a:r>
            <a:r>
              <a:rPr lang="en-GB" dirty="0" smtClean="0"/>
              <a:t>600</a:t>
            </a:r>
            <a:endParaRPr lang="en-GB" dirty="0">
              <a:sym typeface="Symbol"/>
            </a:endParaRPr>
          </a:p>
          <a:p>
            <a:r>
              <a:rPr lang="en-GB" dirty="0">
                <a:sym typeface="Symbol"/>
              </a:rPr>
              <a:t>	</a:t>
            </a:r>
            <a:r>
              <a:rPr lang="en-GB" dirty="0">
                <a:solidFill>
                  <a:srgbClr val="9FBFE8"/>
                </a:solidFill>
                <a:sym typeface="Symbol"/>
              </a:rPr>
              <a:t>R/Q = </a:t>
            </a:r>
            <a:r>
              <a:rPr lang="en-GB" dirty="0" smtClean="0">
                <a:solidFill>
                  <a:srgbClr val="9FBFE8"/>
                </a:solidFill>
                <a:sym typeface="Symbol"/>
              </a:rPr>
              <a:t>(10–15) </a:t>
            </a:r>
            <a:r>
              <a:rPr lang="en-GB" dirty="0">
                <a:solidFill>
                  <a:srgbClr val="9FBFE8"/>
                </a:solidFill>
                <a:sym typeface="Symbol"/>
              </a:rPr>
              <a:t>k</a:t>
            </a:r>
            <a:r>
              <a:rPr lang="el-GR" dirty="0">
                <a:solidFill>
                  <a:srgbClr val="9FBFE8"/>
                </a:solidFill>
                <a:latin typeface="PT Sans"/>
              </a:rPr>
              <a:t>Ω</a:t>
            </a:r>
            <a:endParaRPr lang="en-GB" dirty="0">
              <a:solidFill>
                <a:srgbClr val="9FBFE8"/>
              </a:solidFill>
            </a:endParaRPr>
          </a:p>
          <a:p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200" y="49530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PT Sans" pitchFamily="34" charset="0"/>
              </a:rPr>
              <a:t>For the same Q, we find a slightly different </a:t>
            </a:r>
            <a:r>
              <a:rPr lang="en-GB" dirty="0" err="1" smtClean="0">
                <a:latin typeface="PT Sans" pitchFamily="34" charset="0"/>
              </a:rPr>
              <a:t>Rs</a:t>
            </a:r>
            <a:r>
              <a:rPr lang="en-GB" dirty="0" smtClean="0">
                <a:latin typeface="PT Sans" pitchFamily="34" charset="0"/>
              </a:rPr>
              <a:t>. However, we use very different codes and we both find that the results are very sensitive to </a:t>
            </a:r>
            <a:r>
              <a:rPr lang="en-GB" dirty="0" err="1" smtClean="0">
                <a:latin typeface="PT Sans" pitchFamily="34" charset="0"/>
              </a:rPr>
              <a:t>Rs</a:t>
            </a:r>
            <a:r>
              <a:rPr lang="en-GB" dirty="0" smtClean="0">
                <a:latin typeface="PT Sans" pitchFamily="34" charset="0"/>
              </a:rPr>
              <a:t> (~10—20 %).</a:t>
            </a:r>
            <a:endParaRPr lang="en-GB" dirty="0"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Comparing the two codes </a:t>
            </a:r>
          </a:p>
          <a:p>
            <a:pPr lvl="1"/>
            <a:r>
              <a:rPr lang="en-GB" dirty="0" smtClean="0"/>
              <a:t>Agree qualitatively</a:t>
            </a:r>
          </a:p>
          <a:p>
            <a:pPr lvl="1"/>
            <a:r>
              <a:rPr lang="en-GB" dirty="0" smtClean="0"/>
              <a:t>Still give </a:t>
            </a:r>
            <a:r>
              <a:rPr lang="en-GB" dirty="0" smtClean="0">
                <a:solidFill>
                  <a:srgbClr val="9FBFE8"/>
                </a:solidFill>
              </a:rPr>
              <a:t>up to a factor 2 different </a:t>
            </a:r>
            <a:r>
              <a:rPr lang="en-GB" dirty="0" smtClean="0"/>
              <a:t>results for </a:t>
            </a:r>
            <a:r>
              <a:rPr lang="en-GB" dirty="0" err="1" smtClean="0"/>
              <a:t>Rs</a:t>
            </a:r>
            <a:endParaRPr lang="en-GB" dirty="0" smtClean="0"/>
          </a:p>
          <a:p>
            <a:pPr lvl="2">
              <a:spcBef>
                <a:spcPts val="600"/>
              </a:spcBef>
              <a:spcAft>
                <a:spcPts val="1800"/>
              </a:spcAft>
            </a:pPr>
            <a:r>
              <a:rPr lang="en-GB" dirty="0" smtClean="0"/>
              <a:t>We have started benchmarking tests today</a:t>
            </a:r>
          </a:p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1.4 GHz peak’s Q value </a:t>
            </a:r>
          </a:p>
          <a:p>
            <a:pPr lvl="1"/>
            <a:r>
              <a:rPr lang="en-GB" dirty="0" smtClean="0">
                <a:solidFill>
                  <a:srgbClr val="9FBFE8"/>
                </a:solidFill>
              </a:rPr>
              <a:t>Could be higher </a:t>
            </a:r>
            <a:r>
              <a:rPr lang="en-GB" dirty="0" smtClean="0"/>
              <a:t>than we thought originally</a:t>
            </a:r>
          </a:p>
          <a:p>
            <a:pPr lvl="2"/>
            <a:r>
              <a:rPr lang="en-GB" dirty="0" smtClean="0"/>
              <a:t>Results to be checked with </a:t>
            </a:r>
            <a:r>
              <a:rPr lang="en-GB" dirty="0" err="1" smtClean="0"/>
              <a:t>Theodoros</a:t>
            </a:r>
            <a:r>
              <a:rPr lang="en-GB" dirty="0" smtClean="0"/>
              <a:t>’ code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1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are we now?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Some observational facts…</a:t>
            </a:r>
          </a:p>
          <a:p>
            <a:pPr lvl="1"/>
            <a:r>
              <a:rPr lang="en-GB" dirty="0" smtClean="0"/>
              <a:t>De-bunching of 25 ns long bunches:</a:t>
            </a:r>
          </a:p>
          <a:p>
            <a:pPr lvl="2">
              <a:spcAft>
                <a:spcPts val="1200"/>
              </a:spcAft>
            </a:pPr>
            <a:r>
              <a:rPr lang="en-GB" dirty="0" smtClean="0"/>
              <a:t>Presence of an </a:t>
            </a:r>
            <a:r>
              <a:rPr lang="en-GB" dirty="0" smtClean="0">
                <a:solidFill>
                  <a:srgbClr val="9FBFE8"/>
                </a:solidFill>
              </a:rPr>
              <a:t>unknown 1.4 GHz impedance </a:t>
            </a:r>
            <a:r>
              <a:rPr lang="en-GB" dirty="0" smtClean="0"/>
              <a:t>and its “sidebands”</a:t>
            </a:r>
          </a:p>
          <a:p>
            <a:pPr lvl="1"/>
            <a:r>
              <a:rPr lang="en-GB" dirty="0" smtClean="0"/>
              <a:t>Bunch length </a:t>
            </a:r>
            <a:r>
              <a:rPr lang="en-GB" dirty="0" err="1" smtClean="0"/>
              <a:t>vs</a:t>
            </a:r>
            <a:r>
              <a:rPr lang="en-GB" dirty="0" smtClean="0"/>
              <a:t> intensity on flat top for bunched beam:</a:t>
            </a:r>
          </a:p>
          <a:p>
            <a:pPr lvl="2">
              <a:spcAft>
                <a:spcPts val="1200"/>
              </a:spcAft>
            </a:pPr>
            <a:r>
              <a:rPr lang="en-GB" dirty="0" smtClean="0"/>
              <a:t>Strong </a:t>
            </a:r>
            <a:r>
              <a:rPr lang="en-GB" dirty="0" smtClean="0">
                <a:solidFill>
                  <a:srgbClr val="9FBFE8"/>
                </a:solidFill>
              </a:rPr>
              <a:t>bunch lengthening effect</a:t>
            </a:r>
            <a:r>
              <a:rPr lang="en-GB" dirty="0" smtClean="0"/>
              <a:t>, which cannot be explained by potential-well distortion alone; </a:t>
            </a:r>
            <a:r>
              <a:rPr lang="en-GB" i="1" dirty="0" smtClean="0"/>
              <a:t>microwave instability?</a:t>
            </a:r>
          </a:p>
          <a:p>
            <a:pPr lvl="1"/>
            <a:r>
              <a:rPr lang="en-GB" dirty="0" smtClean="0"/>
              <a:t>Instability thresholds don’t scale as expected with energy:</a:t>
            </a:r>
          </a:p>
          <a:p>
            <a:pPr lvl="2"/>
            <a:r>
              <a:rPr lang="en-GB" dirty="0" smtClean="0">
                <a:solidFill>
                  <a:srgbClr val="9FBFE8"/>
                </a:solidFill>
              </a:rPr>
              <a:t>Microwave instability </a:t>
            </a:r>
            <a:r>
              <a:rPr lang="en-GB" dirty="0" smtClean="0"/>
              <a:t>at flat top could perhaps explain this…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0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SPS impedance model (1)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 cavity contributions</a:t>
            </a:r>
          </a:p>
          <a:p>
            <a:endParaRPr lang="en-GB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221615"/>
              </p:ext>
            </p:extLst>
          </p:nvPr>
        </p:nvGraphicFramePr>
        <p:xfrm>
          <a:off x="990599" y="2362202"/>
          <a:ext cx="4356100" cy="21002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3730"/>
                <a:gridCol w="1195733"/>
                <a:gridCol w="940904"/>
                <a:gridCol w="1195733"/>
              </a:tblGrid>
              <a:tr h="55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fr</a:t>
                      </a:r>
                      <a:r>
                        <a:rPr lang="en-GB" sz="1400" b="1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</a:t>
                      </a:r>
                      <a:r>
                        <a:rPr lang="en-GB" sz="1400" b="1" u="none" strike="noStrike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(MHz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Rsh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MOhm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Q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R/Q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kOhm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616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200.222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2.86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150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19.07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616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200.222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1.84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120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15.33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616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629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0.388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500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0.78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616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800.888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1.94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300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6.47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468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1400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i="1" u="none" strike="noStrike" dirty="0" smtClean="0">
                          <a:effectLst/>
                          <a:latin typeface="PT Sans Caption" pitchFamily="34" charset="0"/>
                        </a:rPr>
                        <a:t>unknown</a:t>
                      </a:r>
                      <a:endParaRPr lang="en-GB" sz="1400" b="0" i="1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i="1" u="none" strike="noStrike" dirty="0" smtClean="0">
                          <a:effectLst/>
                          <a:latin typeface="PT Sans Caption" pitchFamily="34" charset="0"/>
                        </a:rPr>
                        <a:t>unknown</a:t>
                      </a:r>
                      <a:endParaRPr lang="en-GB" sz="1400" b="0" i="1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i="1" u="none" strike="noStrike" dirty="0" smtClean="0">
                          <a:effectLst/>
                          <a:latin typeface="PT Sans Caption" pitchFamily="34" charset="0"/>
                        </a:rPr>
                        <a:t>unknown</a:t>
                      </a:r>
                      <a:endParaRPr lang="en-GB" sz="1400" b="0" i="1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1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SPS impedance model 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 kicker contributions</a:t>
            </a:r>
          </a:p>
          <a:p>
            <a:endParaRPr lang="en-GB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3581400" cy="2686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57650"/>
            <a:ext cx="3581400" cy="268604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232706"/>
              </p:ext>
            </p:extLst>
          </p:nvPr>
        </p:nvGraphicFramePr>
        <p:xfrm>
          <a:off x="533400" y="2362200"/>
          <a:ext cx="3683000" cy="1947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3783"/>
                <a:gridCol w="1210075"/>
                <a:gridCol w="723783"/>
                <a:gridCol w="1025359"/>
              </a:tblGrid>
              <a:tr h="5139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fr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</a:t>
                      </a:r>
                      <a:r>
                        <a:rPr lang="en-GB" sz="14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(MHz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Rsh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MOhm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Q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R/Q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kOhm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3945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44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0.026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11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2.36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3945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305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0.0025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0.21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3945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570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0.038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38.00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3945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1400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0.02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20.00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8142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3000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0.018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18.00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52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en-GB" i="1" dirty="0" smtClean="0"/>
              <a:t>A more “perfect” fit to kicker data</a:t>
            </a:r>
            <a:br>
              <a:rPr lang="en-GB" i="1" dirty="0" smtClean="0"/>
            </a:br>
            <a:r>
              <a:rPr lang="en-GB" i="1" dirty="0" smtClean="0"/>
              <a:t>(not used in simulations)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 kicker contributions</a:t>
            </a:r>
          </a:p>
          <a:p>
            <a:pPr lvl="2"/>
            <a:endParaRPr lang="en-GB" i="1" dirty="0" smtClean="0"/>
          </a:p>
          <a:p>
            <a:pPr lvl="2"/>
            <a:endParaRPr lang="en-GB" i="1" dirty="0"/>
          </a:p>
          <a:p>
            <a:pPr lvl="2"/>
            <a:endParaRPr lang="en-GB" i="1" dirty="0" smtClean="0"/>
          </a:p>
          <a:p>
            <a:pPr lvl="2"/>
            <a:endParaRPr lang="en-GB" i="1" dirty="0"/>
          </a:p>
          <a:p>
            <a:pPr lvl="2"/>
            <a:endParaRPr lang="en-GB" i="1" dirty="0" smtClean="0"/>
          </a:p>
          <a:p>
            <a:pPr lvl="2"/>
            <a:endParaRPr lang="en-GB" i="1" dirty="0"/>
          </a:p>
          <a:p>
            <a:pPr lvl="2"/>
            <a:endParaRPr lang="en-GB" i="1" dirty="0" smtClean="0"/>
          </a:p>
          <a:p>
            <a:pPr lvl="2"/>
            <a:r>
              <a:rPr lang="en-GB" i="1" dirty="0" smtClean="0"/>
              <a:t>N.B. the over-damped 3 GHz</a:t>
            </a:r>
          </a:p>
          <a:p>
            <a:pPr lvl="2"/>
            <a:r>
              <a:rPr lang="en-GB" i="1" dirty="0" smtClean="0"/>
              <a:t>resonator…</a:t>
            </a:r>
            <a:endParaRPr lang="en-GB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3581400" cy="2686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057650"/>
            <a:ext cx="3581398" cy="268604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279853"/>
              </p:ext>
            </p:extLst>
          </p:nvPr>
        </p:nvGraphicFramePr>
        <p:xfrm>
          <a:off x="533400" y="2362200"/>
          <a:ext cx="3683000" cy="1947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3783"/>
                <a:gridCol w="1210075"/>
                <a:gridCol w="723783"/>
                <a:gridCol w="1025359"/>
              </a:tblGrid>
              <a:tr h="5139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fr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</a:t>
                      </a:r>
                      <a:r>
                        <a:rPr lang="en-GB" sz="14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(MHz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Rsh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MOhm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Q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R/Q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kOhm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3945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44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0.026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11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2.36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3945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305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0.0025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0.21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3945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550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0.032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1.1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29.09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3945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1400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0.014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Sans Caption" pitchFamily="34" charset="0"/>
                        </a:rPr>
                        <a:t>0.6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23.33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8142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3000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0.014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0.25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56.00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447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SPS impedance model (3)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 BPM + 1 </a:t>
            </a:r>
            <a:r>
              <a:rPr lang="en-GB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Zs</a:t>
            </a: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contribution</a:t>
            </a:r>
          </a:p>
          <a:p>
            <a:endParaRPr lang="en-GB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805926"/>
              </p:ext>
            </p:extLst>
          </p:nvPr>
        </p:nvGraphicFramePr>
        <p:xfrm>
          <a:off x="990600" y="2209800"/>
          <a:ext cx="5410201" cy="33528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1742"/>
                <a:gridCol w="1477401"/>
                <a:gridCol w="998806"/>
                <a:gridCol w="1602252"/>
              </a:tblGrid>
              <a:tr h="4524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fr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</a:t>
                      </a:r>
                      <a:r>
                        <a:rPr lang="en-GB" sz="1400" b="1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(MHz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Rsh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MOhm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Q</a:t>
                      </a:r>
                      <a:endParaRPr lang="en-GB" sz="1400" b="1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R/Q (</a:t>
                      </a:r>
                      <a:r>
                        <a:rPr lang="en-GB" sz="1400" b="1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kOhm</a:t>
                      </a:r>
                      <a:r>
                        <a:rPr lang="en-GB" sz="14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PT Sans Caption" pitchFamily="34" charset="0"/>
                        </a:rPr>
                        <a:t>)</a:t>
                      </a:r>
                      <a:endParaRPr lang="en-GB" sz="14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8588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265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0.187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260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0.72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8588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295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0.162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240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0.68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8588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890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0.069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490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0.14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8588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1055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770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0.91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8588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1080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0.205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660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0.31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8588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1200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0.026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620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0.04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8588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1600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1.28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680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1.88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8588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1860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0.59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900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0.66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03016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1960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0.144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2000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0.07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8588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 (</a:t>
                      </a:r>
                      <a:r>
                        <a:rPr lang="en-GB" sz="1400" u="none" strike="noStrike" dirty="0" err="1" smtClean="0">
                          <a:effectLst/>
                          <a:latin typeface="PT Sans Caption" pitchFamily="34" charset="0"/>
                        </a:rPr>
                        <a:t>Zs</a:t>
                      </a:r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) 1180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PT Sans Caption" pitchFamily="34" charset="0"/>
                        </a:rPr>
                        <a:t>6.6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PT Sans Caption" pitchFamily="34" charset="0"/>
                        </a:rPr>
                        <a:t>14000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PT Sans Caption" pitchFamily="34" charset="0"/>
                        </a:rPr>
                        <a:t>0.47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PT Sans Caption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67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De-bunching of “long” bunches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0"/>
            <a:ext cx="2532904" cy="190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8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92" y="1676400"/>
            <a:ext cx="2532904" cy="1904999"/>
          </a:xfrm>
          <a:prstGeom prst="rect">
            <a:avLst/>
          </a:prstGeom>
        </p:spPr>
      </p:pic>
      <p:pic>
        <p:nvPicPr>
          <p:cNvPr id="19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96" y="1676399"/>
            <a:ext cx="2532904" cy="1904999"/>
          </a:xfrm>
          <a:prstGeom prst="rect">
            <a:avLst/>
          </a:prstGeom>
        </p:spPr>
      </p:pic>
      <p:pic>
        <p:nvPicPr>
          <p:cNvPr id="20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93111"/>
            <a:ext cx="2532904" cy="1904999"/>
          </a:xfrm>
          <a:prstGeom prst="rect">
            <a:avLst/>
          </a:prstGeom>
        </p:spPr>
      </p:pic>
      <p:pic>
        <p:nvPicPr>
          <p:cNvPr id="21" name="Content Placehold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92" y="3689236"/>
            <a:ext cx="2532904" cy="1904999"/>
          </a:xfrm>
          <a:prstGeom prst="rect">
            <a:avLst/>
          </a:prstGeom>
        </p:spPr>
      </p:pic>
      <p:pic>
        <p:nvPicPr>
          <p:cNvPr id="22" name="Content Placeholder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96" y="3689241"/>
            <a:ext cx="2532904" cy="1904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57912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PT Sans" pitchFamily="34" charset="0"/>
              </a:rPr>
              <a:t>Thanks for </a:t>
            </a:r>
            <a:r>
              <a:rPr lang="en-GB" dirty="0" err="1" smtClean="0">
                <a:latin typeface="PT Sans" pitchFamily="34" charset="0"/>
              </a:rPr>
              <a:t>Headtail</a:t>
            </a:r>
            <a:r>
              <a:rPr lang="en-GB" dirty="0" smtClean="0">
                <a:latin typeface="PT Sans" pitchFamily="34" charset="0"/>
              </a:rPr>
              <a:t> debugging to K. Li, N. </a:t>
            </a:r>
            <a:r>
              <a:rPr lang="en-GB" dirty="0" err="1" smtClean="0">
                <a:latin typeface="PT Sans" pitchFamily="34" charset="0"/>
              </a:rPr>
              <a:t>Mounet</a:t>
            </a:r>
            <a:r>
              <a:rPr lang="en-GB" dirty="0" smtClean="0">
                <a:latin typeface="PT Sans" pitchFamily="34" charset="0"/>
              </a:rPr>
              <a:t>, and G. </a:t>
            </a:r>
            <a:r>
              <a:rPr lang="en-GB" dirty="0" err="1" smtClean="0">
                <a:latin typeface="PT Sans" pitchFamily="34" charset="0"/>
              </a:rPr>
              <a:t>Rumolo</a:t>
            </a:r>
            <a:endParaRPr lang="en-GB" dirty="0"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De-bunching of “long” bunches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9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06144"/>
            <a:ext cx="6476999" cy="48713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81400" y="1868859"/>
            <a:ext cx="3352800" cy="369332"/>
          </a:xfrm>
          <a:prstGeom prst="rect">
            <a:avLst/>
          </a:prstGeom>
          <a:noFill/>
          <a:ln>
            <a:solidFill>
              <a:srgbClr val="9FBFE8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PT Sans" pitchFamily="34" charset="0"/>
              </a:rPr>
              <a:t>1.4 GHz &amp; 200 MHz modulation</a:t>
            </a:r>
            <a:endParaRPr lang="en-GB" dirty="0"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62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en-GB" dirty="0" smtClean="0"/>
              <a:t>The 1.4 GHz impedance could have a high Q value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Cavities &amp; kickers</a:t>
            </a: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4256461" cy="32004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Cavities, kickers, BPMs &amp; (</a:t>
            </a:r>
            <a:r>
              <a:rPr lang="en-GB" dirty="0" err="1" smtClean="0"/>
              <a:t>Zs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8th August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Content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138766"/>
            <a:ext cx="4256460" cy="32004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76600" y="4800600"/>
            <a:ext cx="2628900" cy="1971675"/>
            <a:chOff x="3276600" y="4800600"/>
            <a:chExt cx="2628900" cy="1971675"/>
          </a:xfrm>
        </p:grpSpPr>
        <p:pic>
          <p:nvPicPr>
            <p:cNvPr id="13" name="Picture 5" descr="C:\MatlabFiles\MD_2012_07_27_analysis\analysis_plots\MD152_modeampProj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4800600"/>
              <a:ext cx="2628900" cy="197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419600" y="5029200"/>
              <a:ext cx="1143000" cy="369332"/>
            </a:xfrm>
            <a:prstGeom prst="rect">
              <a:avLst/>
            </a:prstGeom>
            <a:noFill/>
            <a:ln>
              <a:solidFill>
                <a:srgbClr val="9FBFE8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PT Sans" pitchFamily="34" charset="0"/>
                </a:rPr>
                <a:t>Measured</a:t>
              </a:r>
            </a:p>
          </p:txBody>
        </p:sp>
      </p:grpSp>
      <p:sp>
        <p:nvSpPr>
          <p:cNvPr id="16" name="Line Callout 1 15"/>
          <p:cNvSpPr/>
          <p:nvPr/>
        </p:nvSpPr>
        <p:spPr>
          <a:xfrm>
            <a:off x="6248400" y="5307270"/>
            <a:ext cx="2057400" cy="958334"/>
          </a:xfrm>
          <a:prstGeom prst="borderCallout1">
            <a:avLst>
              <a:gd name="adj1" fmla="val 1402"/>
              <a:gd name="adj2" fmla="val 78673"/>
              <a:gd name="adj3" fmla="val -93847"/>
              <a:gd name="adj4" fmla="val 61102"/>
            </a:avLst>
          </a:prstGeom>
          <a:noFill/>
          <a:ln w="12700">
            <a:solidFill>
              <a:srgbClr val="9FB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itchFamily="34" charset="0"/>
              </a:rPr>
              <a:t>‘Sidebands’ originate from the combination of 200 MHz and 1.4 GHz modulation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7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ERN_2013-05">
      <a:dk1>
        <a:sysClr val="windowText" lastClr="000000"/>
      </a:dk1>
      <a:lt1>
        <a:sysClr val="window" lastClr="FFFFFF"/>
      </a:lt1>
      <a:dk2>
        <a:srgbClr val="2963AD"/>
      </a:dk2>
      <a:lt2>
        <a:srgbClr val="EEECE1"/>
      </a:lt2>
      <a:accent1>
        <a:srgbClr val="558ED5"/>
      </a:accent1>
      <a:accent2>
        <a:srgbClr val="1F4F9B"/>
      </a:accent2>
      <a:accent3>
        <a:srgbClr val="008080"/>
      </a:accent3>
      <a:accent4>
        <a:srgbClr val="00CC66"/>
      </a:accent4>
      <a:accent5>
        <a:srgbClr val="33CCCC"/>
      </a:accent5>
      <a:accent6>
        <a:srgbClr val="FF6600"/>
      </a:accent6>
      <a:hlink>
        <a:srgbClr val="FF0066"/>
      </a:hlink>
      <a:folHlink>
        <a:srgbClr val="FF0066"/>
      </a:folHlink>
    </a:clrScheme>
    <a:fontScheme name="TH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TH">
      <a:dk1>
        <a:sysClr val="windowText" lastClr="000000"/>
      </a:dk1>
      <a:lt1>
        <a:sysClr val="window" lastClr="FFFFFF"/>
      </a:lt1>
      <a:dk2>
        <a:srgbClr val="2963AD"/>
      </a:dk2>
      <a:lt2>
        <a:srgbClr val="EEECE1"/>
      </a:lt2>
      <a:accent1>
        <a:srgbClr val="2963AD"/>
      </a:accent1>
      <a:accent2>
        <a:srgbClr val="000099"/>
      </a:accent2>
      <a:accent3>
        <a:srgbClr val="008080"/>
      </a:accent3>
      <a:accent4>
        <a:srgbClr val="00CC66"/>
      </a:accent4>
      <a:accent5>
        <a:srgbClr val="33CCCC"/>
      </a:accent5>
      <a:accent6>
        <a:srgbClr val="FF6600"/>
      </a:accent6>
      <a:hlink>
        <a:srgbClr val="0000FF"/>
      </a:hlink>
      <a:folHlink>
        <a:srgbClr val="800080"/>
      </a:folHlink>
    </a:clrScheme>
    <a:fontScheme name="TH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7899</TotalTime>
  <Words>560</Words>
  <Application>Microsoft Office PowerPoint</Application>
  <PresentationFormat>On-screen Show (4:3)</PresentationFormat>
  <Paragraphs>204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SPS de-bunching  simulated with Headtail</vt:lpstr>
      <vt:lpstr>Where are we now?</vt:lpstr>
      <vt:lpstr>SPS impedance model (1)</vt:lpstr>
      <vt:lpstr>SPS impedance model (2)</vt:lpstr>
      <vt:lpstr>A more “perfect” fit to kicker data (not used in simulations)</vt:lpstr>
      <vt:lpstr>SPS impedance model (3)</vt:lpstr>
      <vt:lpstr>De-bunching of “long” bunches</vt:lpstr>
      <vt:lpstr>De-bunching of “long” bunches</vt:lpstr>
      <vt:lpstr>The 1.4 GHz impedance could have a high Q value</vt:lpstr>
      <vt:lpstr>Possible 1.4 GHz characteristics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Helga Timko</dc:creator>
  <cp:lastModifiedBy>Helga Timko</cp:lastModifiedBy>
  <cp:revision>549</cp:revision>
  <dcterms:created xsi:type="dcterms:W3CDTF">2006-08-16T00:00:00Z</dcterms:created>
  <dcterms:modified xsi:type="dcterms:W3CDTF">2013-08-08T16:01:33Z</dcterms:modified>
</cp:coreProperties>
</file>