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Layouts/slideLayout7.xml" ContentType="application/vnd.openxmlformats-officedocument.presentationml.slideLayout+xml"/>
  <Override PartName="/ppt/presProps.xml" ContentType="application/vnd.openxmlformats-officedocument.presentationml.presProps+xml"/>
  <Default Extension="png" ContentType="image/png"/>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viewProps.xml" ContentType="application/vnd.openxmlformats-officedocument.presentationml.viewProps+xml"/>
  <Override PartName="/ppt/slideMasters/slideMaster1.xml" ContentType="application/vnd.openxmlformats-officedocument.presentationml.slideMaster+xml"/>
  <Default Extension="bin" ContentType="application/vnd.openxmlformats-officedocument.presentationml.printerSettings"/>
  <Default Extension="rels" ContentType="application/vnd.openxmlformats-package.relationships+xml"/>
  <Default Extension="pdf" ContentType="application/pdf"/>
</Types>
</file>

<file path=_rels/.rels><?xml version="1.0" encoding="UTF-8" standalone="yes"?>
<Relationships xmlns="http://schemas.openxmlformats.org/package/2006/relationships"><Relationship Id="rId2" Type="http://schemas.openxmlformats.org/package/2006/relationships/metadata/core-properties" Target="docProps/core.xml"/><Relationship Id="rId3" Type="http://schemas.openxmlformats.org/officeDocument/2006/relationships/extended-properties" Target="docProps/app.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r:id="rId1"/>
  </p:sldMasterIdLst>
  <p:sldIdLst>
    <p:sldId id="257" r:id="rId2"/>
    <p:sldId id="258"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FFCB00"/>
    <a:srgbClr val="7AD548"/>
    <a:srgbClr val="FFA73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620"/>
    <p:restoredTop sz="94660"/>
  </p:normalViewPr>
  <p:slideViewPr>
    <p:cSldViewPr snapToObjects="1">
      <p:cViewPr varScale="1">
        <p:scale>
          <a:sx n="116" d="100"/>
          <a:sy n="116" d="100"/>
        </p:scale>
        <p:origin x="-424" y="-1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4" Type="http://schemas.openxmlformats.org/officeDocument/2006/relationships/printerSettings" Target="printerSettings/printerSettings1.bin"/><Relationship Id="rId5" Type="http://schemas.openxmlformats.org/officeDocument/2006/relationships/presProps" Target="presProps.xml"/><Relationship Id="rId7"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6"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E49860D-BC8F-DE41-93D6-255D88ED2E40}" type="datetimeFigureOut">
              <a:rPr lang="en-US" smtClean="0"/>
              <a:pPr/>
              <a:t>1/26/12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1E667D-FB7A-D54C-B7A6-40F18937509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49860D-BC8F-DE41-93D6-255D88ED2E40}" type="datetimeFigureOut">
              <a:rPr lang="en-US" smtClean="0"/>
              <a:pPr/>
              <a:t>1/26/12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1E667D-FB7A-D54C-B7A6-40F18937509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49860D-BC8F-DE41-93D6-255D88ED2E40}" type="datetimeFigureOut">
              <a:rPr lang="en-US" smtClean="0"/>
              <a:pPr/>
              <a:t>1/26/12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1E667D-FB7A-D54C-B7A6-40F18937509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49860D-BC8F-DE41-93D6-255D88ED2E40}" type="datetimeFigureOut">
              <a:rPr lang="en-US" smtClean="0"/>
              <a:pPr/>
              <a:t>1/26/12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1E667D-FB7A-D54C-B7A6-40F18937509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E49860D-BC8F-DE41-93D6-255D88ED2E40}" type="datetimeFigureOut">
              <a:rPr lang="en-US" smtClean="0"/>
              <a:pPr/>
              <a:t>1/26/12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1E667D-FB7A-D54C-B7A6-40F18937509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E49860D-BC8F-DE41-93D6-255D88ED2E40}" type="datetimeFigureOut">
              <a:rPr lang="en-US" smtClean="0"/>
              <a:pPr/>
              <a:t>1/26/12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1E667D-FB7A-D54C-B7A6-40F18937509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E49860D-BC8F-DE41-93D6-255D88ED2E40}" type="datetimeFigureOut">
              <a:rPr lang="en-US" smtClean="0"/>
              <a:pPr/>
              <a:t>1/26/12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1E667D-FB7A-D54C-B7A6-40F18937509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E49860D-BC8F-DE41-93D6-255D88ED2E40}" type="datetimeFigureOut">
              <a:rPr lang="en-US" smtClean="0"/>
              <a:pPr/>
              <a:t>1/26/12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1E667D-FB7A-D54C-B7A6-40F18937509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49860D-BC8F-DE41-93D6-255D88ED2E40}" type="datetimeFigureOut">
              <a:rPr lang="en-US" smtClean="0"/>
              <a:pPr/>
              <a:t>1/26/12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1E667D-FB7A-D54C-B7A6-40F18937509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49860D-BC8F-DE41-93D6-255D88ED2E40}" type="datetimeFigureOut">
              <a:rPr lang="en-US" smtClean="0"/>
              <a:pPr/>
              <a:t>1/26/12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1E667D-FB7A-D54C-B7A6-40F18937509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49860D-BC8F-DE41-93D6-255D88ED2E40}" type="datetimeFigureOut">
              <a:rPr lang="en-US" smtClean="0"/>
              <a:pPr/>
              <a:t>1/26/12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1E667D-FB7A-D54C-B7A6-40F18937509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49860D-BC8F-DE41-93D6-255D88ED2E40}" type="datetimeFigureOut">
              <a:rPr lang="en-US" smtClean="0"/>
              <a:pPr/>
              <a:t>1/26/12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1E667D-FB7A-D54C-B7A6-40F18937509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r:id="rId1"/>
    <p:sldLayoutId r:id="rId2"/>
    <p:sldLayoutId r:id="rId3"/>
    <p:sldLayoutId r:id="rId4"/>
    <p:sldLayoutId r:id="rId5"/>
    <p:sldLayoutId r:id="rId6"/>
    <p:sldLayoutId r:id="rId7"/>
    <p:sldLayoutId r:id="rId8"/>
    <p:sldLayoutId r:id="rId9"/>
    <p:sldLayoutId r:id="rId10"/>
    <p:sldLayoutId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df"/><Relationship Id="rId3"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Content Placeholder 3" descr="Injector_Schedule_2012.pdf"/>
          <p:cNvPicPr>
            <a:picLocks noGrp="1" noChangeAspect="1"/>
          </p:cNvPicPr>
          <p:nvPr>
            <p:ph idx="1"/>
          </p:nvPr>
        </p:nvPicPr>
        <mc:AlternateContent>
          <mc:Choice xmlns:ma="http://schemas.microsoft.com/office/mac/drawingml/2008/main" Requires="ma">
            <p:blipFill>
              <a:blip r:embed="rId2"/>
              <a:srcRect t="1683" b="72381"/>
              <a:stretch>
                <a:fillRect/>
              </a:stretch>
            </p:blipFill>
          </mc:Choice>
          <mc:Fallback>
            <p:blipFill>
              <a:blip r:embed="rId3"/>
              <a:srcRect t="1683" b="72381"/>
              <a:stretch>
                <a:fillRect/>
              </a:stretch>
            </p:blipFill>
          </mc:Fallback>
        </mc:AlternateContent>
        <p:spPr>
          <a:xfrm>
            <a:off x="206658" y="114234"/>
            <a:ext cx="8697713" cy="3192277"/>
          </a:xfrm>
        </p:spPr>
      </p:pic>
      <p:sp>
        <p:nvSpPr>
          <p:cNvPr id="5" name="Content Placeholder 2"/>
          <p:cNvSpPr txBox="1">
            <a:spLocks/>
          </p:cNvSpPr>
          <p:nvPr/>
        </p:nvSpPr>
        <p:spPr>
          <a:xfrm>
            <a:off x="762000" y="3459793"/>
            <a:ext cx="7772400" cy="3169607"/>
          </a:xfrm>
          <a:prstGeom prst="rect">
            <a:avLst/>
          </a:prstGeom>
        </p:spPr>
        <p:txBody>
          <a:bodyPr vert="horz" lIns="91440" tIns="45720" rIns="91440" bIns="45720" rtlCol="0">
            <a:normAutofit fontScale="47500" lnSpcReduction="20000"/>
          </a:bodyPr>
          <a:lstStyle/>
          <a:p>
            <a:pPr marL="342900" marR="0" lvl="0" indent="-342900" algn="l" defTabSz="457200" rtl="0" eaLnBrk="1" fontAlgn="auto" latinLnBrk="0" hangingPunct="1">
              <a:lnSpc>
                <a:spcPct val="100000"/>
              </a:lnSpc>
              <a:spcBef>
                <a:spcPct val="20000"/>
              </a:spcBef>
              <a:spcAft>
                <a:spcPts val="0"/>
              </a:spcAft>
              <a:buClrTx/>
              <a:buSzTx/>
              <a:buFont typeface="Lucida Grande"/>
              <a:buChar char="⇒"/>
              <a:tabLst/>
              <a:defRPr/>
            </a:pPr>
            <a:r>
              <a:rPr lang="en-US" sz="3789" b="1" dirty="0" smtClean="0"/>
              <a:t>Scrubbing week</a:t>
            </a:r>
            <a:r>
              <a:rPr lang="en-US" sz="3789" dirty="0" smtClean="0"/>
              <a:t>: requested in the frame of the LIU-SPS activities to produce inputs to answer the critical question: </a:t>
            </a:r>
            <a:r>
              <a:rPr lang="en-US" sz="3789" b="1" dirty="0" smtClean="0">
                <a:solidFill>
                  <a:srgbClr val="FF0000"/>
                </a:solidFill>
              </a:rPr>
              <a:t>do we need coating or can we </a:t>
            </a:r>
            <a:r>
              <a:rPr lang="en-US" sz="3789" b="1" dirty="0" smtClean="0">
                <a:solidFill>
                  <a:srgbClr val="FF0000"/>
                </a:solidFill>
              </a:rPr>
              <a:t>rely only </a:t>
            </a:r>
            <a:r>
              <a:rPr lang="en-US" sz="3789" b="1" dirty="0" smtClean="0">
                <a:solidFill>
                  <a:srgbClr val="FF0000"/>
                </a:solidFill>
              </a:rPr>
              <a:t>on </a:t>
            </a:r>
            <a:r>
              <a:rPr lang="en-US" sz="3789" b="1" dirty="0" smtClean="0">
                <a:solidFill>
                  <a:srgbClr val="FF0000"/>
                </a:solidFill>
              </a:rPr>
              <a:t>scrubbing for the SPS upgrade?</a:t>
            </a:r>
            <a:endParaRPr lang="en-US" sz="3789" b="1" dirty="0" smtClean="0">
              <a:solidFill>
                <a:srgbClr val="FF0000"/>
              </a:solidFill>
            </a:endParaRPr>
          </a:p>
          <a:p>
            <a:pPr marL="342900" marR="0" lvl="0" indent="-342900" algn="l" defTabSz="457200" rtl="0" eaLnBrk="1" fontAlgn="auto" latinLnBrk="0" hangingPunct="1">
              <a:lnSpc>
                <a:spcPct val="100000"/>
              </a:lnSpc>
              <a:spcBef>
                <a:spcPct val="20000"/>
              </a:spcBef>
              <a:spcAft>
                <a:spcPts val="0"/>
              </a:spcAft>
              <a:buClrTx/>
              <a:buSzTx/>
              <a:buFont typeface="Lucida Grande"/>
              <a:buChar char="⇒"/>
              <a:tabLst/>
              <a:defRPr/>
            </a:pPr>
            <a:r>
              <a:rPr kumimoji="0" lang="en-US" sz="3789" b="0" i="0" u="none" strike="noStrike" kern="1200" cap="none" spc="0" normalizeH="0" baseline="0" noProof="0" dirty="0" smtClean="0">
                <a:ln>
                  <a:noFill/>
                </a:ln>
                <a:solidFill>
                  <a:schemeClr val="tx1"/>
                </a:solidFill>
                <a:effectLst/>
                <a:uLnTx/>
                <a:uFillTx/>
                <a:latin typeface="+mn-lt"/>
                <a:ea typeface="+mn-ea"/>
                <a:cs typeface="+mn-cs"/>
              </a:rPr>
              <a:t>Parallel</a:t>
            </a:r>
            <a:r>
              <a:rPr kumimoji="0" lang="en-US" sz="3789" b="0" i="0" u="none" strike="noStrike" kern="1200" cap="none" spc="0" normalizeH="0" noProof="0" dirty="0" smtClean="0">
                <a:ln>
                  <a:noFill/>
                </a:ln>
                <a:solidFill>
                  <a:schemeClr val="tx1"/>
                </a:solidFill>
                <a:effectLst/>
                <a:uLnTx/>
                <a:uFillTx/>
                <a:latin typeface="+mn-lt"/>
                <a:ea typeface="+mn-ea"/>
                <a:cs typeface="+mn-cs"/>
              </a:rPr>
              <a:t> to LHC operation </a:t>
            </a:r>
            <a:r>
              <a:rPr kumimoji="0" lang="en-US" sz="3789" b="0" i="0" u="none" strike="noStrike" kern="1200" cap="none" spc="0" normalizeH="0" noProof="0" dirty="0" err="1" smtClean="0">
                <a:ln>
                  <a:noFill/>
                </a:ln>
                <a:solidFill>
                  <a:schemeClr val="tx1"/>
                </a:solidFill>
                <a:effectLst/>
                <a:uLnTx/>
                <a:uFillTx/>
                <a:latin typeface="+mn-lt"/>
                <a:ea typeface="+mn-ea"/>
                <a:cs typeface="+mn-cs"/>
                <a:sym typeface="Wingdings"/>
              </a:rPr>
              <a:t></a:t>
            </a:r>
            <a:r>
              <a:rPr kumimoji="0" lang="en-US" sz="3789" b="0" i="0" u="none" strike="noStrike" kern="1200" cap="none" spc="0" normalizeH="0" noProof="0" dirty="0" smtClean="0">
                <a:ln>
                  <a:noFill/>
                </a:ln>
                <a:solidFill>
                  <a:schemeClr val="tx1"/>
                </a:solidFill>
                <a:effectLst/>
                <a:uLnTx/>
                <a:uFillTx/>
                <a:latin typeface="+mn-lt"/>
                <a:ea typeface="+mn-ea"/>
                <a:cs typeface="+mn-cs"/>
                <a:sym typeface="Wingdings"/>
              </a:rPr>
              <a:t> 1) activities will have to be stopped when the LHC requests beam; 2) manipulations that imply changes of settings affecting LHC beams will certainly not be encouraged; 3) we can get parasitic electron cloud data with 50ns beams (up to high intensity?)  </a:t>
            </a:r>
            <a:endParaRPr kumimoji="0" lang="en-US" sz="3789"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457200" rtl="0" eaLnBrk="1" fontAlgn="auto" latinLnBrk="0" hangingPunct="1">
              <a:lnSpc>
                <a:spcPct val="100000"/>
              </a:lnSpc>
              <a:spcBef>
                <a:spcPct val="20000"/>
              </a:spcBef>
              <a:spcAft>
                <a:spcPts val="0"/>
              </a:spcAft>
              <a:buClr>
                <a:schemeClr val="tx1"/>
              </a:buClr>
              <a:buSzTx/>
              <a:buFont typeface="Lucida Grande"/>
              <a:buChar char="⇒"/>
              <a:tabLst/>
              <a:defRPr/>
            </a:pPr>
            <a:r>
              <a:rPr lang="en-US" sz="3789" dirty="0" smtClean="0"/>
              <a:t>Allocated in </a:t>
            </a:r>
            <a:r>
              <a:rPr lang="en-US" sz="3789" b="1" dirty="0" smtClean="0">
                <a:solidFill>
                  <a:srgbClr val="FFCB00"/>
                </a:solidFill>
              </a:rPr>
              <a:t>Week 13</a:t>
            </a:r>
            <a:r>
              <a:rPr lang="en-US" sz="3789" dirty="0" smtClean="0"/>
              <a:t>, i.e. the last week of March – to avoid overlap with the Easter weeks (W14 and W15), when it could be more difficult to have experts available due </a:t>
            </a:r>
            <a:r>
              <a:rPr lang="en-US" sz="3789" dirty="0" smtClean="0"/>
              <a:t>to school </a:t>
            </a:r>
            <a:r>
              <a:rPr lang="en-US" sz="3789" dirty="0" smtClean="0"/>
              <a:t>holidays</a:t>
            </a:r>
          </a:p>
          <a:p>
            <a:pPr marL="342900" marR="0" lvl="0" indent="-342900" algn="l" defTabSz="457200" rtl="0" eaLnBrk="1" fontAlgn="auto" latinLnBrk="0" hangingPunct="1">
              <a:lnSpc>
                <a:spcPct val="100000"/>
              </a:lnSpc>
              <a:spcBef>
                <a:spcPct val="20000"/>
              </a:spcBef>
              <a:spcAft>
                <a:spcPts val="0"/>
              </a:spcAft>
              <a:buClr>
                <a:schemeClr val="tx1"/>
              </a:buClr>
              <a:buSzTx/>
              <a:buFont typeface="Lucida Grande"/>
              <a:buChar char="⇒"/>
              <a:tabLst/>
              <a:defRPr/>
            </a:pPr>
            <a:r>
              <a:rPr lang="en-US" sz="3789" dirty="0" smtClean="0"/>
              <a:t>In principle </a:t>
            </a:r>
            <a:r>
              <a:rPr lang="en-US" sz="3789" b="1" dirty="0" smtClean="0"/>
              <a:t>5 full days </a:t>
            </a:r>
            <a:r>
              <a:rPr lang="en-US" sz="3789" dirty="0" smtClean="0"/>
              <a:t>to carry out studies and tests. If it turns out to be too long because it is impossible to make some of the tests, we will give the beam back to physics earlier</a:t>
            </a:r>
            <a:endParaRPr kumimoji="0" lang="en-US" sz="3789" i="0" u="none" strike="noStrike" kern="1200" cap="none" spc="0" normalizeH="0" baseline="0" noProof="0" dirty="0" smtClean="0">
              <a:ln>
                <a:noFill/>
              </a:ln>
              <a:effectLst/>
              <a:uLnTx/>
              <a:uFillTx/>
              <a:latin typeface="+mn-lt"/>
              <a:ea typeface="+mn-ea"/>
              <a:cs typeface="+mn-cs"/>
            </a:endParaRPr>
          </a:p>
          <a:p>
            <a:pPr marL="1143000" marR="0" lvl="2" indent="-2286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TextBox 5"/>
          <p:cNvSpPr txBox="1"/>
          <p:nvPr/>
        </p:nvSpPr>
        <p:spPr>
          <a:xfrm rot="19807947">
            <a:off x="47109" y="532273"/>
            <a:ext cx="1868462" cy="369332"/>
          </a:xfrm>
          <a:prstGeom prst="rect">
            <a:avLst/>
          </a:prstGeom>
          <a:solidFill>
            <a:schemeClr val="bg1">
              <a:lumMod val="95000"/>
            </a:schemeClr>
          </a:solidFill>
          <a:ln w="28575" cap="flat" cmpd="sng" algn="ctr">
            <a:solidFill>
              <a:schemeClr val="tx1">
                <a:lumMod val="50000"/>
                <a:lumOff val="50000"/>
              </a:schemeClr>
            </a:solidFill>
            <a:prstDash val="solid"/>
            <a:round/>
            <a:headEnd type="none" w="med" len="med"/>
            <a:tailEnd type="none" w="med" len="med"/>
          </a:ln>
        </p:spPr>
        <p:txBody>
          <a:bodyPr wrap="square" rtlCol="0">
            <a:spAutoFit/>
          </a:bodyPr>
          <a:lstStyle/>
          <a:p>
            <a:r>
              <a:rPr lang="en-US" b="1" dirty="0" smtClean="0">
                <a:solidFill>
                  <a:srgbClr val="FF0000"/>
                </a:solidFill>
              </a:rPr>
              <a:t>LOGISTIC DETAILS</a:t>
            </a:r>
            <a:endParaRPr lang="en-US" b="1" dirty="0">
              <a:solidFill>
                <a:srgbClr val="FF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Content Placeholder 2"/>
          <p:cNvSpPr txBox="1">
            <a:spLocks/>
          </p:cNvSpPr>
          <p:nvPr/>
        </p:nvSpPr>
        <p:spPr>
          <a:xfrm>
            <a:off x="422715" y="1204358"/>
            <a:ext cx="8229600" cy="5410200"/>
          </a:xfrm>
          <a:prstGeom prst="rect">
            <a:avLst/>
          </a:prstGeom>
        </p:spPr>
        <p:txBody>
          <a:bodyPr vert="horz" lIns="91440" tIns="45720" rIns="91440" bIns="45720" rtlCol="0">
            <a:normAutofit fontScale="47500" lnSpcReduction="20000"/>
          </a:bodyPr>
          <a:lstStyle/>
          <a:p>
            <a:pPr marL="342900" marR="0" lvl="0" indent="-342900" algn="l" defTabSz="457200" rtl="0" eaLnBrk="1" fontAlgn="auto" latinLnBrk="0" hangingPunct="1">
              <a:lnSpc>
                <a:spcPct val="100000"/>
              </a:lnSpc>
              <a:spcBef>
                <a:spcPct val="20000"/>
              </a:spcBef>
              <a:spcAft>
                <a:spcPts val="0"/>
              </a:spcAft>
              <a:buClrTx/>
              <a:buSzTx/>
              <a:buFont typeface="Lucida Grande"/>
              <a:buChar char="⇒"/>
              <a:tabLst/>
              <a:defRPr/>
            </a:pPr>
            <a:r>
              <a:rPr lang="en-US" sz="3789" b="1" dirty="0" smtClean="0"/>
              <a:t>Scrubbing the SPS further? </a:t>
            </a:r>
          </a:p>
          <a:p>
            <a:pPr marL="800100" lvl="1" indent="-342900">
              <a:spcBef>
                <a:spcPct val="20000"/>
              </a:spcBef>
              <a:buFont typeface="Lucida Grande"/>
              <a:buChar char="→"/>
              <a:defRPr/>
            </a:pPr>
            <a:r>
              <a:rPr lang="en-US" sz="3789" dirty="0" smtClean="0"/>
              <a:t>Perhaps not too much time necessary for that, based on last year’s experience </a:t>
            </a:r>
          </a:p>
          <a:p>
            <a:pPr marL="800100" lvl="1" indent="-342900">
              <a:spcBef>
                <a:spcPct val="20000"/>
              </a:spcBef>
              <a:buFont typeface="Lucida Grande"/>
              <a:buChar char="→"/>
              <a:defRPr/>
            </a:pPr>
            <a:r>
              <a:rPr lang="en-US" sz="3789" dirty="0" smtClean="0"/>
              <a:t>Anyway need to clean parts of the machine opened to air during Winter shut-down, or magnets that have been exchanged </a:t>
            </a:r>
            <a:endParaRPr lang="en-US" sz="3789" dirty="0" smtClean="0">
              <a:solidFill>
                <a:srgbClr val="FF0000"/>
              </a:solidFill>
            </a:endParaRPr>
          </a:p>
          <a:p>
            <a:pPr marL="342900" marR="0" lvl="0" indent="-342900" algn="l" defTabSz="457200" rtl="0" eaLnBrk="1" fontAlgn="auto" latinLnBrk="0" hangingPunct="1">
              <a:lnSpc>
                <a:spcPct val="100000"/>
              </a:lnSpc>
              <a:spcBef>
                <a:spcPct val="20000"/>
              </a:spcBef>
              <a:spcAft>
                <a:spcPts val="0"/>
              </a:spcAft>
              <a:buClrTx/>
              <a:buSzTx/>
              <a:buFont typeface="Lucida Grande"/>
              <a:buChar char="⇒"/>
              <a:tabLst/>
              <a:defRPr/>
            </a:pPr>
            <a:r>
              <a:rPr kumimoji="0" lang="en-US" sz="3789" b="1" i="0" u="none" strike="noStrike" kern="1200" cap="none" spc="0" normalizeH="0" baseline="0" noProof="0" dirty="0" smtClean="0">
                <a:ln>
                  <a:noFill/>
                </a:ln>
                <a:solidFill>
                  <a:schemeClr val="tx1"/>
                </a:solidFill>
                <a:effectLst/>
                <a:uLnTx/>
                <a:uFillTx/>
                <a:latin typeface="+mn-lt"/>
                <a:ea typeface="+mn-ea"/>
                <a:cs typeface="+mn-cs"/>
              </a:rPr>
              <a:t>Tests</a:t>
            </a:r>
            <a:r>
              <a:rPr kumimoji="0" lang="en-US" sz="3789" b="1" i="0" u="none" strike="noStrike" kern="1200" cap="none" spc="0" normalizeH="0" noProof="0" dirty="0" smtClean="0">
                <a:ln>
                  <a:noFill/>
                </a:ln>
                <a:solidFill>
                  <a:schemeClr val="tx1"/>
                </a:solidFill>
                <a:effectLst/>
                <a:uLnTx/>
                <a:uFillTx/>
                <a:latin typeface="+mn-lt"/>
                <a:ea typeface="+mn-ea"/>
                <a:cs typeface="+mn-cs"/>
              </a:rPr>
              <a:t> of electron cloud enhancement techniques </a:t>
            </a:r>
            <a:r>
              <a:rPr kumimoji="0" lang="en-US" sz="3789" b="0" i="0" u="none" strike="noStrike" kern="1200" cap="none" spc="0" normalizeH="0" noProof="0" dirty="0" smtClean="0">
                <a:ln>
                  <a:noFill/>
                </a:ln>
                <a:solidFill>
                  <a:schemeClr val="tx1"/>
                </a:solidFill>
                <a:effectLst/>
                <a:uLnTx/>
                <a:uFillTx/>
                <a:latin typeface="+mn-lt"/>
                <a:ea typeface="+mn-ea"/>
                <a:cs typeface="+mn-cs"/>
              </a:rPr>
              <a:t>that could be used in the future to achieve a desired degree of scrubbing of the machine (beyond operational). E.g.</a:t>
            </a:r>
          </a:p>
          <a:p>
            <a:pPr marL="800100" lvl="1" indent="-342900">
              <a:spcBef>
                <a:spcPct val="20000"/>
              </a:spcBef>
              <a:buFont typeface="Lucida Grande"/>
              <a:buChar char="→"/>
              <a:defRPr/>
            </a:pPr>
            <a:r>
              <a:rPr lang="en-US" sz="3789" baseline="0" dirty="0" smtClean="0"/>
              <a:t>Exotic </a:t>
            </a:r>
            <a:r>
              <a:rPr lang="en-US" sz="3789" baseline="0" dirty="0" err="1" smtClean="0"/>
              <a:t>spacings</a:t>
            </a:r>
            <a:endParaRPr lang="en-US" sz="3789" baseline="0" dirty="0" smtClean="0"/>
          </a:p>
          <a:p>
            <a:pPr marL="800100" lvl="1" indent="-342900">
              <a:spcBef>
                <a:spcPct val="20000"/>
              </a:spcBef>
              <a:buFont typeface="Lucida Grande"/>
              <a:buChar char="→"/>
              <a:defRPr/>
            </a:pPr>
            <a:r>
              <a:rPr kumimoji="0" lang="en-US" sz="3789" b="0" i="0" u="none" strike="noStrike" kern="1200" cap="none" spc="0" normalizeH="0" noProof="0" dirty="0" err="1" smtClean="0">
                <a:ln>
                  <a:noFill/>
                </a:ln>
                <a:solidFill>
                  <a:schemeClr val="tx1"/>
                </a:solidFill>
                <a:effectLst/>
                <a:uLnTx/>
                <a:uFillTx/>
                <a:latin typeface="+mn-lt"/>
                <a:ea typeface="+mn-ea"/>
                <a:cs typeface="+mn-cs"/>
              </a:rPr>
              <a:t>Uncaptured</a:t>
            </a:r>
            <a:r>
              <a:rPr kumimoji="0" lang="en-US" sz="3789" b="0" i="0" u="none" strike="noStrike" kern="1200" cap="none" spc="0" normalizeH="0" noProof="0" dirty="0" smtClean="0">
                <a:ln>
                  <a:noFill/>
                </a:ln>
                <a:solidFill>
                  <a:schemeClr val="tx1"/>
                </a:solidFill>
                <a:effectLst/>
                <a:uLnTx/>
                <a:uFillTx/>
                <a:latin typeface="+mn-lt"/>
                <a:ea typeface="+mn-ea"/>
                <a:cs typeface="+mn-cs"/>
              </a:rPr>
              <a:t> beam</a:t>
            </a:r>
          </a:p>
          <a:p>
            <a:pPr marL="800100" lvl="1" indent="-342900">
              <a:spcBef>
                <a:spcPct val="20000"/>
              </a:spcBef>
              <a:buFont typeface="Lucida Grande"/>
              <a:buChar char="→"/>
              <a:defRPr/>
            </a:pPr>
            <a:r>
              <a:rPr lang="en-US" sz="3789" baseline="0" dirty="0" smtClean="0"/>
              <a:t>Shortened bunches</a:t>
            </a:r>
            <a:endParaRPr kumimoji="0" lang="en-US" sz="3789"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457200" rtl="0" eaLnBrk="1" fontAlgn="auto" latinLnBrk="0" hangingPunct="1">
              <a:lnSpc>
                <a:spcPct val="100000"/>
              </a:lnSpc>
              <a:spcBef>
                <a:spcPct val="20000"/>
              </a:spcBef>
              <a:spcAft>
                <a:spcPts val="0"/>
              </a:spcAft>
              <a:buClr>
                <a:schemeClr val="tx1"/>
              </a:buClr>
              <a:buSzTx/>
              <a:buFont typeface="Lucida Grande"/>
              <a:buChar char="⇒"/>
              <a:tabLst/>
              <a:defRPr/>
            </a:pPr>
            <a:r>
              <a:rPr lang="en-US" sz="3789" b="1" dirty="0" smtClean="0"/>
              <a:t>Monitor and qualify beam induced scrubbing under different beam conditions</a:t>
            </a:r>
          </a:p>
          <a:p>
            <a:pPr marL="800100" lvl="1" indent="-342900">
              <a:spcBef>
                <a:spcPct val="20000"/>
              </a:spcBef>
              <a:buClr>
                <a:schemeClr val="tx1"/>
              </a:buClr>
              <a:buFont typeface="Lucida Grande"/>
              <a:buChar char="⇒"/>
              <a:defRPr/>
            </a:pPr>
            <a:r>
              <a:rPr lang="en-US" sz="3789" dirty="0" smtClean="0"/>
              <a:t>Direct electron cloud observation (strip monitors, pick ups?)</a:t>
            </a:r>
          </a:p>
          <a:p>
            <a:pPr marL="800100" lvl="1" indent="-342900">
              <a:spcBef>
                <a:spcPct val="20000"/>
              </a:spcBef>
              <a:buClr>
                <a:schemeClr val="tx1"/>
              </a:buClr>
              <a:buFont typeface="Lucida Grande"/>
              <a:buChar char="⇒"/>
              <a:defRPr/>
            </a:pPr>
            <a:r>
              <a:rPr lang="en-US" sz="3789" dirty="0" smtClean="0"/>
              <a:t>Evolution of some b</a:t>
            </a:r>
            <a:r>
              <a:rPr lang="en-US" sz="3789" dirty="0" smtClean="0"/>
              <a:t>eam observables</a:t>
            </a:r>
          </a:p>
          <a:p>
            <a:pPr marL="342900" marR="0" lvl="0" indent="-342900" algn="l" defTabSz="457200" rtl="0" eaLnBrk="1" fontAlgn="auto" latinLnBrk="0" hangingPunct="1">
              <a:lnSpc>
                <a:spcPct val="100000"/>
              </a:lnSpc>
              <a:spcBef>
                <a:spcPct val="20000"/>
              </a:spcBef>
              <a:spcAft>
                <a:spcPts val="0"/>
              </a:spcAft>
              <a:buClr>
                <a:schemeClr val="tx1"/>
              </a:buClr>
              <a:buSzTx/>
              <a:buFont typeface="Lucida Grande"/>
              <a:buChar char="⇒"/>
              <a:tabLst/>
              <a:defRPr/>
            </a:pPr>
            <a:r>
              <a:rPr lang="en-US" sz="3789" b="1" dirty="0" smtClean="0"/>
              <a:t>Validate the existin</a:t>
            </a:r>
            <a:r>
              <a:rPr lang="en-US" sz="3789" b="1" dirty="0" smtClean="0"/>
              <a:t>g simulation models and tools with controlled sets of machine data</a:t>
            </a:r>
            <a:r>
              <a:rPr lang="en-US" sz="3789" dirty="0" smtClean="0"/>
              <a:t>, especially to answer some open questions</a:t>
            </a:r>
          </a:p>
          <a:p>
            <a:pPr marL="800100" lvl="1" indent="-342900">
              <a:spcBef>
                <a:spcPct val="20000"/>
              </a:spcBef>
              <a:buClr>
                <a:schemeClr val="tx1"/>
              </a:buClr>
              <a:buFont typeface="Lucida Grande"/>
              <a:buChar char="⇒"/>
              <a:defRPr/>
            </a:pPr>
            <a:r>
              <a:rPr lang="en-US" sz="3789" dirty="0" smtClean="0"/>
              <a:t>Primary electron generation, how close can we get to catch the build up phase of the electron cloud formation correctly?</a:t>
            </a:r>
          </a:p>
          <a:p>
            <a:pPr marL="800100" lvl="1" indent="-342900">
              <a:spcBef>
                <a:spcPct val="20000"/>
              </a:spcBef>
              <a:buClr>
                <a:schemeClr val="tx1"/>
              </a:buClr>
              <a:buFont typeface="Lucida Grande"/>
              <a:buChar char="⇒"/>
              <a:defRPr/>
            </a:pPr>
            <a:r>
              <a:rPr kumimoji="0" lang="en-US" sz="3789" i="0" u="none" strike="noStrike" kern="1200" cap="none" spc="0" normalizeH="0" baseline="0" noProof="0" dirty="0" smtClean="0">
                <a:ln>
                  <a:noFill/>
                </a:ln>
                <a:effectLst/>
                <a:uLnTx/>
                <a:uFillTx/>
                <a:latin typeface="+mn-lt"/>
                <a:ea typeface="+mn-ea"/>
                <a:cs typeface="+mn-cs"/>
              </a:rPr>
              <a:t>Non-monotonic</a:t>
            </a:r>
            <a:r>
              <a:rPr kumimoji="0" lang="en-US" sz="3789" i="0" u="none" strike="noStrike" kern="1200" cap="none" spc="0" normalizeH="0" noProof="0" dirty="0" smtClean="0">
                <a:ln>
                  <a:noFill/>
                </a:ln>
                <a:effectLst/>
                <a:uLnTx/>
                <a:uFillTx/>
                <a:latin typeface="+mn-lt"/>
                <a:ea typeface="+mn-ea"/>
                <a:cs typeface="+mn-cs"/>
              </a:rPr>
              <a:t> dependence of electron cloud on bunch intensity (SPS upgrade studies rely on the experimental verification of this prediction from simulations)</a:t>
            </a:r>
          </a:p>
          <a:p>
            <a:pPr marL="800100" lvl="1" indent="-342900">
              <a:spcBef>
                <a:spcPct val="20000"/>
              </a:spcBef>
              <a:buClr>
                <a:schemeClr val="tx1"/>
              </a:buClr>
              <a:buFont typeface="Lucida Grande"/>
              <a:buChar char="⇒"/>
              <a:defRPr/>
            </a:pPr>
            <a:r>
              <a:rPr lang="en-US" sz="3789" baseline="0" dirty="0" smtClean="0"/>
              <a:t>Memory effect: reflectivity, </a:t>
            </a:r>
            <a:r>
              <a:rPr lang="en-US" sz="3789" baseline="0" dirty="0" err="1" smtClean="0"/>
              <a:t>uncaptured</a:t>
            </a:r>
            <a:r>
              <a:rPr lang="en-US" sz="3789" baseline="0" dirty="0" smtClean="0"/>
              <a:t> beam, multi-turn…</a:t>
            </a:r>
            <a:endParaRPr kumimoji="0" lang="en-US" sz="3789" i="0" u="none" strike="noStrike" kern="1200" cap="none" spc="0" normalizeH="0" baseline="0" noProof="0" dirty="0" smtClean="0">
              <a:ln>
                <a:noFill/>
              </a:ln>
              <a:effectLst/>
              <a:uLnTx/>
              <a:uFillTx/>
              <a:latin typeface="+mn-lt"/>
              <a:ea typeface="+mn-ea"/>
              <a:cs typeface="+mn-cs"/>
            </a:endParaRPr>
          </a:p>
          <a:p>
            <a:pPr marL="1143000" marR="0" lvl="2" indent="-2286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Title 1"/>
          <p:cNvSpPr>
            <a:spLocks noGrp="1"/>
          </p:cNvSpPr>
          <p:nvPr>
            <p:ph type="title"/>
          </p:nvPr>
        </p:nvSpPr>
        <p:spPr>
          <a:xfrm>
            <a:off x="443744" y="284667"/>
            <a:ext cx="8229600" cy="914400"/>
          </a:xfrm>
        </p:spPr>
        <p:txBody>
          <a:bodyPr>
            <a:normAutofit/>
          </a:bodyPr>
          <a:lstStyle/>
          <a:p>
            <a:r>
              <a:rPr lang="en-US" sz="3200" b="1" dirty="0" smtClean="0">
                <a:latin typeface="Helvetica"/>
                <a:cs typeface="Helvetica"/>
              </a:rPr>
              <a:t>Goals of the 2012 SPS scrubbing week</a:t>
            </a:r>
            <a:endParaRPr lang="en-US" sz="3200" b="1" dirty="0">
              <a:latin typeface="Helvetica"/>
              <a:cs typeface="Helvetica"/>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52</TotalTime>
  <Words>370</Words>
  <Application>Microsoft Macintosh PowerPoint</Application>
  <PresentationFormat>On-screen Show (4:3)</PresentationFormat>
  <Paragraphs>20</Paragraphs>
  <Slides>2</Slides>
  <Notes>0</Notes>
  <HiddenSlides>0</HiddenSlides>
  <MMClips>0</MMClips>
  <ScaleCrop>false</ScaleCrop>
  <HeadingPairs>
    <vt:vector size="4" baseType="variant">
      <vt:variant>
        <vt:lpstr>Design Template</vt:lpstr>
      </vt:variant>
      <vt:variant>
        <vt:i4>1</vt:i4>
      </vt:variant>
      <vt:variant>
        <vt:lpstr>Slide Titles</vt:lpstr>
      </vt:variant>
      <vt:variant>
        <vt:i4>2</vt:i4>
      </vt:variant>
    </vt:vector>
  </HeadingPairs>
  <TitlesOfParts>
    <vt:vector size="3" baseType="lpstr">
      <vt:lpstr>Office Theme</vt:lpstr>
      <vt:lpstr>Slide 1</vt:lpstr>
      <vt:lpstr>Goals of the 2012 SPS scrubbing week</vt:lpstr>
    </vt:vector>
  </TitlesOfParts>
  <Company>CERN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Giovanni Rumolo</dc:creator>
  <cp:lastModifiedBy>Giovanni Rumolo</cp:lastModifiedBy>
  <cp:revision>12</cp:revision>
  <dcterms:created xsi:type="dcterms:W3CDTF">2012-01-26T10:27:54Z</dcterms:created>
  <dcterms:modified xsi:type="dcterms:W3CDTF">2012-01-26T11:10:40Z</dcterms:modified>
</cp:coreProperties>
</file>