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11" r:id="rId2"/>
    <p:sldId id="728" r:id="rId3"/>
    <p:sldId id="825" r:id="rId4"/>
    <p:sldId id="811" r:id="rId5"/>
    <p:sldId id="731" r:id="rId6"/>
    <p:sldId id="812" r:id="rId7"/>
    <p:sldId id="786" r:id="rId8"/>
    <p:sldId id="793" r:id="rId9"/>
    <p:sldId id="788" r:id="rId10"/>
    <p:sldId id="789" r:id="rId11"/>
    <p:sldId id="790" r:id="rId12"/>
    <p:sldId id="791" r:id="rId13"/>
    <p:sldId id="759" r:id="rId14"/>
    <p:sldId id="762" r:id="rId15"/>
    <p:sldId id="792" r:id="rId16"/>
    <p:sldId id="813" r:id="rId17"/>
    <p:sldId id="763" r:id="rId18"/>
    <p:sldId id="764" r:id="rId19"/>
    <p:sldId id="801" r:id="rId20"/>
    <p:sldId id="800" r:id="rId21"/>
    <p:sldId id="802" r:id="rId22"/>
    <p:sldId id="803" r:id="rId23"/>
    <p:sldId id="804" r:id="rId24"/>
    <p:sldId id="767" r:id="rId25"/>
    <p:sldId id="823" r:id="rId26"/>
    <p:sldId id="814" r:id="rId27"/>
    <p:sldId id="824" r:id="rId28"/>
    <p:sldId id="782" r:id="rId29"/>
    <p:sldId id="775" r:id="rId30"/>
    <p:sldId id="776" r:id="rId31"/>
    <p:sldId id="777" r:id="rId32"/>
    <p:sldId id="778" r:id="rId33"/>
    <p:sldId id="779" r:id="rId34"/>
    <p:sldId id="780" r:id="rId35"/>
    <p:sldId id="781" r:id="rId36"/>
    <p:sldId id="821" r:id="rId37"/>
    <p:sldId id="783" r:id="rId38"/>
    <p:sldId id="822" r:id="rId39"/>
    <p:sldId id="815" r:id="rId40"/>
    <p:sldId id="769" r:id="rId41"/>
    <p:sldId id="770" r:id="rId42"/>
    <p:sldId id="809" r:id="rId43"/>
    <p:sldId id="808" r:id="rId44"/>
    <p:sldId id="810" r:id="rId45"/>
    <p:sldId id="77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DBA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1577" autoAdjust="0"/>
  </p:normalViewPr>
  <p:slideViewPr>
    <p:cSldViewPr>
      <p:cViewPr varScale="1">
        <p:scale>
          <a:sx n="122" d="100"/>
          <a:sy n="122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7E6B6-6934-42B1-8404-34BD2A9DD528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23607-2240-4054-9CC5-036C37FE4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55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20A0B-B7F7-497A-AEF5-90347360104E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.gif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27.emf"/><Relationship Id="rId4" Type="http://schemas.openxmlformats.org/officeDocument/2006/relationships/image" Target="../media/image25.emf"/><Relationship Id="rId9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0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6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9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2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5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/>
          <p:nvPr/>
        </p:nvSpPr>
        <p:spPr>
          <a:xfrm>
            <a:off x="0" y="2590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2012 SPS Scrubbing Run</a:t>
            </a:r>
            <a:endParaRPr lang="en-US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0" y="3352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H.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Bartosik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G.Iadarola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0" y="6096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SPSU-BD Meeting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23-02-2012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dedicated experiments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8" name="Picture 2" descr="D:\pccern_from\SPS_SEY_installations\SPS_SEY_installations\e_cloud_installation\IMG_0004.JPG"/>
          <p:cNvPicPr>
            <a:picLocks noChangeAspect="1" noChangeArrowheads="1"/>
          </p:cNvPicPr>
          <p:nvPr/>
        </p:nvPicPr>
        <p:blipFill>
          <a:blip r:embed="rId4" cstate="print"/>
          <a:srcRect l="18243" r="10811"/>
          <a:stretch>
            <a:fillRect/>
          </a:stretch>
        </p:blipFill>
        <p:spPr bwMode="auto">
          <a:xfrm>
            <a:off x="5562600" y="762000"/>
            <a:ext cx="2667000" cy="2819400"/>
          </a:xfrm>
          <a:prstGeom prst="rect">
            <a:avLst/>
          </a:prstGeom>
          <a:noFill/>
        </p:spPr>
      </p:pic>
      <p:pic>
        <p:nvPicPr>
          <p:cNvPr id="20" name="Picture 2" descr="D:\pccern_from\SPS_SEY_installations\SPS_SEY_installations\Kapton_detector\IMG_4541.JPG"/>
          <p:cNvPicPr>
            <a:picLocks noChangeAspect="1" noChangeArrowheads="1"/>
          </p:cNvPicPr>
          <p:nvPr/>
        </p:nvPicPr>
        <p:blipFill>
          <a:blip r:embed="rId5" cstate="print"/>
          <a:srcRect l="13235" t="10784" r="5882" b="14706"/>
          <a:stretch>
            <a:fillRect/>
          </a:stretch>
        </p:blipFill>
        <p:spPr bwMode="auto">
          <a:xfrm>
            <a:off x="914400" y="4267200"/>
            <a:ext cx="3429000" cy="2369127"/>
          </a:xfrm>
          <a:prstGeom prst="rect">
            <a:avLst/>
          </a:prstGeom>
          <a:noFill/>
        </p:spPr>
      </p:pic>
      <p:sp>
        <p:nvSpPr>
          <p:cNvPr id="21" name="Rettangolo 20"/>
          <p:cNvSpPr/>
          <p:nvPr/>
        </p:nvSpPr>
        <p:spPr>
          <a:xfrm>
            <a:off x="4572000" y="4572000"/>
            <a:ext cx="44196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Information about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the spatial distribution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of the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Signal integrated over many turns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3" name="Picture 2" descr="\\cern.ch\dfs\Users\t\taborell\Documents\MyDocs\MAURO1\SEY\electrodes\IMG_0416.JPG"/>
          <p:cNvPicPr>
            <a:picLocks noChangeAspect="1" noChangeArrowheads="1"/>
          </p:cNvPicPr>
          <p:nvPr/>
        </p:nvPicPr>
        <p:blipFill>
          <a:blip r:embed="rId6" cstate="print"/>
          <a:srcRect l="15504" r="25581"/>
          <a:stretch>
            <a:fillRect/>
          </a:stretch>
        </p:blipFill>
        <p:spPr bwMode="auto">
          <a:xfrm>
            <a:off x="7239000" y="1295400"/>
            <a:ext cx="1447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152400" y="851624"/>
            <a:ext cx="51054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e-cloud monitors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Strip detector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with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StSt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liner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Strip detector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with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liner and tungsten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clearing electrode</a:t>
            </a:r>
          </a:p>
          <a:p>
            <a:pPr marL="800100" lvl="2" indent="-342900" algn="just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Detector for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slow electron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measurements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Long  term experiment for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aC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coating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dedicated experiments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t="27795" b="16615"/>
          <a:stretch>
            <a:fillRect/>
          </a:stretch>
        </p:blipFill>
        <p:spPr bwMode="auto">
          <a:xfrm>
            <a:off x="5257800" y="2743200"/>
            <a:ext cx="365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 l="10417" t="16667" r="16667" b="30556"/>
          <a:stretch>
            <a:fillRect/>
          </a:stretch>
        </p:blipFill>
        <p:spPr bwMode="auto">
          <a:xfrm>
            <a:off x="5257800" y="685800"/>
            <a:ext cx="3657600" cy="198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457200" y="4495800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Electrode to be kept at zero potential during the beam passage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and  to be biased just after  (rise time ~1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μ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s) to collect e</a:t>
            </a:r>
            <a:r>
              <a:rPr lang="en-US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in the chamber</a:t>
            </a:r>
          </a:p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Trigger can be moved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to observe the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dacay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electrode is made of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copper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152400" y="851624"/>
            <a:ext cx="51054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e-cloud monitors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Strip detector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with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StSt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liner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Strip detector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with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StSt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liner and tungsten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clearing electrode</a:t>
            </a:r>
          </a:p>
          <a:p>
            <a:pPr marL="800100" lvl="2" indent="-342900" algn="just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Detector for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slow electron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measurements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Long  term experiment for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aC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coating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dedicated experiments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52400" y="868680"/>
            <a:ext cx="8229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Shielded pickup</a:t>
            </a:r>
            <a:endParaRPr lang="en-US" sz="24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Allows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bunch by bunch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flux measurement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chamber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No magnetic field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is applied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One of the grid has been removed in order to get a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synchronized beam signal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60003" t="17160" r="7521" b="47039"/>
          <a:stretch>
            <a:fillRect/>
          </a:stretch>
        </p:blipFill>
        <p:spPr bwMode="auto">
          <a:xfrm>
            <a:off x="3352800" y="4191000"/>
            <a:ext cx="2590800" cy="21423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267200"/>
            <a:ext cx="2819400" cy="19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343400"/>
            <a:ext cx="2251159" cy="1666251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5" name="Ovale 14"/>
          <p:cNvSpPr/>
          <p:nvPr/>
        </p:nvSpPr>
        <p:spPr>
          <a:xfrm>
            <a:off x="4191000" y="4267200"/>
            <a:ext cx="7620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9"/>
          <p:cNvCxnSpPr>
            <a:stCxn id="15" idx="6"/>
            <a:endCxn id="13" idx="1"/>
          </p:cNvCxnSpPr>
          <p:nvPr/>
        </p:nvCxnSpPr>
        <p:spPr>
          <a:xfrm>
            <a:off x="4953000" y="4724400"/>
            <a:ext cx="1295400" cy="452126"/>
          </a:xfrm>
          <a:prstGeom prst="straightConnector1">
            <a:avLst/>
          </a:prstGeom>
          <a:ln w="28575">
            <a:solidFill>
              <a:srgbClr val="FFFF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56500" y="868680"/>
            <a:ext cx="408022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Microwave transmission setup</a:t>
            </a:r>
            <a:endParaRPr lang="en-US" sz="2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38275"/>
            <a:ext cx="4225271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dedicated experiments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105400" y="4029075"/>
            <a:ext cx="3733800" cy="36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  <a:spcAft>
                <a:spcPts val="1200"/>
              </a:spcAft>
            </a:pPr>
            <a:r>
              <a:rPr lang="en-US" sz="1300" b="1" dirty="0" err="1" smtClean="0">
                <a:solidFill>
                  <a:schemeClr val="tx2"/>
                </a:solidFill>
                <a:latin typeface="Calibri" pitchFamily="34" charset="0"/>
              </a:rPr>
              <a:t>aC</a:t>
            </a:r>
            <a:endParaRPr lang="en-US" sz="13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457200" y="1632972"/>
            <a:ext cx="3810000" cy="2034163"/>
            <a:chOff x="457200" y="1295400"/>
            <a:chExt cx="3810000" cy="2034163"/>
          </a:xfrm>
        </p:grpSpPr>
        <p:grpSp>
          <p:nvGrpSpPr>
            <p:cNvPr id="26" name="Gruppo 25"/>
            <p:cNvGrpSpPr/>
            <p:nvPr/>
          </p:nvGrpSpPr>
          <p:grpSpPr>
            <a:xfrm>
              <a:off x="457200" y="1295400"/>
              <a:ext cx="3810000" cy="2034163"/>
              <a:chOff x="152400" y="1524000"/>
              <a:chExt cx="3810000" cy="2034163"/>
            </a:xfrm>
          </p:grpSpPr>
          <p:pic>
            <p:nvPicPr>
              <p:cNvPr id="13314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660"/>
              <a:stretch>
                <a:fillRect/>
              </a:stretch>
            </p:blipFill>
            <p:spPr bwMode="auto">
              <a:xfrm>
                <a:off x="152400" y="1524000"/>
                <a:ext cx="3810000" cy="2034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" name="Gruppo 21"/>
              <p:cNvGrpSpPr/>
              <p:nvPr/>
            </p:nvGrpSpPr>
            <p:grpSpPr>
              <a:xfrm>
                <a:off x="533400" y="1600200"/>
                <a:ext cx="1106393" cy="381000"/>
                <a:chOff x="1143000" y="1009650"/>
                <a:chExt cx="1106393" cy="381000"/>
              </a:xfrm>
            </p:grpSpPr>
            <p:sp>
              <p:nvSpPr>
                <p:cNvPr id="17" name="Rettangolo 16"/>
                <p:cNvSpPr/>
                <p:nvPr/>
              </p:nvSpPr>
              <p:spPr>
                <a:xfrm>
                  <a:off x="1162050" y="1009650"/>
                  <a:ext cx="1047750" cy="3810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ttangolo 19"/>
                <p:cNvSpPr/>
                <p:nvPr/>
              </p:nvSpPr>
              <p:spPr>
                <a:xfrm>
                  <a:off x="1143000" y="1033046"/>
                  <a:ext cx="110639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chemeClr val="tx2"/>
                      </a:solidFill>
                      <a:latin typeface="Calibri" pitchFamily="34" charset="0"/>
                    </a:rPr>
                    <a:t>MBB (</a:t>
                  </a:r>
                  <a:r>
                    <a:rPr lang="en-US" sz="1600" b="1" dirty="0" err="1" smtClean="0">
                      <a:solidFill>
                        <a:schemeClr val="tx2"/>
                      </a:solidFill>
                      <a:latin typeface="Calibri" pitchFamily="34" charset="0"/>
                    </a:rPr>
                    <a:t>StSt</a:t>
                  </a:r>
                  <a:r>
                    <a:rPr lang="en-US" sz="1600" b="1" dirty="0" smtClean="0">
                      <a:solidFill>
                        <a:schemeClr val="tx2"/>
                      </a:solidFill>
                      <a:latin typeface="Calibri" pitchFamily="34" charset="0"/>
                    </a:rPr>
                    <a:t>)</a:t>
                  </a:r>
                  <a:endParaRPr lang="en-US" sz="1600" dirty="0"/>
                </a:p>
              </p:txBody>
            </p:sp>
          </p:grpSp>
          <p:sp>
            <p:nvSpPr>
              <p:cNvPr id="24" name="Rettangolo 23"/>
              <p:cNvSpPr/>
              <p:nvPr/>
            </p:nvSpPr>
            <p:spPr>
              <a:xfrm>
                <a:off x="2076450" y="1600200"/>
                <a:ext cx="1047750" cy="381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ttangolo 17"/>
            <p:cNvSpPr/>
            <p:nvPr/>
          </p:nvSpPr>
          <p:spPr>
            <a:xfrm>
              <a:off x="2370338" y="1394996"/>
              <a:ext cx="11063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  <a:latin typeface="Calibri" pitchFamily="34" charset="0"/>
                </a:rPr>
                <a:t>MBB (</a:t>
              </a:r>
              <a:r>
                <a:rPr lang="en-US" sz="1600" b="1" dirty="0" err="1" smtClean="0">
                  <a:solidFill>
                    <a:schemeClr val="tx2"/>
                  </a:solidFill>
                  <a:latin typeface="Calibri" pitchFamily="34" charset="0"/>
                </a:rPr>
                <a:t>StSt</a:t>
              </a:r>
              <a:r>
                <a:rPr lang="en-US" sz="1600" b="1" dirty="0" smtClean="0">
                  <a:solidFill>
                    <a:schemeClr val="tx2"/>
                  </a:solidFill>
                  <a:latin typeface="Calibri" pitchFamily="34" charset="0"/>
                </a:rPr>
                <a:t>)</a:t>
              </a:r>
              <a:endParaRPr lang="en-US" sz="1600" dirty="0"/>
            </a:p>
          </p:txBody>
        </p:sp>
      </p:grpSp>
      <p:sp>
        <p:nvSpPr>
          <p:cNvPr id="23" name="Rettangolo 22"/>
          <p:cNvSpPr/>
          <p:nvPr/>
        </p:nvSpPr>
        <p:spPr>
          <a:xfrm>
            <a:off x="5105400" y="1514475"/>
            <a:ext cx="3733800" cy="36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  <a:spcAft>
                <a:spcPts val="1200"/>
              </a:spcAft>
            </a:pPr>
            <a:r>
              <a:rPr lang="en-US" sz="1300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endParaRPr lang="en-US" sz="13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04800" y="3995172"/>
            <a:ext cx="3810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Detects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phase modulation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on a travelling wave due to the presence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 in the chamber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181600" y="3659743"/>
            <a:ext cx="243239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Increasing n. of batches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5867400" y="6197769"/>
            <a:ext cx="29718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F.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Caspers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, S.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Federmann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  <p:cxnSp>
        <p:nvCxnSpPr>
          <p:cNvPr id="30" name="Straight Arrow Connector 19"/>
          <p:cNvCxnSpPr/>
          <p:nvPr/>
        </p:nvCxnSpPr>
        <p:spPr>
          <a:xfrm>
            <a:off x="7543800" y="3855720"/>
            <a:ext cx="838200" cy="0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152400" y="858728"/>
            <a:ext cx="5715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aC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coated long straight section</a:t>
            </a: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dedicated experiments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8001000" cy="42136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609600" y="5749031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Confirm that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activity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is suppressed (effect of current in solenoid on pickup and pressure signals)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dedicated experiments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52400" y="853440"/>
            <a:ext cx="5715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removable sample</a:t>
            </a:r>
          </a:p>
        </p:txBody>
      </p:sp>
      <p:pic>
        <p:nvPicPr>
          <p:cNvPr id="15" name="Picture 2" descr="D:\pccern_from\SPS_SEY_installations\SPS_SEY_installations\monitors_120110\mobile-sam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3860800" cy="2895600"/>
          </a:xfrm>
          <a:prstGeom prst="rect">
            <a:avLst/>
          </a:prstGeom>
          <a:noFill/>
        </p:spPr>
      </p:pic>
      <p:sp>
        <p:nvSpPr>
          <p:cNvPr id="16" name="Rettangolo 15"/>
          <p:cNvSpPr/>
          <p:nvPr/>
        </p:nvSpPr>
        <p:spPr>
          <a:xfrm>
            <a:off x="4419600" y="1600200"/>
            <a:ext cx="47244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sample can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transferred under vacuum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to the lab. for SEY measurement</a:t>
            </a:r>
          </a:p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Same magnetic field 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that is applied in the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monitors</a:t>
            </a:r>
          </a:p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We could assume that the measured SEY of the removable sample is quite similar to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SEY value of the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liner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at the and of the scrubbing run </a:t>
            </a:r>
          </a:p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Access needed for removing sample?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685800" y="1143000"/>
            <a:ext cx="8153400" cy="445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Electron cloud along the SPS ring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Characterization of the scrubbing process</a:t>
            </a:r>
          </a:p>
          <a:p>
            <a:pPr marL="1257300" lvl="3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Dedicated electron cloud experiments</a:t>
            </a:r>
          </a:p>
          <a:p>
            <a:pPr marL="1257300" lvl="3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Parameter to be identified</a:t>
            </a:r>
          </a:p>
          <a:p>
            <a:pPr marL="1257300" lvl="3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 possible estimation strategy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“Routine” measurements and other possible experiments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Draft plan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Other points for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process characterization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533400" y="3810000"/>
            <a:ext cx="8153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dirty="0" smtClean="0">
                <a:solidFill>
                  <a:schemeClr val="tx2"/>
                </a:solidFill>
                <a:latin typeface="Calibri" pitchFamily="34" charset="0"/>
              </a:rPr>
              <a:t>Can we try to characterize this process in a more “quantitative” fashion?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Try to estimate: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Evolution of the accumulated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dose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Evolution of the chamber’s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SEY</a:t>
            </a:r>
          </a:p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Is this data consistent with lab measurements and our model of e-cloud build-up?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57200" y="1295400"/>
            <a:ext cx="426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From past scrubbing runs we expect a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decreasing signal in the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monitors,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qualitatively confirming that scrubbing is happening.</a:t>
            </a:r>
          </a:p>
        </p:txBody>
      </p:sp>
      <p:grpSp>
        <p:nvGrpSpPr>
          <p:cNvPr id="16" name="Group 6"/>
          <p:cNvGrpSpPr/>
          <p:nvPr/>
        </p:nvGrpSpPr>
        <p:grpSpPr>
          <a:xfrm>
            <a:off x="4464377" y="650514"/>
            <a:ext cx="4222423" cy="3159486"/>
            <a:chOff x="2108200" y="1273550"/>
            <a:chExt cx="4787900" cy="3582613"/>
          </a:xfrm>
        </p:grpSpPr>
        <p:pic>
          <p:nvPicPr>
            <p:cNvPr id="18" name="Picture 4" descr="dsd.tif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8200" y="1273550"/>
              <a:ext cx="4787900" cy="3582613"/>
            </a:xfrm>
            <a:prstGeom prst="rect">
              <a:avLst/>
            </a:prstGeom>
          </p:spPr>
        </p:pic>
        <p:sp>
          <p:nvSpPr>
            <p:cNvPr id="20" name="TextBox 10"/>
            <p:cNvSpPr txBox="1"/>
            <p:nvPr/>
          </p:nvSpPr>
          <p:spPr>
            <a:xfrm>
              <a:off x="2989167" y="1313562"/>
              <a:ext cx="3801815" cy="331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Scrubbing run 2008</a:t>
              </a:r>
              <a:endParaRPr lang="en-US" sz="13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ttangolo 34"/>
          <p:cNvSpPr/>
          <p:nvPr/>
        </p:nvSpPr>
        <p:spPr>
          <a:xfrm>
            <a:off x="533400" y="1248757"/>
            <a:ext cx="81534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No direct measurement of SEY and electron dose: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Evolution of the accumulated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dose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	(No simple scaling rule to infer e</a:t>
            </a:r>
            <a:r>
              <a:rPr lang="en-US" b="1" baseline="30000" dirty="0" smtClean="0">
                <a:solidFill>
                  <a:srgbClr val="FF0000"/>
                </a:solidFill>
                <a:latin typeface="Calibri" pitchFamily="34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dose from strip monitor signals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because of the suppressing effect of holes in dipole fields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Evolution of the chamber’s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SEY 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(No in-situ SEY measurement available)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0" y="56388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Collect data for fit with simulations</a:t>
            </a:r>
          </a:p>
        </p:txBody>
      </p:sp>
      <p:sp>
        <p:nvSpPr>
          <p:cNvPr id="16" name="Freccia in giù 15"/>
          <p:cNvSpPr/>
          <p:nvPr/>
        </p:nvSpPr>
        <p:spPr>
          <a:xfrm>
            <a:off x="4267200" y="4953000"/>
            <a:ext cx="762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process characterization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Secondary emission model employed in simulations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" name="Gruppo 20"/>
          <p:cNvGrpSpPr/>
          <p:nvPr/>
        </p:nvGrpSpPr>
        <p:grpSpPr>
          <a:xfrm>
            <a:off x="124968" y="1295400"/>
            <a:ext cx="4751832" cy="3276600"/>
            <a:chOff x="124968" y="2819400"/>
            <a:chExt cx="4751832" cy="32766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819400"/>
              <a:ext cx="42672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3" name="Straight Connector 34"/>
            <p:cNvCxnSpPr/>
            <p:nvPr/>
          </p:nvCxnSpPr>
          <p:spPr>
            <a:xfrm>
              <a:off x="2133600" y="3336798"/>
              <a:ext cx="0" cy="2514600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4"/>
            <p:cNvCxnSpPr/>
            <p:nvPr/>
          </p:nvCxnSpPr>
          <p:spPr>
            <a:xfrm flipH="1">
              <a:off x="609600" y="3336798"/>
              <a:ext cx="1524000" cy="0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050" t="27973" r="51435" b="44053"/>
            <a:stretch>
              <a:fillRect/>
            </a:stretch>
          </p:blipFill>
          <p:spPr bwMode="auto">
            <a:xfrm>
              <a:off x="124968" y="3191256"/>
              <a:ext cx="533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75025" t="66975" r="10620" b="17694"/>
            <a:stretch>
              <a:fillRect/>
            </a:stretch>
          </p:blipFill>
          <p:spPr bwMode="auto">
            <a:xfrm>
              <a:off x="1789176" y="5878830"/>
              <a:ext cx="685800" cy="217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/>
          <a:srcRect t="10000" r="4216" b="10000"/>
          <a:stretch>
            <a:fillRect/>
          </a:stretch>
        </p:blipFill>
        <p:spPr bwMode="auto">
          <a:xfrm>
            <a:off x="5410200" y="3575304"/>
            <a:ext cx="3408421" cy="76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/>
          <a:srcRect l="2947" r="2762" b="5590"/>
          <a:stretch>
            <a:fillRect/>
          </a:stretch>
        </p:blipFill>
        <p:spPr bwMode="auto">
          <a:xfrm>
            <a:off x="5486400" y="2209800"/>
            <a:ext cx="308008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ttangolo 28"/>
          <p:cNvSpPr/>
          <p:nvPr/>
        </p:nvSpPr>
        <p:spPr>
          <a:xfrm>
            <a:off x="4648200" y="1289304"/>
            <a:ext cx="4724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total SEY is the sum of two contributions: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4876800" y="1746504"/>
            <a:ext cx="2895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True secondary e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4876800" y="3041904"/>
            <a:ext cx="2895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Elastically reflected e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Main goals of SPS 2012 Scrubbing Run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533400" y="1219200"/>
            <a:ext cx="81534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Collect as much information as possible for: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Identification of the </a:t>
            </a:r>
            <a:r>
              <a:rPr lang="en-US" sz="2200" b="1" dirty="0" smtClean="0">
                <a:solidFill>
                  <a:schemeClr val="tx2"/>
                </a:solidFill>
                <a:latin typeface="Calibri" pitchFamily="34" charset="0"/>
              </a:rPr>
              <a:t>present conditioning state of the SPS </a:t>
            </a: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(and, possibly, of strategies to efficiently obtain further scrubbing)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A </a:t>
            </a:r>
            <a:r>
              <a:rPr lang="en-US" sz="2200" b="1" dirty="0" smtClean="0">
                <a:solidFill>
                  <a:schemeClr val="tx2"/>
                </a:solidFill>
                <a:latin typeface="Calibri" pitchFamily="34" charset="0"/>
              </a:rPr>
              <a:t>quantitative characterization of the surface scrubbing process </a:t>
            </a: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due to </a:t>
            </a:r>
            <a:r>
              <a:rPr lang="en-US" sz="2200" b="1" dirty="0" smtClean="0">
                <a:solidFill>
                  <a:schemeClr val="tx2"/>
                </a:solidFill>
                <a:latin typeface="Calibri" pitchFamily="34" charset="0"/>
              </a:rPr>
              <a:t>beam induced </a:t>
            </a: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electron bombarding (for comparison with lab measurements data)</a:t>
            </a:r>
            <a:r>
              <a:rPr lang="en-US" sz="2200" b="1" dirty="0" smtClean="0">
                <a:solidFill>
                  <a:schemeClr val="tx2"/>
                </a:solidFill>
                <a:latin typeface="Calibri" pitchFamily="34" charset="0"/>
              </a:rPr>
              <a:t>  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sz="22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lvl="1" indent="-342900" algn="ctr">
              <a:lnSpc>
                <a:spcPct val="150000"/>
              </a:lnSpc>
              <a:spcAft>
                <a:spcPts val="1200"/>
              </a:spcAft>
            </a:pPr>
            <a:r>
              <a:rPr lang="en-US" sz="2200" b="1" dirty="0" smtClean="0">
                <a:solidFill>
                  <a:schemeClr val="tx2"/>
                </a:solidFill>
                <a:latin typeface="Calibri" pitchFamily="34" charset="0"/>
              </a:rPr>
              <a:t>Further conditioning </a:t>
            </a: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of the machine will be achieved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endParaRPr lang="en-US" sz="22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4267200" y="48006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Secondary emission model employed in simulations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124968" y="1295400"/>
            <a:ext cx="4751832" cy="3276600"/>
            <a:chOff x="124968" y="2819400"/>
            <a:chExt cx="4751832" cy="32766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819400"/>
              <a:ext cx="42672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3" name="Straight Connector 34"/>
            <p:cNvCxnSpPr/>
            <p:nvPr/>
          </p:nvCxnSpPr>
          <p:spPr>
            <a:xfrm>
              <a:off x="2133600" y="3336798"/>
              <a:ext cx="0" cy="2514600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4"/>
            <p:cNvCxnSpPr/>
            <p:nvPr/>
          </p:nvCxnSpPr>
          <p:spPr>
            <a:xfrm flipH="1">
              <a:off x="609600" y="3336798"/>
              <a:ext cx="1524000" cy="0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050" t="27973" r="51435" b="44053"/>
            <a:stretch>
              <a:fillRect/>
            </a:stretch>
          </p:blipFill>
          <p:spPr bwMode="auto">
            <a:xfrm>
              <a:off x="124968" y="3191256"/>
              <a:ext cx="533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75025" t="66975" r="10620" b="17694"/>
            <a:stretch>
              <a:fillRect/>
            </a:stretch>
          </p:blipFill>
          <p:spPr bwMode="auto">
            <a:xfrm>
              <a:off x="1789176" y="5878830"/>
              <a:ext cx="685800" cy="217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/>
          <a:srcRect t="10000" r="4216" b="10000"/>
          <a:stretch>
            <a:fillRect/>
          </a:stretch>
        </p:blipFill>
        <p:spPr bwMode="auto">
          <a:xfrm>
            <a:off x="5410200" y="3575304"/>
            <a:ext cx="3408421" cy="76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/>
          <a:srcRect l="2947" r="2762" b="5590"/>
          <a:stretch>
            <a:fillRect/>
          </a:stretch>
        </p:blipFill>
        <p:spPr bwMode="auto">
          <a:xfrm>
            <a:off x="5486400" y="2209800"/>
            <a:ext cx="308008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ttangolo 28"/>
          <p:cNvSpPr/>
          <p:nvPr/>
        </p:nvSpPr>
        <p:spPr>
          <a:xfrm>
            <a:off x="4648200" y="1289304"/>
            <a:ext cx="4724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total SEY is the sum of two contributions: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4876800" y="1746504"/>
            <a:ext cx="2895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True secondary e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4876800" y="3041904"/>
            <a:ext cx="2895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Elastically reflected e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3429000"/>
            <a:ext cx="3276600" cy="2457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37" name="Ovale 36"/>
          <p:cNvSpPr/>
          <p:nvPr/>
        </p:nvSpPr>
        <p:spPr>
          <a:xfrm>
            <a:off x="1066800" y="3048000"/>
            <a:ext cx="228600" cy="137160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onnettore 1 37"/>
          <p:cNvCxnSpPr>
            <a:stCxn id="37" idx="0"/>
          </p:cNvCxnSpPr>
          <p:nvPr/>
        </p:nvCxnSpPr>
        <p:spPr>
          <a:xfrm>
            <a:off x="1181100" y="3048000"/>
            <a:ext cx="419100" cy="381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Connettore 1 41"/>
          <p:cNvCxnSpPr>
            <a:stCxn id="37" idx="4"/>
          </p:cNvCxnSpPr>
          <p:nvPr/>
        </p:nvCxnSpPr>
        <p:spPr>
          <a:xfrm>
            <a:off x="1181100" y="4419600"/>
            <a:ext cx="419100" cy="14478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Secondary emission model employed in simulations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" name="Gruppo 20"/>
          <p:cNvGrpSpPr/>
          <p:nvPr/>
        </p:nvGrpSpPr>
        <p:grpSpPr>
          <a:xfrm>
            <a:off x="124968" y="1295400"/>
            <a:ext cx="4751832" cy="3276600"/>
            <a:chOff x="124968" y="2819400"/>
            <a:chExt cx="4751832" cy="32766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819400"/>
              <a:ext cx="42672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3" name="Straight Connector 34"/>
            <p:cNvCxnSpPr/>
            <p:nvPr/>
          </p:nvCxnSpPr>
          <p:spPr>
            <a:xfrm>
              <a:off x="2133600" y="3336798"/>
              <a:ext cx="0" cy="2514600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4"/>
            <p:cNvCxnSpPr/>
            <p:nvPr/>
          </p:nvCxnSpPr>
          <p:spPr>
            <a:xfrm flipH="1">
              <a:off x="609600" y="3336798"/>
              <a:ext cx="1524000" cy="0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050" t="27973" r="51435" b="44053"/>
            <a:stretch>
              <a:fillRect/>
            </a:stretch>
          </p:blipFill>
          <p:spPr bwMode="auto">
            <a:xfrm>
              <a:off x="124968" y="3191256"/>
              <a:ext cx="533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75025" t="66975" r="10620" b="17694"/>
            <a:stretch>
              <a:fillRect/>
            </a:stretch>
          </p:blipFill>
          <p:spPr bwMode="auto">
            <a:xfrm>
              <a:off x="1789176" y="5878830"/>
              <a:ext cx="685800" cy="217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/>
          <a:srcRect t="10000" r="4216" b="10000"/>
          <a:stretch>
            <a:fillRect/>
          </a:stretch>
        </p:blipFill>
        <p:spPr bwMode="auto">
          <a:xfrm>
            <a:off x="5410200" y="3575304"/>
            <a:ext cx="3408421" cy="76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/>
          <a:srcRect l="2947" r="2762" b="5590"/>
          <a:stretch>
            <a:fillRect/>
          </a:stretch>
        </p:blipFill>
        <p:spPr bwMode="auto">
          <a:xfrm>
            <a:off x="5486400" y="2209800"/>
            <a:ext cx="308008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ttangolo 28"/>
          <p:cNvSpPr/>
          <p:nvPr/>
        </p:nvSpPr>
        <p:spPr>
          <a:xfrm>
            <a:off x="4648200" y="1289304"/>
            <a:ext cx="4724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total SEY is the sum of two contributions: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4876800" y="1746504"/>
            <a:ext cx="2895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True secondary e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4876800" y="3041904"/>
            <a:ext cx="2895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Elastically reflected e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 cstate="print"/>
          <a:srcRect l="75025" t="66975" r="10620" b="17694"/>
          <a:stretch>
            <a:fillRect/>
          </a:stretch>
        </p:blipFill>
        <p:spPr bwMode="auto">
          <a:xfrm>
            <a:off x="2734944" y="5493782"/>
            <a:ext cx="685800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50" t="27973" r="51435" b="44053"/>
          <a:stretch>
            <a:fillRect/>
          </a:stretch>
        </p:blipFill>
        <p:spPr bwMode="auto">
          <a:xfrm>
            <a:off x="3584892" y="5474732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 cstate="print"/>
          <a:srcRect l="48565" t="55947" r="47288" b="23073"/>
          <a:stretch>
            <a:fillRect/>
          </a:stretch>
        </p:blipFill>
        <p:spPr bwMode="auto">
          <a:xfrm>
            <a:off x="4282440" y="5539502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6" cstate="print"/>
          <a:srcRect l="31928" t="39583" r="60090" b="30833"/>
          <a:stretch>
            <a:fillRect/>
          </a:stretch>
        </p:blipFill>
        <p:spPr bwMode="auto">
          <a:xfrm>
            <a:off x="2265997" y="547473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6" cstate="print"/>
          <a:srcRect l="77825" t="58689" r="13028" b="18507"/>
          <a:stretch>
            <a:fillRect/>
          </a:stretch>
        </p:blipFill>
        <p:spPr bwMode="auto">
          <a:xfrm>
            <a:off x="1752600" y="5474732"/>
            <a:ext cx="3492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ttangolo 39"/>
          <p:cNvSpPr/>
          <p:nvPr/>
        </p:nvSpPr>
        <p:spPr>
          <a:xfrm>
            <a:off x="0" y="4876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Parameters involved in the model:</a:t>
            </a:r>
            <a:endParaRPr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4495800" y="5410200"/>
            <a:ext cx="3446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+ energy spectrum of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secondaries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Secondary emission model employed in simulations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" name="Gruppo 20"/>
          <p:cNvGrpSpPr/>
          <p:nvPr/>
        </p:nvGrpSpPr>
        <p:grpSpPr>
          <a:xfrm>
            <a:off x="124968" y="1295400"/>
            <a:ext cx="4751832" cy="3276600"/>
            <a:chOff x="124968" y="2819400"/>
            <a:chExt cx="4751832" cy="32766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819400"/>
              <a:ext cx="42672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3" name="Straight Connector 34"/>
            <p:cNvCxnSpPr/>
            <p:nvPr/>
          </p:nvCxnSpPr>
          <p:spPr>
            <a:xfrm>
              <a:off x="2133600" y="3336798"/>
              <a:ext cx="0" cy="2514600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4"/>
            <p:cNvCxnSpPr/>
            <p:nvPr/>
          </p:nvCxnSpPr>
          <p:spPr>
            <a:xfrm flipH="1">
              <a:off x="609600" y="3336798"/>
              <a:ext cx="1524000" cy="0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050" t="27973" r="51435" b="44053"/>
            <a:stretch>
              <a:fillRect/>
            </a:stretch>
          </p:blipFill>
          <p:spPr bwMode="auto">
            <a:xfrm>
              <a:off x="124968" y="3191256"/>
              <a:ext cx="533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75025" t="66975" r="10620" b="17694"/>
            <a:stretch>
              <a:fillRect/>
            </a:stretch>
          </p:blipFill>
          <p:spPr bwMode="auto">
            <a:xfrm>
              <a:off x="1789176" y="5878830"/>
              <a:ext cx="685800" cy="217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/>
          <a:srcRect t="10000" r="4216" b="10000"/>
          <a:stretch>
            <a:fillRect/>
          </a:stretch>
        </p:blipFill>
        <p:spPr bwMode="auto">
          <a:xfrm>
            <a:off x="5410200" y="3575304"/>
            <a:ext cx="3408421" cy="76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/>
          <a:srcRect l="2947" r="2762" b="5590"/>
          <a:stretch>
            <a:fillRect/>
          </a:stretch>
        </p:blipFill>
        <p:spPr bwMode="auto">
          <a:xfrm>
            <a:off x="5486400" y="2209800"/>
            <a:ext cx="308008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ttangolo 28"/>
          <p:cNvSpPr/>
          <p:nvPr/>
        </p:nvSpPr>
        <p:spPr>
          <a:xfrm>
            <a:off x="4648200" y="1289304"/>
            <a:ext cx="4724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total SEY is the sum of two contributions: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4876800" y="1746504"/>
            <a:ext cx="2895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True secondary e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4876800" y="3041904"/>
            <a:ext cx="2895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Elastically reflected e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 cstate="print"/>
          <a:srcRect l="75025" t="66975" r="10620" b="17694"/>
          <a:stretch>
            <a:fillRect/>
          </a:stretch>
        </p:blipFill>
        <p:spPr bwMode="auto">
          <a:xfrm>
            <a:off x="2734944" y="5493782"/>
            <a:ext cx="685800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50" t="27973" r="51435" b="44053"/>
          <a:stretch>
            <a:fillRect/>
          </a:stretch>
        </p:blipFill>
        <p:spPr bwMode="auto">
          <a:xfrm>
            <a:off x="3584892" y="5474732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 cstate="print"/>
          <a:srcRect l="48565" t="55947" r="47288" b="23073"/>
          <a:stretch>
            <a:fillRect/>
          </a:stretch>
        </p:blipFill>
        <p:spPr bwMode="auto">
          <a:xfrm>
            <a:off x="4282440" y="5539502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6" cstate="print"/>
          <a:srcRect l="31928" t="39583" r="60090" b="30833"/>
          <a:stretch>
            <a:fillRect/>
          </a:stretch>
        </p:blipFill>
        <p:spPr bwMode="auto">
          <a:xfrm>
            <a:off x="2265997" y="547473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6" cstate="print"/>
          <a:srcRect l="77825" t="58689" r="13028" b="18507"/>
          <a:stretch>
            <a:fillRect/>
          </a:stretch>
        </p:blipFill>
        <p:spPr bwMode="auto">
          <a:xfrm>
            <a:off x="1752600" y="5474732"/>
            <a:ext cx="3492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ttangolo 39"/>
          <p:cNvSpPr/>
          <p:nvPr/>
        </p:nvSpPr>
        <p:spPr>
          <a:xfrm>
            <a:off x="0" y="4876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Parameters involved in the model:</a:t>
            </a:r>
            <a:endParaRPr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4495800" y="5410200"/>
            <a:ext cx="3446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+ energy spectrum of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secondaries</a:t>
            </a:r>
            <a:endParaRPr lang="en-US" dirty="0"/>
          </a:p>
        </p:txBody>
      </p:sp>
      <p:sp>
        <p:nvSpPr>
          <p:cNvPr id="43" name="Ovale 42"/>
          <p:cNvSpPr/>
          <p:nvPr/>
        </p:nvSpPr>
        <p:spPr>
          <a:xfrm>
            <a:off x="1752600" y="5366658"/>
            <a:ext cx="39842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4" name="Ovale 43"/>
          <p:cNvSpPr/>
          <p:nvPr/>
        </p:nvSpPr>
        <p:spPr>
          <a:xfrm>
            <a:off x="2681514" y="5381172"/>
            <a:ext cx="7620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5" name="Ovale 44"/>
          <p:cNvSpPr/>
          <p:nvPr/>
        </p:nvSpPr>
        <p:spPr>
          <a:xfrm>
            <a:off x="4648200" y="5363028"/>
            <a:ext cx="33528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6" name="Ovale 45"/>
          <p:cNvSpPr/>
          <p:nvPr/>
        </p:nvSpPr>
        <p:spPr>
          <a:xfrm>
            <a:off x="4191000" y="5410200"/>
            <a:ext cx="32222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0" y="5943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We have estimates from lab measurements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(</a:t>
            </a:r>
            <a:r>
              <a:rPr lang="en-US" dirty="0" err="1" smtClean="0">
                <a:solidFill>
                  <a:srgbClr val="00B050"/>
                </a:solidFill>
                <a:latin typeface="Calibri" pitchFamily="34" charset="0"/>
              </a:rPr>
              <a:t>E</a:t>
            </a:r>
            <a:r>
              <a:rPr lang="en-US" baseline="-25000" dirty="0" err="1" smtClean="0">
                <a:solidFill>
                  <a:srgbClr val="00B050"/>
                </a:solidFill>
                <a:latin typeface="Calibri" pitchFamily="34" charset="0"/>
              </a:rPr>
              <a:t>max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 can be checked with e</a:t>
            </a:r>
            <a:r>
              <a:rPr lang="en-US" baseline="30000" dirty="0" smtClean="0">
                <a:solidFill>
                  <a:srgbClr val="00B050"/>
                </a:solidFill>
                <a:latin typeface="Calibri" pitchFamily="34" charset="0"/>
              </a:rPr>
              <a:t>-</a:t>
            </a:r>
            <a:r>
              <a:rPr lang="en-US" dirty="0" smtClean="0">
                <a:solidFill>
                  <a:srgbClr val="00B050"/>
                </a:solidFill>
                <a:latin typeface="Calibri" pitchFamily="34" charset="0"/>
              </a:rPr>
              <a:t> stripes position)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Secondary emission model employed in simulations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" name="Gruppo 20"/>
          <p:cNvGrpSpPr/>
          <p:nvPr/>
        </p:nvGrpSpPr>
        <p:grpSpPr>
          <a:xfrm>
            <a:off x="124968" y="1295400"/>
            <a:ext cx="4751832" cy="3276600"/>
            <a:chOff x="124968" y="2819400"/>
            <a:chExt cx="4751832" cy="32766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819400"/>
              <a:ext cx="42672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3" name="Straight Connector 34"/>
            <p:cNvCxnSpPr/>
            <p:nvPr/>
          </p:nvCxnSpPr>
          <p:spPr>
            <a:xfrm>
              <a:off x="2133600" y="3336798"/>
              <a:ext cx="0" cy="2514600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4"/>
            <p:cNvCxnSpPr/>
            <p:nvPr/>
          </p:nvCxnSpPr>
          <p:spPr>
            <a:xfrm flipH="1">
              <a:off x="609600" y="3336798"/>
              <a:ext cx="1524000" cy="0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050" t="27973" r="51435" b="44053"/>
            <a:stretch>
              <a:fillRect/>
            </a:stretch>
          </p:blipFill>
          <p:spPr bwMode="auto">
            <a:xfrm>
              <a:off x="124968" y="3191256"/>
              <a:ext cx="533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75025" t="66975" r="10620" b="17694"/>
            <a:stretch>
              <a:fillRect/>
            </a:stretch>
          </p:blipFill>
          <p:spPr bwMode="auto">
            <a:xfrm>
              <a:off x="1789176" y="5878830"/>
              <a:ext cx="685800" cy="217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/>
          <a:srcRect t="10000" r="4216" b="10000"/>
          <a:stretch>
            <a:fillRect/>
          </a:stretch>
        </p:blipFill>
        <p:spPr bwMode="auto">
          <a:xfrm>
            <a:off x="5410200" y="3575304"/>
            <a:ext cx="3408421" cy="76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/>
          <a:srcRect l="2947" r="2762" b="5590"/>
          <a:stretch>
            <a:fillRect/>
          </a:stretch>
        </p:blipFill>
        <p:spPr bwMode="auto">
          <a:xfrm>
            <a:off x="5486400" y="2209800"/>
            <a:ext cx="308008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ttangolo 28"/>
          <p:cNvSpPr/>
          <p:nvPr/>
        </p:nvSpPr>
        <p:spPr>
          <a:xfrm>
            <a:off x="4648200" y="1289304"/>
            <a:ext cx="4724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total SEY is the sum of two contributions: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4876800" y="1746504"/>
            <a:ext cx="2895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True secondary e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4876800" y="3041904"/>
            <a:ext cx="28956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Elastically reflected e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5" cstate="print"/>
          <a:srcRect l="75025" t="66975" r="10620" b="17694"/>
          <a:stretch>
            <a:fillRect/>
          </a:stretch>
        </p:blipFill>
        <p:spPr bwMode="auto">
          <a:xfrm>
            <a:off x="2734944" y="5493782"/>
            <a:ext cx="685800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50" t="27973" r="51435" b="44053"/>
          <a:stretch>
            <a:fillRect/>
          </a:stretch>
        </p:blipFill>
        <p:spPr bwMode="auto">
          <a:xfrm>
            <a:off x="3584892" y="5474732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5" cstate="print"/>
          <a:srcRect l="48565" t="55947" r="47288" b="23073"/>
          <a:stretch>
            <a:fillRect/>
          </a:stretch>
        </p:blipFill>
        <p:spPr bwMode="auto">
          <a:xfrm>
            <a:off x="4282440" y="5539502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6" cstate="print"/>
          <a:srcRect l="31928" t="39583" r="60090" b="30833"/>
          <a:stretch>
            <a:fillRect/>
          </a:stretch>
        </p:blipFill>
        <p:spPr bwMode="auto">
          <a:xfrm>
            <a:off x="2265997" y="547473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6" cstate="print"/>
          <a:srcRect l="77825" t="58689" r="13028" b="18507"/>
          <a:stretch>
            <a:fillRect/>
          </a:stretch>
        </p:blipFill>
        <p:spPr bwMode="auto">
          <a:xfrm>
            <a:off x="1752600" y="5474732"/>
            <a:ext cx="3492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ttangolo 43"/>
          <p:cNvSpPr/>
          <p:nvPr/>
        </p:nvSpPr>
        <p:spPr>
          <a:xfrm>
            <a:off x="0" y="4876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Parameters involved in the model:</a:t>
            </a:r>
            <a:endParaRPr lang="en-US" dirty="0"/>
          </a:p>
        </p:txBody>
      </p:sp>
      <p:sp>
        <p:nvSpPr>
          <p:cNvPr id="45" name="Rettangolo 44"/>
          <p:cNvSpPr/>
          <p:nvPr/>
        </p:nvSpPr>
        <p:spPr>
          <a:xfrm>
            <a:off x="4495800" y="5410200"/>
            <a:ext cx="3446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+ energy spectrum of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secondaries</a:t>
            </a:r>
            <a:endParaRPr lang="en-US" dirty="0"/>
          </a:p>
        </p:txBody>
      </p:sp>
      <p:sp>
        <p:nvSpPr>
          <p:cNvPr id="46" name="Ovale 45"/>
          <p:cNvSpPr/>
          <p:nvPr/>
        </p:nvSpPr>
        <p:spPr>
          <a:xfrm>
            <a:off x="2192380" y="5366658"/>
            <a:ext cx="39842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7" name="Ovale 46"/>
          <p:cNvSpPr/>
          <p:nvPr/>
        </p:nvSpPr>
        <p:spPr>
          <a:xfrm>
            <a:off x="3505200" y="5381172"/>
            <a:ext cx="762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0" y="5943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Change during the scrubbing process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Strongly affect the e-cloud build up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6819"/>
          <a:stretch>
            <a:fillRect/>
          </a:stretch>
        </p:blipFill>
        <p:spPr bwMode="auto">
          <a:xfrm>
            <a:off x="4692868" y="2133600"/>
            <a:ext cx="4648200" cy="374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2237"/>
          <a:stretch>
            <a:fillRect/>
          </a:stretch>
        </p:blipFill>
        <p:spPr bwMode="auto">
          <a:xfrm>
            <a:off x="120868" y="2131743"/>
            <a:ext cx="4876800" cy="374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ttangolo 29"/>
          <p:cNvSpPr/>
          <p:nvPr/>
        </p:nvSpPr>
        <p:spPr>
          <a:xfrm>
            <a:off x="4845268" y="198120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R</a:t>
            </a:r>
            <a:r>
              <a:rPr lang="en-US" b="1" baseline="-25000" dirty="0" smtClean="0">
                <a:solidFill>
                  <a:schemeClr val="tx2"/>
                </a:solidFill>
                <a:latin typeface="Calibri" pitchFamily="34" charset="0"/>
              </a:rPr>
              <a:t>0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mainly affects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e-cloud decay time </a:t>
            </a:r>
            <a:endParaRPr lang="en-US" b="1" dirty="0"/>
          </a:p>
        </p:txBody>
      </p:sp>
      <p:sp>
        <p:nvSpPr>
          <p:cNvPr id="31" name="Rettangolo 30"/>
          <p:cNvSpPr/>
          <p:nvPr/>
        </p:nvSpPr>
        <p:spPr>
          <a:xfrm>
            <a:off x="501868" y="1991011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δ</a:t>
            </a:r>
            <a:r>
              <a:rPr lang="en-US" b="1" baseline="-25000" dirty="0" err="1" smtClean="0">
                <a:solidFill>
                  <a:schemeClr val="tx2"/>
                </a:solidFill>
                <a:latin typeface="Calibri" pitchFamily="34" charset="0"/>
              </a:rPr>
              <a:t>max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mainly affects the e-cloud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rise time </a:t>
            </a:r>
            <a:endParaRPr lang="en-US" b="1" dirty="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50" t="27973" r="51435" b="44053"/>
          <a:stretch>
            <a:fillRect/>
          </a:stretch>
        </p:blipFill>
        <p:spPr bwMode="auto">
          <a:xfrm>
            <a:off x="4804092" y="789801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 cstate="print"/>
          <a:srcRect l="31928" t="39583" r="60090" b="30833"/>
          <a:stretch>
            <a:fillRect/>
          </a:stretch>
        </p:blipFill>
        <p:spPr bwMode="auto">
          <a:xfrm>
            <a:off x="3485197" y="789801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e 38"/>
          <p:cNvSpPr/>
          <p:nvPr/>
        </p:nvSpPr>
        <p:spPr>
          <a:xfrm>
            <a:off x="3411580" y="681727"/>
            <a:ext cx="39842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Ovale 39"/>
          <p:cNvSpPr/>
          <p:nvPr/>
        </p:nvSpPr>
        <p:spPr>
          <a:xfrm>
            <a:off x="4724400" y="696241"/>
            <a:ext cx="762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0" y="1258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Change during the scrubbing process and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strongly affect the e-cloud build up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Secondary emission model employed in simulations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A few words about seeds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838200" y="502920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Very small numbers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(1~100 e/cm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3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Do we have to consider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other mechanisms?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What about their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distribution?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Not so robust to rely on this estimate for benchmarking 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779931"/>
            <a:ext cx="2428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8001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tangolo 12"/>
          <p:cNvSpPr/>
          <p:nvPr/>
        </p:nvSpPr>
        <p:spPr>
          <a:xfrm>
            <a:off x="5334001" y="19812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number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of seed e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-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per bunch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is given by: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85800" y="1143000"/>
            <a:ext cx="81534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Electron cloud along the SPS ring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Characterization of the scrubbing process</a:t>
            </a:r>
          </a:p>
          <a:p>
            <a:pPr marL="1257300" lvl="3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Dedicated electron cloud experiments</a:t>
            </a:r>
          </a:p>
          <a:p>
            <a:pPr marL="1257300" lvl="3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Parameter to be identified</a:t>
            </a:r>
          </a:p>
          <a:p>
            <a:pPr marL="1257300" lvl="3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 possible estimation strategy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Draft plan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Other points for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3919444" cy="29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3919444" cy="29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A possible estimation strategy</a:t>
            </a:r>
          </a:p>
        </p:txBody>
      </p:sp>
      <p:grpSp>
        <p:nvGrpSpPr>
          <p:cNvPr id="3" name="Gruppo 18"/>
          <p:cNvGrpSpPr/>
          <p:nvPr/>
        </p:nvGrpSpPr>
        <p:grpSpPr>
          <a:xfrm>
            <a:off x="914400" y="3048003"/>
            <a:ext cx="1405328" cy="152400"/>
            <a:chOff x="4343400" y="1066800"/>
            <a:chExt cx="3429000" cy="193376"/>
          </a:xfrm>
        </p:grpSpPr>
        <p:sp>
          <p:nvSpPr>
            <p:cNvPr id="15" name="Rettangolo 96"/>
            <p:cNvSpPr/>
            <p:nvPr/>
          </p:nvSpPr>
          <p:spPr>
            <a:xfrm>
              <a:off x="6553201" y="1066800"/>
              <a:ext cx="22860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0" name="Rettangolo 79"/>
            <p:cNvSpPr/>
            <p:nvPr/>
          </p:nvSpPr>
          <p:spPr>
            <a:xfrm>
              <a:off x="4343400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Rettangolo 96"/>
            <p:cNvSpPr/>
            <p:nvPr/>
          </p:nvSpPr>
          <p:spPr>
            <a:xfrm>
              <a:off x="5334001" y="1066800"/>
              <a:ext cx="22860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Rettangolo 79"/>
            <p:cNvSpPr/>
            <p:nvPr/>
          </p:nvSpPr>
          <p:spPr>
            <a:xfrm>
              <a:off x="5562600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tangolo 79"/>
            <p:cNvSpPr/>
            <p:nvPr/>
          </p:nvSpPr>
          <p:spPr>
            <a:xfrm>
              <a:off x="6781799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Straight Arrow Connector 19"/>
          <p:cNvCxnSpPr/>
          <p:nvPr/>
        </p:nvCxnSpPr>
        <p:spPr>
          <a:xfrm>
            <a:off x="2819400" y="4857750"/>
            <a:ext cx="0" cy="743511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19"/>
          <p:cNvCxnSpPr/>
          <p:nvPr/>
        </p:nvCxnSpPr>
        <p:spPr>
          <a:xfrm>
            <a:off x="3398520" y="4069080"/>
            <a:ext cx="0" cy="777240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45" b="54489"/>
          <a:stretch>
            <a:fillRect/>
          </a:stretch>
        </p:blipFill>
        <p:spPr bwMode="auto">
          <a:xfrm>
            <a:off x="3421380" y="4283242"/>
            <a:ext cx="495300" cy="3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45" t="55013" r="5732" b="-2525"/>
          <a:stretch>
            <a:fillRect/>
          </a:stretch>
        </p:blipFill>
        <p:spPr bwMode="auto">
          <a:xfrm>
            <a:off x="2819400" y="51054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ttangolo 33"/>
          <p:cNvSpPr/>
          <p:nvPr/>
        </p:nvSpPr>
        <p:spPr>
          <a:xfrm>
            <a:off x="1066800" y="4191000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Injections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7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9801" cy="1749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543201" cy="16734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1686201" cy="225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1152801" cy="987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ttangolo 96"/>
          <p:cNvSpPr/>
          <p:nvPr/>
        </p:nvSpPr>
        <p:spPr>
          <a:xfrm>
            <a:off x="2322903" y="3048000"/>
            <a:ext cx="93689" cy="1524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8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8" name="Rettangolo 79"/>
          <p:cNvSpPr/>
          <p:nvPr/>
        </p:nvSpPr>
        <p:spPr>
          <a:xfrm>
            <a:off x="2416591" y="3048000"/>
            <a:ext cx="405984" cy="152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72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64794" y="6093023"/>
            <a:ext cx="921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simulated</a:t>
            </a:r>
            <a:endParaRPr lang="en-US" sz="1400" b="1" dirty="0"/>
          </a:p>
        </p:txBody>
      </p:sp>
      <p:sp>
        <p:nvSpPr>
          <p:cNvPr id="35" name="Rettangolo 34"/>
          <p:cNvSpPr/>
          <p:nvPr/>
        </p:nvSpPr>
        <p:spPr>
          <a:xfrm>
            <a:off x="1143000" y="5334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9" name="Rettangolo 38"/>
          <p:cNvSpPr/>
          <p:nvPr/>
        </p:nvSpPr>
        <p:spPr>
          <a:xfrm>
            <a:off x="4191000" y="1524000"/>
            <a:ext cx="4648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We have tried to define  a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measurement strategy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following the work done by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D.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Shulte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in 2002-2003.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3919444" cy="29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3919444" cy="29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7429" y="3124200"/>
            <a:ext cx="4489545" cy="336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A possible estimation strategy</a:t>
            </a:r>
          </a:p>
        </p:txBody>
      </p:sp>
      <p:grpSp>
        <p:nvGrpSpPr>
          <p:cNvPr id="3" name="Gruppo 18"/>
          <p:cNvGrpSpPr/>
          <p:nvPr/>
        </p:nvGrpSpPr>
        <p:grpSpPr>
          <a:xfrm>
            <a:off x="914400" y="3048003"/>
            <a:ext cx="1405328" cy="152400"/>
            <a:chOff x="4343400" y="1066800"/>
            <a:chExt cx="3429000" cy="193376"/>
          </a:xfrm>
        </p:grpSpPr>
        <p:sp>
          <p:nvSpPr>
            <p:cNvPr id="15" name="Rettangolo 96"/>
            <p:cNvSpPr/>
            <p:nvPr/>
          </p:nvSpPr>
          <p:spPr>
            <a:xfrm>
              <a:off x="6553201" y="1066800"/>
              <a:ext cx="22860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0" name="Rettangolo 79"/>
            <p:cNvSpPr/>
            <p:nvPr/>
          </p:nvSpPr>
          <p:spPr>
            <a:xfrm>
              <a:off x="4343400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Rettangolo 96"/>
            <p:cNvSpPr/>
            <p:nvPr/>
          </p:nvSpPr>
          <p:spPr>
            <a:xfrm>
              <a:off x="5334001" y="1066800"/>
              <a:ext cx="22860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Rettangolo 79"/>
            <p:cNvSpPr/>
            <p:nvPr/>
          </p:nvSpPr>
          <p:spPr>
            <a:xfrm>
              <a:off x="5562600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tangolo 79"/>
            <p:cNvSpPr/>
            <p:nvPr/>
          </p:nvSpPr>
          <p:spPr>
            <a:xfrm>
              <a:off x="6781799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Straight Arrow Connector 19"/>
          <p:cNvCxnSpPr/>
          <p:nvPr/>
        </p:nvCxnSpPr>
        <p:spPr>
          <a:xfrm>
            <a:off x="2819400" y="4857750"/>
            <a:ext cx="0" cy="743511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19"/>
          <p:cNvCxnSpPr/>
          <p:nvPr/>
        </p:nvCxnSpPr>
        <p:spPr>
          <a:xfrm>
            <a:off x="3398520" y="4069080"/>
            <a:ext cx="0" cy="777240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191382"/>
            <a:ext cx="1562100" cy="94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45" b="54489"/>
          <a:stretch>
            <a:fillRect/>
          </a:stretch>
        </p:blipFill>
        <p:spPr bwMode="auto">
          <a:xfrm>
            <a:off x="3421380" y="4283242"/>
            <a:ext cx="495300" cy="3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45" t="55013" r="5732" b="-2525"/>
          <a:stretch>
            <a:fillRect/>
          </a:stretch>
        </p:blipFill>
        <p:spPr bwMode="auto">
          <a:xfrm>
            <a:off x="2819400" y="51054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tangolo 31"/>
          <p:cNvSpPr/>
          <p:nvPr/>
        </p:nvSpPr>
        <p:spPr>
          <a:xfrm>
            <a:off x="4114800" y="6858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We consider the quantity: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4114800" y="2286000"/>
            <a:ext cx="502920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and we observe how it evolves when the last batch is shifted along the machine: 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1066800" y="4191000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Injections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7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9801" cy="1749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543201" cy="16734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1686201" cy="225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1152801" cy="987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28160" y="3124200"/>
            <a:ext cx="4489545" cy="336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ettangolo 96"/>
          <p:cNvSpPr/>
          <p:nvPr/>
        </p:nvSpPr>
        <p:spPr>
          <a:xfrm>
            <a:off x="2322903" y="3048000"/>
            <a:ext cx="93689" cy="1524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8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8" name="Rettangolo 79"/>
          <p:cNvSpPr/>
          <p:nvPr/>
        </p:nvSpPr>
        <p:spPr>
          <a:xfrm>
            <a:off x="2416591" y="3048000"/>
            <a:ext cx="405984" cy="152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72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64794" y="6093023"/>
            <a:ext cx="921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simulated</a:t>
            </a:r>
            <a:endParaRPr lang="en-US" sz="1400" b="1" dirty="0"/>
          </a:p>
        </p:txBody>
      </p:sp>
      <p:sp>
        <p:nvSpPr>
          <p:cNvPr id="35" name="Rettangolo 34"/>
          <p:cNvSpPr/>
          <p:nvPr/>
        </p:nvSpPr>
        <p:spPr>
          <a:xfrm>
            <a:off x="1143000" y="5334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3919444" cy="29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14400"/>
            <a:ext cx="3919444" cy="29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124200"/>
            <a:ext cx="4489545" cy="336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8"/>
          <p:cNvGrpSpPr/>
          <p:nvPr/>
        </p:nvGrpSpPr>
        <p:grpSpPr>
          <a:xfrm>
            <a:off x="914400" y="3048003"/>
            <a:ext cx="2057400" cy="152400"/>
            <a:chOff x="4343400" y="1066800"/>
            <a:chExt cx="5020056" cy="193376"/>
          </a:xfrm>
        </p:grpSpPr>
        <p:sp>
          <p:nvSpPr>
            <p:cNvPr id="15" name="Rettangolo 96"/>
            <p:cNvSpPr/>
            <p:nvPr/>
          </p:nvSpPr>
          <p:spPr>
            <a:xfrm>
              <a:off x="6553201" y="1066800"/>
              <a:ext cx="22860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tangolo 79"/>
            <p:cNvSpPr/>
            <p:nvPr/>
          </p:nvSpPr>
          <p:spPr>
            <a:xfrm>
              <a:off x="6781799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" name="Rettangolo 96"/>
            <p:cNvSpPr/>
            <p:nvPr/>
          </p:nvSpPr>
          <p:spPr>
            <a:xfrm>
              <a:off x="7772400" y="1066800"/>
              <a:ext cx="661416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8" name="Rettangolo 79"/>
            <p:cNvSpPr/>
            <p:nvPr/>
          </p:nvSpPr>
          <p:spPr>
            <a:xfrm>
              <a:off x="8372855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0" name="Rettangolo 79"/>
            <p:cNvSpPr/>
            <p:nvPr/>
          </p:nvSpPr>
          <p:spPr>
            <a:xfrm>
              <a:off x="4343400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Rettangolo 96"/>
            <p:cNvSpPr/>
            <p:nvPr/>
          </p:nvSpPr>
          <p:spPr>
            <a:xfrm>
              <a:off x="5334001" y="1066800"/>
              <a:ext cx="22860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Rettangolo 79"/>
            <p:cNvSpPr/>
            <p:nvPr/>
          </p:nvSpPr>
          <p:spPr>
            <a:xfrm>
              <a:off x="5562600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Straight Arrow Connector 19"/>
          <p:cNvCxnSpPr/>
          <p:nvPr/>
        </p:nvCxnSpPr>
        <p:spPr>
          <a:xfrm>
            <a:off x="2819400" y="4876800"/>
            <a:ext cx="0" cy="743511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19"/>
          <p:cNvCxnSpPr/>
          <p:nvPr/>
        </p:nvCxnSpPr>
        <p:spPr>
          <a:xfrm>
            <a:off x="3429000" y="4216400"/>
            <a:ext cx="0" cy="609600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191382"/>
            <a:ext cx="1562100" cy="94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45" b="54489"/>
          <a:stretch>
            <a:fillRect/>
          </a:stretch>
        </p:blipFill>
        <p:spPr bwMode="auto">
          <a:xfrm>
            <a:off x="3429000" y="4343400"/>
            <a:ext cx="495300" cy="3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45" t="55013" r="5732" b="-2525"/>
          <a:stretch>
            <a:fillRect/>
          </a:stretch>
        </p:blipFill>
        <p:spPr bwMode="auto">
          <a:xfrm>
            <a:off x="2819400" y="51054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tangolo 31"/>
          <p:cNvSpPr/>
          <p:nvPr/>
        </p:nvSpPr>
        <p:spPr>
          <a:xfrm>
            <a:off x="4114800" y="6858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We consider the quantity: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4114800" y="2286000"/>
            <a:ext cx="502920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and we observe how it evolves when the last batch is shifted along the machine: 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1066800" y="4191000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Injections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7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9801" cy="1749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543201" cy="16734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1686201" cy="225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1152801" cy="987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2280914" y="2995940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23</a:t>
            </a:r>
            <a:endParaRPr lang="en-US" sz="1100" dirty="0"/>
          </a:p>
        </p:txBody>
      </p:sp>
      <p:sp>
        <p:nvSpPr>
          <p:cNvPr id="41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A possible estimation strategy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64794" y="6093023"/>
            <a:ext cx="921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simulated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85800" y="1143000"/>
            <a:ext cx="81534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Electron cloud along the SPS ring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Characterization of the scrubbing process</a:t>
            </a:r>
          </a:p>
          <a:p>
            <a:pPr marL="1257300" lvl="3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Dedicated electron cloud experiments</a:t>
            </a:r>
          </a:p>
          <a:p>
            <a:pPr marL="1257300" lvl="3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Parameter to be identified</a:t>
            </a:r>
          </a:p>
          <a:p>
            <a:pPr marL="1257300" lvl="3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 possible estimation strategy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Draft plan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Other points for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5141" y="3124200"/>
            <a:ext cx="4489545" cy="336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14400"/>
            <a:ext cx="3919444" cy="29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0"/>
            <a:ext cx="3919444" cy="29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8"/>
          <p:cNvGrpSpPr/>
          <p:nvPr/>
        </p:nvGrpSpPr>
        <p:grpSpPr>
          <a:xfrm>
            <a:off x="914400" y="3048003"/>
            <a:ext cx="2133600" cy="152400"/>
            <a:chOff x="4343400" y="1066800"/>
            <a:chExt cx="5205984" cy="193376"/>
          </a:xfrm>
        </p:grpSpPr>
        <p:sp>
          <p:nvSpPr>
            <p:cNvPr id="15" name="Rettangolo 96"/>
            <p:cNvSpPr/>
            <p:nvPr/>
          </p:nvSpPr>
          <p:spPr>
            <a:xfrm>
              <a:off x="6553201" y="1066800"/>
              <a:ext cx="22860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" name="Rettangolo 96"/>
            <p:cNvSpPr/>
            <p:nvPr/>
          </p:nvSpPr>
          <p:spPr>
            <a:xfrm>
              <a:off x="7727290" y="1066800"/>
              <a:ext cx="847344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38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8" name="Rettangolo 79"/>
            <p:cNvSpPr/>
            <p:nvPr/>
          </p:nvSpPr>
          <p:spPr>
            <a:xfrm>
              <a:off x="8558783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0" name="Rettangolo 79"/>
            <p:cNvSpPr/>
            <p:nvPr/>
          </p:nvSpPr>
          <p:spPr>
            <a:xfrm>
              <a:off x="4343400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Rettangolo 96"/>
            <p:cNvSpPr/>
            <p:nvPr/>
          </p:nvSpPr>
          <p:spPr>
            <a:xfrm>
              <a:off x="5334001" y="1066800"/>
              <a:ext cx="22860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Rettangolo 79"/>
            <p:cNvSpPr/>
            <p:nvPr/>
          </p:nvSpPr>
          <p:spPr>
            <a:xfrm>
              <a:off x="5562600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tangolo 79"/>
            <p:cNvSpPr/>
            <p:nvPr/>
          </p:nvSpPr>
          <p:spPr>
            <a:xfrm>
              <a:off x="6781799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Straight Arrow Connector 19"/>
          <p:cNvCxnSpPr/>
          <p:nvPr/>
        </p:nvCxnSpPr>
        <p:spPr>
          <a:xfrm>
            <a:off x="2819400" y="4876800"/>
            <a:ext cx="0" cy="743511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19"/>
          <p:cNvCxnSpPr/>
          <p:nvPr/>
        </p:nvCxnSpPr>
        <p:spPr>
          <a:xfrm>
            <a:off x="3429000" y="4292600"/>
            <a:ext cx="0" cy="558800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191382"/>
            <a:ext cx="1562100" cy="94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45" b="54489"/>
          <a:stretch>
            <a:fillRect/>
          </a:stretch>
        </p:blipFill>
        <p:spPr bwMode="auto">
          <a:xfrm>
            <a:off x="3429000" y="4343400"/>
            <a:ext cx="495300" cy="3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45" t="55013" r="5732" b="-2525"/>
          <a:stretch>
            <a:fillRect/>
          </a:stretch>
        </p:blipFill>
        <p:spPr bwMode="auto">
          <a:xfrm>
            <a:off x="2819400" y="51054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tangolo 31"/>
          <p:cNvSpPr/>
          <p:nvPr/>
        </p:nvSpPr>
        <p:spPr>
          <a:xfrm>
            <a:off x="4114800" y="6858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We consider the quantity: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4114800" y="2286000"/>
            <a:ext cx="502920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and we observe how it evolves when the last batch is shifted along the machine: 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1066800" y="4191000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Injections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7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9801" cy="1749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543201" cy="16734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1686201" cy="225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1152801" cy="987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A possible estimation strategy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64794" y="6093023"/>
            <a:ext cx="921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simulated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5141" y="3124200"/>
            <a:ext cx="4489545" cy="336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14400"/>
            <a:ext cx="3919444" cy="29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0"/>
            <a:ext cx="3919444" cy="29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8"/>
          <p:cNvGrpSpPr/>
          <p:nvPr/>
        </p:nvGrpSpPr>
        <p:grpSpPr>
          <a:xfrm>
            <a:off x="914400" y="3048003"/>
            <a:ext cx="2209800" cy="152400"/>
            <a:chOff x="4343400" y="1066800"/>
            <a:chExt cx="5391912" cy="193376"/>
          </a:xfrm>
        </p:grpSpPr>
        <p:sp>
          <p:nvSpPr>
            <p:cNvPr id="15" name="Rettangolo 96"/>
            <p:cNvSpPr/>
            <p:nvPr/>
          </p:nvSpPr>
          <p:spPr>
            <a:xfrm>
              <a:off x="6553201" y="1066800"/>
              <a:ext cx="22860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" name="Rettangolo 96"/>
            <p:cNvSpPr/>
            <p:nvPr/>
          </p:nvSpPr>
          <p:spPr>
            <a:xfrm>
              <a:off x="7783068" y="1066800"/>
              <a:ext cx="968373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53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8" name="Rettangolo 79"/>
            <p:cNvSpPr/>
            <p:nvPr/>
          </p:nvSpPr>
          <p:spPr>
            <a:xfrm>
              <a:off x="8744711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0" name="Rettangolo 79"/>
            <p:cNvSpPr/>
            <p:nvPr/>
          </p:nvSpPr>
          <p:spPr>
            <a:xfrm>
              <a:off x="4343400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Rettangolo 96"/>
            <p:cNvSpPr/>
            <p:nvPr/>
          </p:nvSpPr>
          <p:spPr>
            <a:xfrm>
              <a:off x="5334001" y="1066800"/>
              <a:ext cx="22860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Rettangolo 79"/>
            <p:cNvSpPr/>
            <p:nvPr/>
          </p:nvSpPr>
          <p:spPr>
            <a:xfrm>
              <a:off x="5562600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tangolo 79"/>
            <p:cNvSpPr/>
            <p:nvPr/>
          </p:nvSpPr>
          <p:spPr>
            <a:xfrm>
              <a:off x="6781799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Straight Arrow Connector 19"/>
          <p:cNvCxnSpPr/>
          <p:nvPr/>
        </p:nvCxnSpPr>
        <p:spPr>
          <a:xfrm>
            <a:off x="2819400" y="4857750"/>
            <a:ext cx="0" cy="743511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19"/>
          <p:cNvCxnSpPr/>
          <p:nvPr/>
        </p:nvCxnSpPr>
        <p:spPr>
          <a:xfrm>
            <a:off x="3429000" y="4343400"/>
            <a:ext cx="0" cy="508000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191382"/>
            <a:ext cx="1562100" cy="94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45" b="54489"/>
          <a:stretch>
            <a:fillRect/>
          </a:stretch>
        </p:blipFill>
        <p:spPr bwMode="auto">
          <a:xfrm>
            <a:off x="3429000" y="4416592"/>
            <a:ext cx="495300" cy="3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45" t="55013" r="5732" b="-2525"/>
          <a:stretch>
            <a:fillRect/>
          </a:stretch>
        </p:blipFill>
        <p:spPr bwMode="auto">
          <a:xfrm>
            <a:off x="2819400" y="51054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tangolo 31"/>
          <p:cNvSpPr/>
          <p:nvPr/>
        </p:nvSpPr>
        <p:spPr>
          <a:xfrm>
            <a:off x="4114800" y="6858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We consider the quantity: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4114800" y="2286000"/>
            <a:ext cx="502920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and we observe how it evolves when the last batch is shifted along the machine: 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1066800" y="4191000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Injections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7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9801" cy="1749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543201" cy="16734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1686201" cy="225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1152801" cy="987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A possible estimation strategy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64794" y="6093023"/>
            <a:ext cx="921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simulated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0700" y="3124200"/>
            <a:ext cx="4489545" cy="336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14400"/>
            <a:ext cx="3919444" cy="29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0"/>
            <a:ext cx="3919444" cy="29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8"/>
          <p:cNvGrpSpPr/>
          <p:nvPr/>
        </p:nvGrpSpPr>
        <p:grpSpPr>
          <a:xfrm>
            <a:off x="914400" y="3048003"/>
            <a:ext cx="2286000" cy="152400"/>
            <a:chOff x="4343400" y="1066800"/>
            <a:chExt cx="5577840" cy="193376"/>
          </a:xfrm>
        </p:grpSpPr>
        <p:sp>
          <p:nvSpPr>
            <p:cNvPr id="15" name="Rettangolo 96"/>
            <p:cNvSpPr/>
            <p:nvPr/>
          </p:nvSpPr>
          <p:spPr>
            <a:xfrm>
              <a:off x="6553201" y="1066800"/>
              <a:ext cx="22860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" name="Rettangolo 96"/>
            <p:cNvSpPr/>
            <p:nvPr/>
          </p:nvSpPr>
          <p:spPr>
            <a:xfrm>
              <a:off x="7783068" y="1066800"/>
              <a:ext cx="115043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68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8" name="Rettangolo 79"/>
            <p:cNvSpPr/>
            <p:nvPr/>
          </p:nvSpPr>
          <p:spPr>
            <a:xfrm>
              <a:off x="8930639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0" name="Rettangolo 79"/>
            <p:cNvSpPr/>
            <p:nvPr/>
          </p:nvSpPr>
          <p:spPr>
            <a:xfrm>
              <a:off x="4343400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Rettangolo 96"/>
            <p:cNvSpPr/>
            <p:nvPr/>
          </p:nvSpPr>
          <p:spPr>
            <a:xfrm>
              <a:off x="5334001" y="1066800"/>
              <a:ext cx="22860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Rettangolo 79"/>
            <p:cNvSpPr/>
            <p:nvPr/>
          </p:nvSpPr>
          <p:spPr>
            <a:xfrm>
              <a:off x="5562600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tangolo 79"/>
            <p:cNvSpPr/>
            <p:nvPr/>
          </p:nvSpPr>
          <p:spPr>
            <a:xfrm>
              <a:off x="6781799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Straight Arrow Connector 19"/>
          <p:cNvCxnSpPr/>
          <p:nvPr/>
        </p:nvCxnSpPr>
        <p:spPr>
          <a:xfrm>
            <a:off x="2819400" y="4857750"/>
            <a:ext cx="0" cy="743511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19"/>
          <p:cNvCxnSpPr/>
          <p:nvPr/>
        </p:nvCxnSpPr>
        <p:spPr>
          <a:xfrm>
            <a:off x="3406140" y="4389120"/>
            <a:ext cx="0" cy="434340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191382"/>
            <a:ext cx="1562100" cy="94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45" b="54489"/>
          <a:stretch>
            <a:fillRect/>
          </a:stretch>
        </p:blipFill>
        <p:spPr bwMode="auto">
          <a:xfrm>
            <a:off x="3429000" y="4416592"/>
            <a:ext cx="495300" cy="3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45" t="55013" r="5732" b="-2525"/>
          <a:stretch>
            <a:fillRect/>
          </a:stretch>
        </p:blipFill>
        <p:spPr bwMode="auto">
          <a:xfrm>
            <a:off x="2819400" y="51054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tangolo 31"/>
          <p:cNvSpPr/>
          <p:nvPr/>
        </p:nvSpPr>
        <p:spPr>
          <a:xfrm>
            <a:off x="4114800" y="6858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We consider the quantity: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4114800" y="2286000"/>
            <a:ext cx="502920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and we observe how it evolves when the last batch is shifted along the machine: 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1066800" y="4191000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Injections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7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9801" cy="1749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543201" cy="16734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1686201" cy="225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1152801" cy="987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A possible estimation strategy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64794" y="6093023"/>
            <a:ext cx="921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simulated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8886" y="3124200"/>
            <a:ext cx="4489545" cy="336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14400"/>
            <a:ext cx="3919444" cy="29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0"/>
            <a:ext cx="3919444" cy="29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8"/>
          <p:cNvGrpSpPr/>
          <p:nvPr/>
        </p:nvGrpSpPr>
        <p:grpSpPr>
          <a:xfrm>
            <a:off x="914400" y="3048003"/>
            <a:ext cx="2362200" cy="152400"/>
            <a:chOff x="4343400" y="1066800"/>
            <a:chExt cx="5763768" cy="193376"/>
          </a:xfrm>
        </p:grpSpPr>
        <p:sp>
          <p:nvSpPr>
            <p:cNvPr id="15" name="Rettangolo 96"/>
            <p:cNvSpPr/>
            <p:nvPr/>
          </p:nvSpPr>
          <p:spPr>
            <a:xfrm>
              <a:off x="6553201" y="1066800"/>
              <a:ext cx="22860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" name="Rettangolo 96"/>
            <p:cNvSpPr/>
            <p:nvPr/>
          </p:nvSpPr>
          <p:spPr>
            <a:xfrm>
              <a:off x="7783068" y="1066800"/>
              <a:ext cx="1336359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8" name="Rettangolo 79"/>
            <p:cNvSpPr/>
            <p:nvPr/>
          </p:nvSpPr>
          <p:spPr>
            <a:xfrm>
              <a:off x="9116567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0" name="Rettangolo 79"/>
            <p:cNvSpPr/>
            <p:nvPr/>
          </p:nvSpPr>
          <p:spPr>
            <a:xfrm>
              <a:off x="4343400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Rettangolo 96"/>
            <p:cNvSpPr/>
            <p:nvPr/>
          </p:nvSpPr>
          <p:spPr>
            <a:xfrm>
              <a:off x="5334001" y="1066800"/>
              <a:ext cx="22860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Rettangolo 79"/>
            <p:cNvSpPr/>
            <p:nvPr/>
          </p:nvSpPr>
          <p:spPr>
            <a:xfrm>
              <a:off x="5562600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tangolo 79"/>
            <p:cNvSpPr/>
            <p:nvPr/>
          </p:nvSpPr>
          <p:spPr>
            <a:xfrm>
              <a:off x="6781799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Straight Arrow Connector 19"/>
          <p:cNvCxnSpPr/>
          <p:nvPr/>
        </p:nvCxnSpPr>
        <p:spPr>
          <a:xfrm>
            <a:off x="2819400" y="4857750"/>
            <a:ext cx="0" cy="743511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19"/>
          <p:cNvCxnSpPr/>
          <p:nvPr/>
        </p:nvCxnSpPr>
        <p:spPr>
          <a:xfrm>
            <a:off x="3406140" y="4404360"/>
            <a:ext cx="0" cy="419100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191382"/>
            <a:ext cx="1562100" cy="94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45" b="54489"/>
          <a:stretch>
            <a:fillRect/>
          </a:stretch>
        </p:blipFill>
        <p:spPr bwMode="auto">
          <a:xfrm>
            <a:off x="3429000" y="4416592"/>
            <a:ext cx="495300" cy="3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45" t="55013" r="5732" b="-2525"/>
          <a:stretch>
            <a:fillRect/>
          </a:stretch>
        </p:blipFill>
        <p:spPr bwMode="auto">
          <a:xfrm>
            <a:off x="2819400" y="51054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tangolo 31"/>
          <p:cNvSpPr/>
          <p:nvPr/>
        </p:nvSpPr>
        <p:spPr>
          <a:xfrm>
            <a:off x="4114800" y="6858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We consider the quantity: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4114800" y="2286000"/>
            <a:ext cx="502920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and we observe how it evolves when the last batch is shifted along the machine: 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1066800" y="4191000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Injections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7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9801" cy="1749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543201" cy="16734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1686201" cy="225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1152801" cy="987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A possible estimation strategy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64794" y="6093023"/>
            <a:ext cx="921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simulated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7429" y="3124200"/>
            <a:ext cx="4489545" cy="336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14400"/>
            <a:ext cx="3919444" cy="29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06370"/>
            <a:ext cx="3919444" cy="29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8"/>
          <p:cNvGrpSpPr/>
          <p:nvPr/>
        </p:nvGrpSpPr>
        <p:grpSpPr>
          <a:xfrm>
            <a:off x="914400" y="3048003"/>
            <a:ext cx="2438400" cy="152400"/>
            <a:chOff x="4343400" y="1066800"/>
            <a:chExt cx="5949696" cy="193376"/>
          </a:xfrm>
        </p:grpSpPr>
        <p:sp>
          <p:nvSpPr>
            <p:cNvPr id="15" name="Rettangolo 96"/>
            <p:cNvSpPr/>
            <p:nvPr/>
          </p:nvSpPr>
          <p:spPr>
            <a:xfrm>
              <a:off x="6553201" y="1066800"/>
              <a:ext cx="22860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" name="Rettangolo 96"/>
            <p:cNvSpPr/>
            <p:nvPr/>
          </p:nvSpPr>
          <p:spPr>
            <a:xfrm>
              <a:off x="7783066" y="1066800"/>
              <a:ext cx="1526159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98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8" name="Rettangolo 79"/>
            <p:cNvSpPr/>
            <p:nvPr/>
          </p:nvSpPr>
          <p:spPr>
            <a:xfrm>
              <a:off x="9302495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0" name="Rettangolo 79"/>
            <p:cNvSpPr/>
            <p:nvPr/>
          </p:nvSpPr>
          <p:spPr>
            <a:xfrm>
              <a:off x="4343400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Rettangolo 96"/>
            <p:cNvSpPr/>
            <p:nvPr/>
          </p:nvSpPr>
          <p:spPr>
            <a:xfrm>
              <a:off x="5334001" y="1066800"/>
              <a:ext cx="22860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Rettangolo 79"/>
            <p:cNvSpPr/>
            <p:nvPr/>
          </p:nvSpPr>
          <p:spPr>
            <a:xfrm>
              <a:off x="5562600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tangolo 79"/>
            <p:cNvSpPr/>
            <p:nvPr/>
          </p:nvSpPr>
          <p:spPr>
            <a:xfrm>
              <a:off x="6781799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Straight Arrow Connector 19"/>
          <p:cNvCxnSpPr/>
          <p:nvPr/>
        </p:nvCxnSpPr>
        <p:spPr>
          <a:xfrm>
            <a:off x="2819400" y="4857750"/>
            <a:ext cx="0" cy="743511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19"/>
          <p:cNvCxnSpPr/>
          <p:nvPr/>
        </p:nvCxnSpPr>
        <p:spPr>
          <a:xfrm>
            <a:off x="3406140" y="4434840"/>
            <a:ext cx="0" cy="388620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191382"/>
            <a:ext cx="1562100" cy="94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45" b="54489"/>
          <a:stretch>
            <a:fillRect/>
          </a:stretch>
        </p:blipFill>
        <p:spPr bwMode="auto">
          <a:xfrm>
            <a:off x="3429000" y="4416592"/>
            <a:ext cx="495300" cy="3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45" t="55013" r="5732" b="-2525"/>
          <a:stretch>
            <a:fillRect/>
          </a:stretch>
        </p:blipFill>
        <p:spPr bwMode="auto">
          <a:xfrm>
            <a:off x="2819400" y="51054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tangolo 31"/>
          <p:cNvSpPr/>
          <p:nvPr/>
        </p:nvSpPr>
        <p:spPr>
          <a:xfrm>
            <a:off x="4114800" y="6858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We consider the quantity: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4114800" y="2286000"/>
            <a:ext cx="502920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and we observe how it evolves when the last batch is shifted along the machine: 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1066800" y="4191000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Injections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7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9801" cy="1749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543201" cy="16734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1686201" cy="225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1152801" cy="987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A possible estimation strategy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64794" y="6093023"/>
            <a:ext cx="921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simulated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7429" y="3124200"/>
            <a:ext cx="4489545" cy="336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07622"/>
            <a:ext cx="3919444" cy="29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14400"/>
            <a:ext cx="3919444" cy="29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8"/>
          <p:cNvGrpSpPr/>
          <p:nvPr/>
        </p:nvGrpSpPr>
        <p:grpSpPr>
          <a:xfrm>
            <a:off x="914400" y="3048003"/>
            <a:ext cx="2590800" cy="152400"/>
            <a:chOff x="4343400" y="1066800"/>
            <a:chExt cx="6321552" cy="193376"/>
          </a:xfrm>
        </p:grpSpPr>
        <p:sp>
          <p:nvSpPr>
            <p:cNvPr id="15" name="Rettangolo 96"/>
            <p:cNvSpPr/>
            <p:nvPr/>
          </p:nvSpPr>
          <p:spPr>
            <a:xfrm>
              <a:off x="6553201" y="1066800"/>
              <a:ext cx="22860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" name="Rettangolo 96"/>
            <p:cNvSpPr/>
            <p:nvPr/>
          </p:nvSpPr>
          <p:spPr>
            <a:xfrm>
              <a:off x="7783066" y="1066800"/>
              <a:ext cx="1905764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105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8" name="Rettangolo 79"/>
            <p:cNvSpPr/>
            <p:nvPr/>
          </p:nvSpPr>
          <p:spPr>
            <a:xfrm>
              <a:off x="9674351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0" name="Rettangolo 79"/>
            <p:cNvSpPr/>
            <p:nvPr/>
          </p:nvSpPr>
          <p:spPr>
            <a:xfrm>
              <a:off x="4343400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Rettangolo 96"/>
            <p:cNvSpPr/>
            <p:nvPr/>
          </p:nvSpPr>
          <p:spPr>
            <a:xfrm>
              <a:off x="5334001" y="1066800"/>
              <a:ext cx="228601" cy="193376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Rettangolo 79"/>
            <p:cNvSpPr/>
            <p:nvPr/>
          </p:nvSpPr>
          <p:spPr>
            <a:xfrm>
              <a:off x="5562600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tangolo 79"/>
            <p:cNvSpPr/>
            <p:nvPr/>
          </p:nvSpPr>
          <p:spPr>
            <a:xfrm>
              <a:off x="6781799" y="1066800"/>
              <a:ext cx="990601" cy="1933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72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Straight Arrow Connector 19"/>
          <p:cNvCxnSpPr/>
          <p:nvPr/>
        </p:nvCxnSpPr>
        <p:spPr>
          <a:xfrm>
            <a:off x="2819400" y="4857750"/>
            <a:ext cx="0" cy="743511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19"/>
          <p:cNvCxnSpPr/>
          <p:nvPr/>
        </p:nvCxnSpPr>
        <p:spPr>
          <a:xfrm>
            <a:off x="3398520" y="4457700"/>
            <a:ext cx="0" cy="388620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191382"/>
            <a:ext cx="1562100" cy="94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45" b="54489"/>
          <a:stretch>
            <a:fillRect/>
          </a:stretch>
        </p:blipFill>
        <p:spPr bwMode="auto">
          <a:xfrm>
            <a:off x="3421380" y="4439452"/>
            <a:ext cx="495300" cy="3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45" t="55013" r="5732" b="-2525"/>
          <a:stretch>
            <a:fillRect/>
          </a:stretch>
        </p:blipFill>
        <p:spPr bwMode="auto">
          <a:xfrm>
            <a:off x="2819400" y="51054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tangolo 31"/>
          <p:cNvSpPr/>
          <p:nvPr/>
        </p:nvSpPr>
        <p:spPr>
          <a:xfrm>
            <a:off x="4114800" y="6858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We consider the quantity: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4114800" y="2286000"/>
            <a:ext cx="502920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and we observe how it evolves when the last batch is shifted along the machine: 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1066800" y="4191000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Injections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7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9801" cy="1749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543201" cy="16734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1686201" cy="225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19"/>
          <p:cNvCxnSpPr>
            <a:endCxn id="34" idx="2"/>
          </p:cNvCxnSpPr>
          <p:nvPr/>
        </p:nvCxnSpPr>
        <p:spPr>
          <a:xfrm flipH="1" flipV="1">
            <a:off x="1514199" y="4498777"/>
            <a:ext cx="1152801" cy="987623"/>
          </a:xfrm>
          <a:prstGeom prst="straightConnector1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15"/>
          <p:cNvSpPr txBox="1"/>
          <p:nvPr/>
        </p:nvSpPr>
        <p:spPr>
          <a:xfrm>
            <a:off x="5867400" y="3505200"/>
            <a:ext cx="28956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If the first point is 1</a:t>
            </a:r>
            <a:r>
              <a:rPr lang="en-US" dirty="0" smtClean="0">
                <a:solidFill>
                  <a:schemeClr val="tx2"/>
                </a:solidFill>
              </a:rPr>
              <a:t>, saturation is reached within the first two batches, so </a:t>
            </a:r>
            <a:r>
              <a:rPr lang="en-US" b="1" dirty="0" smtClean="0">
                <a:solidFill>
                  <a:schemeClr val="tx2"/>
                </a:solidFill>
              </a:rPr>
              <a:t>R</a:t>
            </a:r>
            <a:r>
              <a:rPr lang="el-GR" b="1" baseline="-25000" dirty="0" smtClean="0">
                <a:solidFill>
                  <a:schemeClr val="tx2"/>
                </a:solidFill>
              </a:rPr>
              <a:t>Φ</a:t>
            </a:r>
            <a:r>
              <a:rPr lang="en-US" b="1" dirty="0" smtClean="0">
                <a:solidFill>
                  <a:schemeClr val="tx2"/>
                </a:solidFill>
              </a:rPr>
              <a:t> is independent on seeds number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36" name="Straight Arrow Connector 19"/>
          <p:cNvCxnSpPr>
            <a:stCxn id="35" idx="1"/>
          </p:cNvCxnSpPr>
          <p:nvPr/>
        </p:nvCxnSpPr>
        <p:spPr>
          <a:xfrm flipH="1" flipV="1">
            <a:off x="4953000" y="3810004"/>
            <a:ext cx="914400" cy="43386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A possible estimation strategy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2964794" y="6093023"/>
            <a:ext cx="921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simulated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A possible estimation strategy: a numerical experiment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81000" y="2062877"/>
            <a:ext cx="449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lvl="1" indent="-288925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Simulate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the situation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δ</a:t>
            </a:r>
            <a:r>
              <a:rPr lang="en-US" baseline="-25000" dirty="0" err="1" smtClean="0">
                <a:solidFill>
                  <a:schemeClr val="tx2"/>
                </a:solidFill>
                <a:latin typeface="Calibri" pitchFamily="34" charset="0"/>
              </a:rPr>
              <a:t>max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=1.6 R</a:t>
            </a:r>
            <a:r>
              <a:rPr lang="en-US" baseline="-25000" dirty="0" smtClean="0">
                <a:solidFill>
                  <a:schemeClr val="tx2"/>
                </a:solidFill>
                <a:latin typeface="Calibri" pitchFamily="34" charset="0"/>
              </a:rPr>
              <a:t>0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= 0.7</a:t>
            </a:r>
          </a:p>
          <a:p>
            <a:pPr marL="579438" lvl="1" indent="-28892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Add some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noise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(to make the experiment a bit more realistic)</a:t>
            </a:r>
          </a:p>
          <a:p>
            <a:pPr marL="579438" lvl="1" indent="-288925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Tried to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reconstruct looking for the most similar simulation in certain feasible region for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δ</a:t>
            </a:r>
            <a:r>
              <a:rPr lang="en-US" baseline="-25000" dirty="0" err="1" smtClean="0">
                <a:solidFill>
                  <a:schemeClr val="tx2"/>
                </a:solidFill>
                <a:latin typeface="Calibri" pitchFamily="34" charset="0"/>
              </a:rPr>
              <a:t>max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, R</a:t>
            </a:r>
            <a:r>
              <a:rPr lang="en-US" baseline="-25000" dirty="0" smtClean="0">
                <a:solidFill>
                  <a:schemeClr val="tx2"/>
                </a:solidFill>
                <a:latin typeface="Calibri" pitchFamily="34" charset="0"/>
              </a:rPr>
              <a:t>0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81000" y="9144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We have tried to understand what we can expect prom this approach, by a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‘simulated measurement’, 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that 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A possible estimation strategy: a numerical experiment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81000" y="2062877"/>
            <a:ext cx="449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lvl="1" indent="-288925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Simulate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the situation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δ</a:t>
            </a:r>
            <a:r>
              <a:rPr lang="en-US" baseline="-25000" dirty="0" err="1" smtClean="0">
                <a:solidFill>
                  <a:schemeClr val="tx2"/>
                </a:solidFill>
                <a:latin typeface="Calibri" pitchFamily="34" charset="0"/>
              </a:rPr>
              <a:t>max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=1.6 R</a:t>
            </a:r>
            <a:r>
              <a:rPr lang="en-US" baseline="-25000" dirty="0" smtClean="0">
                <a:solidFill>
                  <a:schemeClr val="tx2"/>
                </a:solidFill>
                <a:latin typeface="Calibri" pitchFamily="34" charset="0"/>
              </a:rPr>
              <a:t>0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= 0.7</a:t>
            </a:r>
          </a:p>
          <a:p>
            <a:pPr marL="579438" lvl="1" indent="-28892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Add some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noise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(to make the experiment a bit more realistic)</a:t>
            </a:r>
          </a:p>
          <a:p>
            <a:pPr marL="579438" lvl="1" indent="-288925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Tried to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reconstruct looking for the most similar simulation in certain feasible region for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δ</a:t>
            </a:r>
            <a:r>
              <a:rPr lang="en-US" baseline="-25000" dirty="0" err="1" smtClean="0">
                <a:solidFill>
                  <a:schemeClr val="tx2"/>
                </a:solidFill>
                <a:latin typeface="Calibri" pitchFamily="34" charset="0"/>
              </a:rPr>
              <a:t>max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, R</a:t>
            </a:r>
            <a:r>
              <a:rPr lang="en-US" baseline="-25000" dirty="0" smtClean="0">
                <a:solidFill>
                  <a:schemeClr val="tx2"/>
                </a:solidFill>
                <a:latin typeface="Calibri" pitchFamily="34" charset="0"/>
              </a:rPr>
              <a:t>0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600" y="17526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e 16"/>
          <p:cNvSpPr/>
          <p:nvPr/>
        </p:nvSpPr>
        <p:spPr>
          <a:xfrm rot="2673536">
            <a:off x="5142101" y="2754385"/>
            <a:ext cx="3231967" cy="685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381000" y="9144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We have tried to understand what we can expect prom this approach, by a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‘simulated measurement’, 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that is:</a:t>
            </a:r>
          </a:p>
        </p:txBody>
      </p:sp>
      <p:sp>
        <p:nvSpPr>
          <p:cNvPr id="19" name="Per 18"/>
          <p:cNvSpPr/>
          <p:nvPr/>
        </p:nvSpPr>
        <p:spPr>
          <a:xfrm>
            <a:off x="6596058" y="2828924"/>
            <a:ext cx="228600" cy="228600"/>
          </a:xfrm>
          <a:prstGeom prst="mathMultiply">
            <a:avLst>
              <a:gd name="adj1" fmla="val 1518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>
            <a:off x="381000" y="9144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We have tried to understand what we can expect prom this approach, by a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‘simulated measurement’, 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that is:</a:t>
            </a: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A possible estimation strategy: a numerical experiment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81000" y="2062877"/>
            <a:ext cx="449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lvl="1" indent="-288925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Simulate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the situation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δ</a:t>
            </a:r>
            <a:r>
              <a:rPr lang="en-US" baseline="-25000" dirty="0" err="1" smtClean="0">
                <a:solidFill>
                  <a:schemeClr val="tx2"/>
                </a:solidFill>
                <a:latin typeface="Calibri" pitchFamily="34" charset="0"/>
              </a:rPr>
              <a:t>max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=1.6 R</a:t>
            </a:r>
            <a:r>
              <a:rPr lang="en-US" baseline="-25000" dirty="0" smtClean="0">
                <a:solidFill>
                  <a:schemeClr val="tx2"/>
                </a:solidFill>
                <a:latin typeface="Calibri" pitchFamily="34" charset="0"/>
              </a:rPr>
              <a:t>0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= 0.7</a:t>
            </a:r>
          </a:p>
          <a:p>
            <a:pPr marL="579438" lvl="1" indent="-28892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Add some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noise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(to make the experiment a bit more realistic)</a:t>
            </a:r>
          </a:p>
          <a:p>
            <a:pPr marL="579438" lvl="1" indent="-288925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Tried to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reconstruct looking for the most similar simulation in certain feasible region for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δ</a:t>
            </a:r>
            <a:r>
              <a:rPr lang="en-US" baseline="-25000" dirty="0" err="1" smtClean="0">
                <a:solidFill>
                  <a:schemeClr val="tx2"/>
                </a:solidFill>
                <a:latin typeface="Calibri" pitchFamily="34" charset="0"/>
              </a:rPr>
              <a:t>max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, R</a:t>
            </a:r>
            <a:r>
              <a:rPr lang="en-US" baseline="-25000" dirty="0" smtClean="0">
                <a:solidFill>
                  <a:schemeClr val="tx2"/>
                </a:solidFill>
                <a:latin typeface="Calibri" pitchFamily="34" charset="0"/>
              </a:rPr>
              <a:t>0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600" y="17526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e 16"/>
          <p:cNvSpPr/>
          <p:nvPr/>
        </p:nvSpPr>
        <p:spPr>
          <a:xfrm rot="2673536">
            <a:off x="5142101" y="2754385"/>
            <a:ext cx="3231967" cy="685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533400" y="4724400"/>
            <a:ext cx="7848600" cy="193899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Some ambiguities could appear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(due to the fact that the effects of R</a:t>
            </a:r>
            <a:r>
              <a:rPr lang="en-US" baseline="-25000" dirty="0" smtClean="0">
                <a:solidFill>
                  <a:schemeClr val="tx2"/>
                </a:solidFill>
                <a:latin typeface="Calibri" pitchFamily="34" charset="0"/>
              </a:rPr>
              <a:t>0 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and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δ</a:t>
            </a:r>
            <a:r>
              <a:rPr lang="en-US" baseline="-25000" dirty="0" err="1" smtClean="0">
                <a:solidFill>
                  <a:schemeClr val="tx2"/>
                </a:solidFill>
                <a:latin typeface="Calibri" pitchFamily="34" charset="0"/>
              </a:rPr>
              <a:t>max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can compensate each other)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lvl="1" indent="-342900"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Possible solutions:</a:t>
            </a: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Measurement with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different beam conditions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(seems hard)</a:t>
            </a: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Indications on R</a:t>
            </a:r>
            <a:r>
              <a:rPr lang="en-US" b="1" baseline="-25000" dirty="0" smtClean="0">
                <a:solidFill>
                  <a:schemeClr val="tx2"/>
                </a:solidFill>
                <a:latin typeface="Calibri" pitchFamily="34" charset="0"/>
              </a:rPr>
              <a:t>0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(from lab. measurements,  slow electrons setup)</a:t>
            </a:r>
            <a:endParaRPr lang="en-US" baseline="-25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19200"/>
            <a:ext cx="4419600" cy="33147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>
            <a:stCxn id="17" idx="4"/>
            <a:endCxn id="19" idx="3"/>
          </p:cNvCxnSpPr>
          <p:nvPr/>
        </p:nvCxnSpPr>
        <p:spPr>
          <a:xfrm flipH="1" flipV="1">
            <a:off x="4953000" y="2876550"/>
            <a:ext cx="1564492" cy="46506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Per 23"/>
          <p:cNvSpPr/>
          <p:nvPr/>
        </p:nvSpPr>
        <p:spPr>
          <a:xfrm>
            <a:off x="6596058" y="2828924"/>
            <a:ext cx="228600" cy="228600"/>
          </a:xfrm>
          <a:prstGeom prst="mathMultiply">
            <a:avLst>
              <a:gd name="adj1" fmla="val 1518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685800" y="1143000"/>
            <a:ext cx="81534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Electron cloud along the SPS ring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Characterization of the scrubbing process</a:t>
            </a:r>
          </a:p>
          <a:p>
            <a:pPr marL="1257300" lvl="3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Dedicated electron cloud experiments</a:t>
            </a:r>
          </a:p>
          <a:p>
            <a:pPr marL="1257300" lvl="3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Parameter to be identified</a:t>
            </a:r>
          </a:p>
          <a:p>
            <a:pPr marL="1257300" lvl="3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 possible estimation strategy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Draft plan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Other points for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85800" y="1143000"/>
            <a:ext cx="81534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Electron cloud along the SPS ring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Characterization of the scrubbing process</a:t>
            </a:r>
          </a:p>
          <a:p>
            <a:pPr marL="1257300" lvl="3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Dedicated electron cloud experiments</a:t>
            </a:r>
          </a:p>
          <a:p>
            <a:pPr marL="1257300" lvl="3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Parameter to be identified</a:t>
            </a:r>
          </a:p>
          <a:p>
            <a:pPr marL="1257300" lvl="3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 possible estimation strategy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Draft plan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Other points for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Plan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ttangolo 41"/>
          <p:cNvSpPr/>
          <p:nvPr/>
        </p:nvSpPr>
        <p:spPr>
          <a:xfrm>
            <a:off x="1447800" y="457200"/>
            <a:ext cx="7620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Measurements to be done:</a:t>
            </a: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Measurements with last batch delayed (1h)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- for SEY, R0 identification</a:t>
            </a: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Provoke 5-10%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uncaptured</a:t>
            </a:r>
            <a:r>
              <a:rPr lang="en-US" b="1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b="1" smtClean="0">
                <a:solidFill>
                  <a:schemeClr val="tx2"/>
                </a:solidFill>
                <a:latin typeface="Calibri" pitchFamily="34" charset="0"/>
              </a:rPr>
              <a:t>beam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(increasing number of batches) (1 h)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- to check and quantify the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enhancement due to this mechanism</a:t>
            </a: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Move trigger of slow electron setup (1h)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- to acquire information about the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decay time 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 ns beam (up to 4 or more batches) (2h) -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to try to identify thresholds</a:t>
            </a: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Bunch length scan (1h) -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to check and quantify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dependence on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b.l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Local pressure increase in strip monitors (1h)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- do we see the effect of seeds?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Transverse emittance blow up (1h) -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to check and quantify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dependence on  this parameter</a:t>
            </a: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Radial steering (1h) &amp; Orbit bump in strip monitors (1h)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- to understand how localized is the scrubbed region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Parentesi graffa aperta 7"/>
          <p:cNvSpPr/>
          <p:nvPr/>
        </p:nvSpPr>
        <p:spPr>
          <a:xfrm>
            <a:off x="1295400" y="1295400"/>
            <a:ext cx="152400" cy="1905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30480" y="1819870"/>
            <a:ext cx="1295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To be done as often as possible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6680" y="60198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Bunch intensities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bunch lengths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transverse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emittances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should be monitored for a reliable benchmarking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Plan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ttangolo 41"/>
          <p:cNvSpPr/>
          <p:nvPr/>
        </p:nvSpPr>
        <p:spPr>
          <a:xfrm>
            <a:off x="838200" y="213360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One day for measurements with different intensities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(Thursday? Possibly for both 50ns and 25ns, a good conditioning should be achieved, experts needed)</a:t>
            </a: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1F497D"/>
                </a:solidFill>
                <a:latin typeface="Calibri" pitchFamily="34" charset="0"/>
              </a:rPr>
              <a:t>Study </a:t>
            </a:r>
            <a:r>
              <a:rPr lang="en-US" sz="2400" b="1" dirty="0" err="1" smtClean="0">
                <a:solidFill>
                  <a:srgbClr val="1F497D"/>
                </a:solidFill>
                <a:latin typeface="Calibri" pitchFamily="34" charset="0"/>
              </a:rPr>
              <a:t>ecloud</a:t>
            </a:r>
            <a:r>
              <a:rPr lang="en-US" sz="2400" b="1" dirty="0" smtClean="0">
                <a:solidFill>
                  <a:srgbClr val="1F497D"/>
                </a:solidFill>
                <a:latin typeface="Calibri" pitchFamily="34" charset="0"/>
              </a:rPr>
              <a:t> driven instability and emittance growth</a:t>
            </a:r>
          </a:p>
          <a:p>
            <a:pPr marL="342900" lvl="1" indent="-342900"/>
            <a:r>
              <a:rPr lang="en-US" sz="2400" b="1" dirty="0" smtClean="0">
                <a:solidFill>
                  <a:srgbClr val="1F497D"/>
                </a:solidFill>
                <a:latin typeface="Calibri" pitchFamily="34" charset="0"/>
              </a:rPr>
              <a:t>	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( machine in coast for emittance growth, lower chromaticity for instability)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endParaRPr lang="en-US" sz="2400" b="1" dirty="0" smtClean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57200" y="1219200"/>
            <a:ext cx="7620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Other experiments: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Plan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ttangolo 41"/>
          <p:cNvSpPr/>
          <p:nvPr/>
        </p:nvSpPr>
        <p:spPr>
          <a:xfrm>
            <a:off x="1066800" y="304800"/>
            <a:ext cx="7620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Assuming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supercycle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composed of:</a:t>
            </a: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Scrubbing cycles </a:t>
            </a: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LHC filling cycle when requested</a:t>
            </a: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Possibly some CNGS if need to decrease the duty cycle of LHC beams</a:t>
            </a: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Needed machine cycles:</a:t>
            </a: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Long flat bottom cycle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(~20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bp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total cycle length) to be used as default scrubbing cycle with 25 ns bunch spacing </a:t>
            </a: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The rest of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supercycle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will be </a:t>
            </a:r>
          </a:p>
          <a:p>
            <a:pPr marL="800100" lvl="2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LHC filling cycle or pilot cycle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depending on LHC request (possible to have them after the MD1 like cycle? Or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dummy CNGS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has to be inserted?)</a:t>
            </a:r>
          </a:p>
          <a:p>
            <a:pPr marL="800100" lvl="2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MD cycle of “LHC filling type”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for studying electron cloud effects at higher beam energy or shorter bunches and to study beam quality at extraction in case of strong electron cloud effects</a:t>
            </a: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Coasting cycle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could be used at some point for studying evolution of beam quality and electron cloud build up for longer store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Initial planning proposal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ttangolo 41"/>
          <p:cNvSpPr/>
          <p:nvPr/>
        </p:nvSpPr>
        <p:spPr>
          <a:xfrm>
            <a:off x="457200" y="2396728"/>
            <a:ext cx="82296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Expect to use roughly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first 1-2 days for setup of cycles and/or conditioning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of new equipment installed in the machine (mainly kickers…) by “adiabatically” increasing total beam current;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in parallel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measurements with 2 - 3 batches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800100" lvl="2" indent="-342900"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Is it possible to have conditioning this before?</a:t>
            </a: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On the third day we expect to have the nominal 25ns beam in a good shape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measurements with this beam and its variants (number of batches, uncaptured beam, variation of bunch length, … )</a:t>
            </a: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Fourth day (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Thursday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) could be used for studying bunch intensity effects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(going to lower intensity, but mainly trying to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push to maximal intensity 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available from the PS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 will we see more electron cloud?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), availability of PS experts is needed!</a:t>
            </a: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Fifth day could be used to take final measurements for quantifying the evolution of the SEY and the overall scrubbing efficiency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 compare machine conditions with the first days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1676400" y="1116568"/>
            <a:ext cx="5943600" cy="304800"/>
            <a:chOff x="2209800" y="914400"/>
            <a:chExt cx="4953000" cy="304800"/>
          </a:xfrm>
        </p:grpSpPr>
        <p:sp>
          <p:nvSpPr>
            <p:cNvPr id="8" name="Rettangolo 7"/>
            <p:cNvSpPr/>
            <p:nvPr/>
          </p:nvSpPr>
          <p:spPr>
            <a:xfrm>
              <a:off x="2209800" y="914400"/>
              <a:ext cx="9906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Mon.</a:t>
              </a:r>
              <a:endParaRPr lang="en-US" dirty="0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3200400" y="914400"/>
              <a:ext cx="9906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Tue.</a:t>
              </a:r>
              <a:endParaRPr lang="en-US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197350" y="914400"/>
              <a:ext cx="9906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Wed.</a:t>
              </a:r>
              <a:endParaRPr lang="en-US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5181600" y="914400"/>
              <a:ext cx="9906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Thu.</a:t>
              </a:r>
              <a:endParaRPr lang="en-US" dirty="0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172200" y="914400"/>
              <a:ext cx="9906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Fry.</a:t>
              </a:r>
              <a:endParaRPr lang="en-US" dirty="0"/>
            </a:p>
          </p:txBody>
        </p:sp>
      </p:grpSp>
      <p:cxnSp>
        <p:nvCxnSpPr>
          <p:cNvPr id="16" name="Straight Arrow Connector 19"/>
          <p:cNvCxnSpPr/>
          <p:nvPr/>
        </p:nvCxnSpPr>
        <p:spPr>
          <a:xfrm>
            <a:off x="1668780" y="1573768"/>
            <a:ext cx="23622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1813607" y="1547336"/>
            <a:ext cx="2148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Setup + conditioning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19"/>
          <p:cNvCxnSpPr/>
          <p:nvPr/>
        </p:nvCxnSpPr>
        <p:spPr>
          <a:xfrm>
            <a:off x="4038600" y="1573768"/>
            <a:ext cx="3581400" cy="0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4038601" y="1547336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Nominal 25ns available</a:t>
            </a:r>
            <a:endParaRPr lang="en-US" dirty="0"/>
          </a:p>
        </p:txBody>
      </p:sp>
      <p:cxnSp>
        <p:nvCxnSpPr>
          <p:cNvPr id="28" name="Straight Arrow Connector 19"/>
          <p:cNvCxnSpPr/>
          <p:nvPr/>
        </p:nvCxnSpPr>
        <p:spPr>
          <a:xfrm>
            <a:off x="3352800" y="1981200"/>
            <a:ext cx="4259627" cy="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3581400" y="19812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Calibri" pitchFamily="34" charset="0"/>
              </a:rPr>
              <a:t>ecloud</a:t>
            </a:r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 measurements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32" name="Straight Arrow Connector 19"/>
          <p:cNvCxnSpPr/>
          <p:nvPr/>
        </p:nvCxnSpPr>
        <p:spPr>
          <a:xfrm>
            <a:off x="5257800" y="952500"/>
            <a:ext cx="12192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ettangolo 33"/>
          <p:cNvSpPr/>
          <p:nvPr/>
        </p:nvSpPr>
        <p:spPr>
          <a:xfrm>
            <a:off x="4076700" y="5715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High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inten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19"/>
          <p:cNvCxnSpPr/>
          <p:nvPr/>
        </p:nvCxnSpPr>
        <p:spPr>
          <a:xfrm>
            <a:off x="7162800" y="978932"/>
            <a:ext cx="533400" cy="0"/>
          </a:xfrm>
          <a:prstGeom prst="straightConnector1">
            <a:avLst/>
          </a:prstGeom>
          <a:ln w="28575">
            <a:solidFill>
              <a:srgbClr val="4A7DBA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6705600" y="5715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Access?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Points for discussion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ttangolo 41"/>
          <p:cNvSpPr/>
          <p:nvPr/>
        </p:nvSpPr>
        <p:spPr>
          <a:xfrm>
            <a:off x="304800" y="5334000"/>
            <a:ext cx="86868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Dates for scrubbing run confirmed?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Conditioning done before?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Help needed for microwave (and maybe shielded pickup) measurements 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endParaRPr lang="en-US" sz="24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674" y="533400"/>
            <a:ext cx="853632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7"/>
          <p:cNvSpPr txBox="1"/>
          <p:nvPr/>
        </p:nvSpPr>
        <p:spPr>
          <a:xfrm>
            <a:off x="0" y="3124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Thanks for your attention!</a:t>
            </a:r>
            <a:endParaRPr lang="en-US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in the “real” machine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381000" y="1043026"/>
            <a:ext cx="8382000" cy="528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Try to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enhance electron cloud activity in the SPS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(looking for indication of threshold crossing):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Using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uncaptured beam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to enhance memory effect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Injecting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4 or more batches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Increasing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intensity 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Observations: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Pressure rise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Transverse tune shift along the batch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due to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Instability on last bunches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of the train (effects on lifetime, bunch length, transverse emittance blow-up)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85800" y="1143000"/>
            <a:ext cx="81534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Electron cloud along the SPS ring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Characterization of the scrubbing process</a:t>
            </a:r>
          </a:p>
          <a:p>
            <a:pPr marL="1257300" lvl="3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Dedicated electron cloud experiments</a:t>
            </a:r>
          </a:p>
          <a:p>
            <a:pPr marL="1257300" lvl="3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Parameter to be identified</a:t>
            </a:r>
          </a:p>
          <a:p>
            <a:pPr marL="1257300" lvl="3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 possible estimation strategy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Draft plan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Other points for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dedicated experiments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428625" y="1143000"/>
            <a:ext cx="8410575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4 e-cloud monitors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Strip detector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with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liner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Strip detector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with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liner and tungsten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clearing electrode</a:t>
            </a:r>
          </a:p>
          <a:p>
            <a:pPr marL="800100" lvl="2" indent="-342900" algn="just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Detector for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slow electron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measurements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Long  term experiment for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aC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coating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Shielded pick-up 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Microwave transmission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 setup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aC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coated long straight section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Removable sample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for SEY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dedicated experiments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5257800" y="1580460"/>
            <a:ext cx="3505200" cy="3247465"/>
            <a:chOff x="5257800" y="914400"/>
            <a:chExt cx="3505200" cy="3247465"/>
          </a:xfrm>
        </p:grpSpPr>
        <p:pic>
          <p:nvPicPr>
            <p:cNvPr id="13" name="Picture 2" descr="D:\pccern_from\SPS_SEY_installations\SPS_SEY_installations\monitors_120110\XSD_all.jpg"/>
            <p:cNvPicPr>
              <a:picLocks noChangeAspect="1" noChangeArrowheads="1"/>
            </p:cNvPicPr>
            <p:nvPr/>
          </p:nvPicPr>
          <p:blipFill>
            <a:blip r:embed="rId4" cstate="print"/>
            <a:srcRect r="19048"/>
            <a:stretch>
              <a:fillRect/>
            </a:stretch>
          </p:blipFill>
          <p:spPr bwMode="auto">
            <a:xfrm>
              <a:off x="5257800" y="914400"/>
              <a:ext cx="3505200" cy="3247465"/>
            </a:xfrm>
            <a:prstGeom prst="rect">
              <a:avLst/>
            </a:prstGeom>
            <a:noFill/>
          </p:spPr>
        </p:pic>
        <p:sp>
          <p:nvSpPr>
            <p:cNvPr id="15" name="Freccia in su 14"/>
            <p:cNvSpPr/>
            <p:nvPr/>
          </p:nvSpPr>
          <p:spPr>
            <a:xfrm>
              <a:off x="5791200" y="1066800"/>
              <a:ext cx="228600" cy="838200"/>
            </a:xfrm>
            <a:prstGeom prst="upArrow">
              <a:avLst>
                <a:gd name="adj1" fmla="val 50000"/>
                <a:gd name="adj2" fmla="val 154688"/>
              </a:avLst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ccia in su 15"/>
            <p:cNvSpPr/>
            <p:nvPr/>
          </p:nvSpPr>
          <p:spPr>
            <a:xfrm flipV="1">
              <a:off x="7315200" y="1066800"/>
              <a:ext cx="228600" cy="838200"/>
            </a:xfrm>
            <a:prstGeom prst="upArrow">
              <a:avLst>
                <a:gd name="adj1" fmla="val 50000"/>
                <a:gd name="adj2" fmla="val 154688"/>
              </a:avLst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ccia in su 16"/>
            <p:cNvSpPr/>
            <p:nvPr/>
          </p:nvSpPr>
          <p:spPr>
            <a:xfrm flipV="1">
              <a:off x="7772400" y="1066800"/>
              <a:ext cx="228600" cy="838200"/>
            </a:xfrm>
            <a:prstGeom prst="upArrow">
              <a:avLst>
                <a:gd name="adj1" fmla="val 50000"/>
                <a:gd name="adj2" fmla="val 154688"/>
              </a:avLst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ccia in su 21"/>
            <p:cNvSpPr/>
            <p:nvPr/>
          </p:nvSpPr>
          <p:spPr>
            <a:xfrm>
              <a:off x="8229600" y="1066800"/>
              <a:ext cx="228600" cy="838200"/>
            </a:xfrm>
            <a:prstGeom prst="upArrow">
              <a:avLst>
                <a:gd name="adj1" fmla="val 50000"/>
                <a:gd name="adj2" fmla="val 154688"/>
              </a:avLst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152400" y="853440"/>
            <a:ext cx="5105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e-cloud monitors</a:t>
            </a:r>
            <a:endParaRPr lang="en-US" sz="24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520700" lvl="2" indent="-398463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4 C-magnets in a closed loop</a:t>
            </a:r>
          </a:p>
          <a:p>
            <a:pPr marL="520700" lvl="2" indent="-398463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like chamber</a:t>
            </a:r>
          </a:p>
          <a:p>
            <a:pPr marL="520700" lvl="2" indent="-398463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During scrubbing to be kept by default at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SPS injection field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(B=0.12T)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dedicated experiments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52400" y="851624"/>
            <a:ext cx="51054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e-cloud monitors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Strip detector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with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liner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Strip detector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with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StSt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liner and tungsten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clearing electrode</a:t>
            </a:r>
          </a:p>
          <a:p>
            <a:pPr marL="800100" lvl="2" indent="-342900" algn="just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Detector for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slow electron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measurements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Long  term experiment for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aC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coating</a:t>
            </a:r>
          </a:p>
        </p:txBody>
      </p:sp>
      <p:pic>
        <p:nvPicPr>
          <p:cNvPr id="18" name="Picture 2" descr="D:\pccern_from\SPS_SEY_installations\SPS_SEY_installations\e_cloud_installation\IMG_0004.JPG"/>
          <p:cNvPicPr>
            <a:picLocks noChangeAspect="1" noChangeArrowheads="1"/>
          </p:cNvPicPr>
          <p:nvPr/>
        </p:nvPicPr>
        <p:blipFill>
          <a:blip r:embed="rId4" cstate="print"/>
          <a:srcRect l="18243" r="10811"/>
          <a:stretch>
            <a:fillRect/>
          </a:stretch>
        </p:blipFill>
        <p:spPr bwMode="auto">
          <a:xfrm>
            <a:off x="5562600" y="762000"/>
            <a:ext cx="2667000" cy="2819400"/>
          </a:xfrm>
          <a:prstGeom prst="rect">
            <a:avLst/>
          </a:prstGeom>
          <a:noFill/>
        </p:spPr>
      </p:pic>
      <p:pic>
        <p:nvPicPr>
          <p:cNvPr id="20" name="Picture 2" descr="D:\pccern_from\SPS_SEY_installations\SPS_SEY_installations\Kapton_detector\IMG_4541.JPG"/>
          <p:cNvPicPr>
            <a:picLocks noChangeAspect="1" noChangeArrowheads="1"/>
          </p:cNvPicPr>
          <p:nvPr/>
        </p:nvPicPr>
        <p:blipFill>
          <a:blip r:embed="rId5" cstate="print"/>
          <a:srcRect l="13235" t="10784" r="5882" b="14706"/>
          <a:stretch>
            <a:fillRect/>
          </a:stretch>
        </p:blipFill>
        <p:spPr bwMode="auto">
          <a:xfrm>
            <a:off x="914400" y="4267200"/>
            <a:ext cx="3429000" cy="2369127"/>
          </a:xfrm>
          <a:prstGeom prst="rect">
            <a:avLst/>
          </a:prstGeom>
          <a:noFill/>
        </p:spPr>
      </p:pic>
      <p:sp>
        <p:nvSpPr>
          <p:cNvPr id="21" name="Rettangolo 20"/>
          <p:cNvSpPr/>
          <p:nvPr/>
        </p:nvSpPr>
        <p:spPr>
          <a:xfrm>
            <a:off x="4572000" y="4572000"/>
            <a:ext cx="44196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Information about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the spatial distribution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of the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71450" lvl="2" indent="-1714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Signal integrated over many turns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9410</TotalTime>
  <Words>2318</Words>
  <Application>Microsoft Office PowerPoint</Application>
  <PresentationFormat>On-screen Show (4:3)</PresentationFormat>
  <Paragraphs>409</Paragraphs>
  <Slides>45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Tema di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Gianni2</dc:creator>
  <cp:lastModifiedBy>hbartosi</cp:lastModifiedBy>
  <cp:revision>391</cp:revision>
  <dcterms:created xsi:type="dcterms:W3CDTF">2011-09-28T13:44:53Z</dcterms:created>
  <dcterms:modified xsi:type="dcterms:W3CDTF">2012-02-24T10:48:51Z</dcterms:modified>
</cp:coreProperties>
</file>