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21"/>
  </p:notesMasterIdLst>
  <p:sldIdLst>
    <p:sldId id="256" r:id="rId2"/>
    <p:sldId id="286" r:id="rId3"/>
    <p:sldId id="279" r:id="rId4"/>
    <p:sldId id="259" r:id="rId5"/>
    <p:sldId id="260" r:id="rId6"/>
    <p:sldId id="281" r:id="rId7"/>
    <p:sldId id="275" r:id="rId8"/>
    <p:sldId id="261" r:id="rId9"/>
    <p:sldId id="268" r:id="rId10"/>
    <p:sldId id="257" r:id="rId11"/>
    <p:sldId id="280" r:id="rId12"/>
    <p:sldId id="277" r:id="rId13"/>
    <p:sldId id="278" r:id="rId14"/>
    <p:sldId id="287" r:id="rId15"/>
    <p:sldId id="283" r:id="rId16"/>
    <p:sldId id="285" r:id="rId17"/>
    <p:sldId id="288" r:id="rId18"/>
    <p:sldId id="284" r:id="rId19"/>
    <p:sldId id="265"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1098"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49827A2-A31D-435A-A09C-54C1C54DD9F4}" type="datetimeFigureOut">
              <a:rPr lang="en-GB" smtClean="0"/>
              <a:pPr/>
              <a:t>21/06/2012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1323A3A-99CB-4E92-803D-48F4B6A13335}" type="slidenum">
              <a:rPr lang="en-GB" smtClean="0"/>
              <a:pPr/>
              <a:t>‹#›</a:t>
            </a:fld>
            <a:endParaRPr lang="en-GB"/>
          </a:p>
        </p:txBody>
      </p:sp>
    </p:spTree>
    <p:extLst>
      <p:ext uri="{BB962C8B-B14F-4D97-AF65-F5344CB8AC3E}">
        <p14:creationId xmlns:p14="http://schemas.microsoft.com/office/powerpoint/2010/main" xmlns="" val="20096668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1323A3A-99CB-4E92-803D-48F4B6A13335}" type="slidenum">
              <a:rPr lang="en-GB" smtClean="0"/>
              <a:pPr/>
              <a:t>1</a:t>
            </a:fld>
            <a:endParaRPr lang="en-GB"/>
          </a:p>
        </p:txBody>
      </p:sp>
    </p:spTree>
    <p:extLst>
      <p:ext uri="{BB962C8B-B14F-4D97-AF65-F5344CB8AC3E}">
        <p14:creationId xmlns:p14="http://schemas.microsoft.com/office/powerpoint/2010/main" xmlns="" val="41503433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fld id="{4993A238-CEB2-4524-B01E-B89EBC591A34}" type="datetime1">
              <a:rPr lang="en-GB" smtClean="0"/>
              <a:pPr/>
              <a:t>21/06/2012</a:t>
            </a:fld>
            <a:endParaRPr lang="en-GB" dirty="0"/>
          </a:p>
        </p:txBody>
      </p:sp>
      <p:sp>
        <p:nvSpPr>
          <p:cNvPr id="17" name="Footer Placeholder 16"/>
          <p:cNvSpPr>
            <a:spLocks noGrp="1"/>
          </p:cNvSpPr>
          <p:nvPr>
            <p:ph type="ftr" sz="quarter" idx="11"/>
          </p:nvPr>
        </p:nvSpPr>
        <p:spPr>
          <a:xfrm>
            <a:off x="2898648" y="6355080"/>
            <a:ext cx="3474720" cy="365760"/>
          </a:xfrm>
        </p:spPr>
        <p:txBody>
          <a:bodyPr/>
          <a:lstStyle/>
          <a:p>
            <a:r>
              <a:rPr lang="de-DE" smtClean="0"/>
              <a:t>F. Caspers, S. Federmann, M. Holz</a:t>
            </a:r>
            <a:endParaRPr lang="en-GB" dirty="0"/>
          </a:p>
        </p:txBody>
      </p:sp>
      <p:sp>
        <p:nvSpPr>
          <p:cNvPr id="29" name="Slide Number Placeholder 28"/>
          <p:cNvSpPr>
            <a:spLocks noGrp="1"/>
          </p:cNvSpPr>
          <p:nvPr>
            <p:ph type="sldNum" sz="quarter" idx="12"/>
          </p:nvPr>
        </p:nvSpPr>
        <p:spPr>
          <a:xfrm>
            <a:off x="1216152" y="6355080"/>
            <a:ext cx="1219200" cy="365760"/>
          </a:xfrm>
        </p:spPr>
        <p:txBody>
          <a:bodyPr/>
          <a:lstStyle/>
          <a:p>
            <a:fld id="{C4406D44-DE5F-40FC-8572-E670C9CF14CC}" type="slidenum">
              <a:rPr lang="en-GB" smtClean="0"/>
              <a:pPr/>
              <a:t>‹#›</a:t>
            </a:fld>
            <a:endParaRPr lang="en-GB" dirty="0"/>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9909674-EC14-4983-8301-CC03BB32E096}" type="datetime1">
              <a:rPr lang="en-GB" smtClean="0"/>
              <a:pPr/>
              <a:t>21/06/2012</a:t>
            </a:fld>
            <a:endParaRPr lang="en-GB" dirty="0"/>
          </a:p>
        </p:txBody>
      </p:sp>
      <p:sp>
        <p:nvSpPr>
          <p:cNvPr id="5" name="Footer Placeholder 4"/>
          <p:cNvSpPr>
            <a:spLocks noGrp="1"/>
          </p:cNvSpPr>
          <p:nvPr>
            <p:ph type="ftr" sz="quarter" idx="11"/>
          </p:nvPr>
        </p:nvSpPr>
        <p:spPr/>
        <p:txBody>
          <a:bodyPr/>
          <a:lstStyle/>
          <a:p>
            <a:r>
              <a:rPr lang="de-DE" smtClean="0"/>
              <a:t>F. Caspers, S. Federmann, M. Holz</a:t>
            </a:r>
            <a:endParaRPr lang="en-GB" dirty="0"/>
          </a:p>
        </p:txBody>
      </p:sp>
      <p:sp>
        <p:nvSpPr>
          <p:cNvPr id="6" name="Slide Number Placeholder 5"/>
          <p:cNvSpPr>
            <a:spLocks noGrp="1"/>
          </p:cNvSpPr>
          <p:nvPr>
            <p:ph type="sldNum" sz="quarter" idx="12"/>
          </p:nvPr>
        </p:nvSpPr>
        <p:spPr/>
        <p:txBody>
          <a:bodyPr/>
          <a:lstStyle/>
          <a:p>
            <a:fld id="{C4406D44-DE5F-40FC-8572-E670C9CF14CC}" type="slidenum">
              <a:rPr lang="en-GB" smtClean="0"/>
              <a:pPr/>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AE0EE8C-3ADC-4BDE-9F64-C092239A8D6E}" type="datetime1">
              <a:rPr lang="en-GB" smtClean="0"/>
              <a:pPr/>
              <a:t>21/06/2012</a:t>
            </a:fld>
            <a:endParaRPr lang="en-GB" dirty="0"/>
          </a:p>
        </p:txBody>
      </p:sp>
      <p:sp>
        <p:nvSpPr>
          <p:cNvPr id="5" name="Footer Placeholder 4"/>
          <p:cNvSpPr>
            <a:spLocks noGrp="1"/>
          </p:cNvSpPr>
          <p:nvPr>
            <p:ph type="ftr" sz="quarter" idx="11"/>
          </p:nvPr>
        </p:nvSpPr>
        <p:spPr/>
        <p:txBody>
          <a:bodyPr/>
          <a:lstStyle/>
          <a:p>
            <a:r>
              <a:rPr lang="de-DE" smtClean="0"/>
              <a:t>F. Caspers, S. Federmann, M. Holz</a:t>
            </a:r>
            <a:endParaRPr lang="en-GB" dirty="0"/>
          </a:p>
        </p:txBody>
      </p:sp>
      <p:sp>
        <p:nvSpPr>
          <p:cNvPr id="6" name="Slide Number Placeholder 5"/>
          <p:cNvSpPr>
            <a:spLocks noGrp="1"/>
          </p:cNvSpPr>
          <p:nvPr>
            <p:ph type="sldNum" sz="quarter" idx="12"/>
          </p:nvPr>
        </p:nvSpPr>
        <p:spPr/>
        <p:txBody>
          <a:bodyPr/>
          <a:lstStyle/>
          <a:p>
            <a:fld id="{C4406D44-DE5F-40FC-8572-E670C9CF14CC}" type="slidenum">
              <a:rPr lang="en-GB" smtClean="0"/>
              <a:pPr/>
              <a:t>‹#›</a:t>
            </a:fld>
            <a:endParaRPr lang="en-GB" dirty="0"/>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259A72C5-5901-431C-8395-B16BB8B99F17}" type="datetime1">
              <a:rPr lang="en-GB" smtClean="0"/>
              <a:pPr/>
              <a:t>21/06/2012</a:t>
            </a:fld>
            <a:endParaRPr lang="en-GB" dirty="0"/>
          </a:p>
        </p:txBody>
      </p:sp>
      <p:sp>
        <p:nvSpPr>
          <p:cNvPr id="5" name="Footer Placeholder 4"/>
          <p:cNvSpPr>
            <a:spLocks noGrp="1"/>
          </p:cNvSpPr>
          <p:nvPr>
            <p:ph type="ftr" sz="quarter" idx="11"/>
          </p:nvPr>
        </p:nvSpPr>
        <p:spPr/>
        <p:txBody>
          <a:bodyPr/>
          <a:lstStyle/>
          <a:p>
            <a:r>
              <a:rPr lang="de-DE" smtClean="0"/>
              <a:t>F. Caspers, S. Federmann, M. Holz</a:t>
            </a:r>
            <a:endParaRPr lang="en-GB" dirty="0"/>
          </a:p>
        </p:txBody>
      </p:sp>
      <p:sp>
        <p:nvSpPr>
          <p:cNvPr id="6" name="Slide Number Placeholder 5"/>
          <p:cNvSpPr>
            <a:spLocks noGrp="1"/>
          </p:cNvSpPr>
          <p:nvPr>
            <p:ph type="sldNum" sz="quarter" idx="12"/>
          </p:nvPr>
        </p:nvSpPr>
        <p:spPr/>
        <p:txBody>
          <a:bodyPr/>
          <a:lstStyle/>
          <a:p>
            <a:fld id="{C4406D44-DE5F-40FC-8572-E670C9CF14CC}" type="slidenum">
              <a:rPr lang="en-GB" smtClean="0"/>
              <a:pPr/>
              <a:t>‹#›</a:t>
            </a:fld>
            <a:endParaRPr lang="en-GB" dirty="0"/>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fld id="{FBDE030F-4869-493E-A730-2DFAB4EF74F1}" type="datetime1">
              <a:rPr lang="en-GB" smtClean="0"/>
              <a:pPr/>
              <a:t>21/06/2012</a:t>
            </a:fld>
            <a:endParaRPr lang="en-GB" dirty="0"/>
          </a:p>
        </p:txBody>
      </p:sp>
      <p:sp>
        <p:nvSpPr>
          <p:cNvPr id="5" name="Footer Placeholder 4"/>
          <p:cNvSpPr>
            <a:spLocks noGrp="1"/>
          </p:cNvSpPr>
          <p:nvPr>
            <p:ph type="ftr" sz="quarter" idx="11"/>
          </p:nvPr>
        </p:nvSpPr>
        <p:spPr>
          <a:xfrm>
            <a:off x="2898648" y="6355080"/>
            <a:ext cx="3474720" cy="365760"/>
          </a:xfrm>
        </p:spPr>
        <p:txBody>
          <a:bodyPr/>
          <a:lstStyle/>
          <a:p>
            <a:r>
              <a:rPr lang="de-DE" smtClean="0"/>
              <a:t>F. Caspers, S. Federmann, M. Holz</a:t>
            </a:r>
            <a:endParaRPr lang="en-GB" dirty="0"/>
          </a:p>
        </p:txBody>
      </p:sp>
      <p:sp>
        <p:nvSpPr>
          <p:cNvPr id="6" name="Slide Number Placeholder 5"/>
          <p:cNvSpPr>
            <a:spLocks noGrp="1"/>
          </p:cNvSpPr>
          <p:nvPr>
            <p:ph type="sldNum" sz="quarter" idx="12"/>
          </p:nvPr>
        </p:nvSpPr>
        <p:spPr>
          <a:xfrm>
            <a:off x="1069848" y="6355080"/>
            <a:ext cx="1520952" cy="365760"/>
          </a:xfrm>
        </p:spPr>
        <p:txBody>
          <a:bodyPr/>
          <a:lstStyle/>
          <a:p>
            <a:fld id="{C4406D44-DE5F-40FC-8572-E670C9CF14CC}" type="slidenum">
              <a:rPr lang="en-GB" smtClean="0"/>
              <a:pPr/>
              <a:t>‹#›</a:t>
            </a:fld>
            <a:endParaRPr lang="en-GB" dirty="0"/>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B50C70E4-E5FE-447E-9C53-6B93D91C46E1}" type="datetime1">
              <a:rPr lang="en-GB" smtClean="0"/>
              <a:pPr/>
              <a:t>21/06/2012</a:t>
            </a:fld>
            <a:endParaRPr lang="en-GB" dirty="0"/>
          </a:p>
        </p:txBody>
      </p:sp>
      <p:sp>
        <p:nvSpPr>
          <p:cNvPr id="6" name="Footer Placeholder 5"/>
          <p:cNvSpPr>
            <a:spLocks noGrp="1"/>
          </p:cNvSpPr>
          <p:nvPr>
            <p:ph type="ftr" sz="quarter" idx="11"/>
          </p:nvPr>
        </p:nvSpPr>
        <p:spPr/>
        <p:txBody>
          <a:bodyPr/>
          <a:lstStyle/>
          <a:p>
            <a:r>
              <a:rPr lang="de-DE" smtClean="0"/>
              <a:t>F. Caspers, S. Federmann, M. Holz</a:t>
            </a:r>
            <a:endParaRPr lang="en-GB" dirty="0"/>
          </a:p>
        </p:txBody>
      </p:sp>
      <p:sp>
        <p:nvSpPr>
          <p:cNvPr id="7" name="Slide Number Placeholder 6"/>
          <p:cNvSpPr>
            <a:spLocks noGrp="1"/>
          </p:cNvSpPr>
          <p:nvPr>
            <p:ph type="sldNum" sz="quarter" idx="12"/>
          </p:nvPr>
        </p:nvSpPr>
        <p:spPr/>
        <p:txBody>
          <a:bodyPr/>
          <a:lstStyle/>
          <a:p>
            <a:fld id="{C4406D44-DE5F-40FC-8572-E670C9CF14CC}" type="slidenum">
              <a:rPr lang="en-GB" smtClean="0"/>
              <a:pPr/>
              <a:t>‹#›</a:t>
            </a:fld>
            <a:endParaRPr lang="en-GB" dirty="0"/>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7FFB7E2F-8F51-475D-95E5-911B8E5274EC}" type="datetime1">
              <a:rPr lang="en-GB" smtClean="0"/>
              <a:pPr/>
              <a:t>21/06/2012</a:t>
            </a:fld>
            <a:endParaRPr lang="en-GB" dirty="0"/>
          </a:p>
        </p:txBody>
      </p:sp>
      <p:sp>
        <p:nvSpPr>
          <p:cNvPr id="8" name="Footer Placeholder 7"/>
          <p:cNvSpPr>
            <a:spLocks noGrp="1"/>
          </p:cNvSpPr>
          <p:nvPr>
            <p:ph type="ftr" sz="quarter" idx="11"/>
          </p:nvPr>
        </p:nvSpPr>
        <p:spPr/>
        <p:txBody>
          <a:bodyPr/>
          <a:lstStyle/>
          <a:p>
            <a:r>
              <a:rPr lang="de-DE" smtClean="0"/>
              <a:t>F. Caspers, S. Federmann, M. Holz</a:t>
            </a:r>
            <a:endParaRPr lang="en-GB" dirty="0"/>
          </a:p>
        </p:txBody>
      </p:sp>
      <p:sp>
        <p:nvSpPr>
          <p:cNvPr id="9" name="Slide Number Placeholder 8"/>
          <p:cNvSpPr>
            <a:spLocks noGrp="1"/>
          </p:cNvSpPr>
          <p:nvPr>
            <p:ph type="sldNum" sz="quarter" idx="12"/>
          </p:nvPr>
        </p:nvSpPr>
        <p:spPr/>
        <p:txBody>
          <a:bodyPr/>
          <a:lstStyle/>
          <a:p>
            <a:fld id="{C4406D44-DE5F-40FC-8572-E670C9CF14CC}" type="slidenum">
              <a:rPr lang="en-GB" smtClean="0"/>
              <a:pPr/>
              <a:t>‹#›</a:t>
            </a:fld>
            <a:endParaRPr lang="en-GB" dirty="0"/>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D0A0B0C-21A4-4BB2-9D57-75B16750FC1E}" type="datetime1">
              <a:rPr lang="en-GB" smtClean="0"/>
              <a:pPr/>
              <a:t>21/06/2012</a:t>
            </a:fld>
            <a:endParaRPr lang="en-GB" dirty="0"/>
          </a:p>
        </p:txBody>
      </p:sp>
      <p:sp>
        <p:nvSpPr>
          <p:cNvPr id="4" name="Footer Placeholder 3"/>
          <p:cNvSpPr>
            <a:spLocks noGrp="1"/>
          </p:cNvSpPr>
          <p:nvPr>
            <p:ph type="ftr" sz="quarter" idx="11"/>
          </p:nvPr>
        </p:nvSpPr>
        <p:spPr/>
        <p:txBody>
          <a:bodyPr/>
          <a:lstStyle/>
          <a:p>
            <a:r>
              <a:rPr lang="de-DE" smtClean="0"/>
              <a:t>F. Caspers, S. Federmann, M. Holz</a:t>
            </a:r>
            <a:endParaRPr lang="en-GB" dirty="0"/>
          </a:p>
        </p:txBody>
      </p:sp>
      <p:sp>
        <p:nvSpPr>
          <p:cNvPr id="5" name="Slide Number Placeholder 4"/>
          <p:cNvSpPr>
            <a:spLocks noGrp="1"/>
          </p:cNvSpPr>
          <p:nvPr>
            <p:ph type="sldNum" sz="quarter" idx="12"/>
          </p:nvPr>
        </p:nvSpPr>
        <p:spPr/>
        <p:txBody>
          <a:bodyPr/>
          <a:lstStyle/>
          <a:p>
            <a:fld id="{C4406D44-DE5F-40FC-8572-E670C9CF14CC}" type="slidenum">
              <a:rPr lang="en-GB" smtClean="0"/>
              <a:pPr/>
              <a:t>‹#›</a:t>
            </a:fld>
            <a:endParaRPr lang="en-GB" dirty="0"/>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F8E554-08DB-43DC-8E3A-8D7893F8DE42}" type="datetime1">
              <a:rPr lang="en-GB" smtClean="0"/>
              <a:pPr/>
              <a:t>21/06/2012</a:t>
            </a:fld>
            <a:endParaRPr lang="en-GB" dirty="0"/>
          </a:p>
        </p:txBody>
      </p:sp>
      <p:sp>
        <p:nvSpPr>
          <p:cNvPr id="3" name="Footer Placeholder 2"/>
          <p:cNvSpPr>
            <a:spLocks noGrp="1"/>
          </p:cNvSpPr>
          <p:nvPr>
            <p:ph type="ftr" sz="quarter" idx="11"/>
          </p:nvPr>
        </p:nvSpPr>
        <p:spPr/>
        <p:txBody>
          <a:bodyPr/>
          <a:lstStyle/>
          <a:p>
            <a:r>
              <a:rPr lang="de-DE" smtClean="0"/>
              <a:t>F. Caspers, S. Federmann, M. Holz</a:t>
            </a:r>
            <a:endParaRPr lang="en-GB" dirty="0"/>
          </a:p>
        </p:txBody>
      </p:sp>
      <p:sp>
        <p:nvSpPr>
          <p:cNvPr id="4" name="Slide Number Placeholder 3"/>
          <p:cNvSpPr>
            <a:spLocks noGrp="1"/>
          </p:cNvSpPr>
          <p:nvPr>
            <p:ph type="sldNum" sz="quarter" idx="12"/>
          </p:nvPr>
        </p:nvSpPr>
        <p:spPr/>
        <p:txBody>
          <a:bodyPr/>
          <a:lstStyle/>
          <a:p>
            <a:fld id="{C4406D44-DE5F-40FC-8572-E670C9CF14CC}" type="slidenum">
              <a:rPr lang="en-GB" smtClean="0"/>
              <a:pPr/>
              <a:t>‹#›</a:t>
            </a:fld>
            <a:endParaRPr lang="en-GB" dirty="0"/>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3DD8684C-C4FA-410F-997B-3F3B8DD749A7}" type="datetime1">
              <a:rPr lang="en-GB" smtClean="0"/>
              <a:pPr/>
              <a:t>21/06/2012</a:t>
            </a:fld>
            <a:endParaRPr lang="en-GB" dirty="0"/>
          </a:p>
        </p:txBody>
      </p:sp>
      <p:sp>
        <p:nvSpPr>
          <p:cNvPr id="6" name="Footer Placeholder 5"/>
          <p:cNvSpPr>
            <a:spLocks noGrp="1"/>
          </p:cNvSpPr>
          <p:nvPr>
            <p:ph type="ftr" sz="quarter" idx="11"/>
          </p:nvPr>
        </p:nvSpPr>
        <p:spPr/>
        <p:txBody>
          <a:bodyPr/>
          <a:lstStyle/>
          <a:p>
            <a:r>
              <a:rPr lang="de-DE" smtClean="0"/>
              <a:t>F. Caspers, S. Federmann, M. Holz</a:t>
            </a:r>
            <a:endParaRPr lang="en-GB" dirty="0"/>
          </a:p>
        </p:txBody>
      </p:sp>
      <p:sp>
        <p:nvSpPr>
          <p:cNvPr id="7" name="Slide Number Placeholder 6"/>
          <p:cNvSpPr>
            <a:spLocks noGrp="1"/>
          </p:cNvSpPr>
          <p:nvPr>
            <p:ph type="sldNum" sz="quarter" idx="12"/>
          </p:nvPr>
        </p:nvSpPr>
        <p:spPr/>
        <p:txBody>
          <a:bodyPr/>
          <a:lstStyle/>
          <a:p>
            <a:fld id="{C4406D44-DE5F-40FC-8572-E670C9CF14CC}" type="slidenum">
              <a:rPr lang="en-GB" smtClean="0"/>
              <a:pPr/>
              <a:t>‹#›</a:t>
            </a:fld>
            <a:endParaRPr lang="en-GB" dirty="0"/>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CDE4AEB-4B71-476E-B3F8-9A15842E9D66}" type="datetime1">
              <a:rPr lang="en-GB" smtClean="0"/>
              <a:pPr/>
              <a:t>21/06/2012</a:t>
            </a:fld>
            <a:endParaRPr lang="en-GB" dirty="0"/>
          </a:p>
        </p:txBody>
      </p:sp>
      <p:sp>
        <p:nvSpPr>
          <p:cNvPr id="6" name="Footer Placeholder 5"/>
          <p:cNvSpPr>
            <a:spLocks noGrp="1"/>
          </p:cNvSpPr>
          <p:nvPr>
            <p:ph type="ftr" sz="quarter" idx="11"/>
          </p:nvPr>
        </p:nvSpPr>
        <p:spPr/>
        <p:txBody>
          <a:bodyPr/>
          <a:lstStyle/>
          <a:p>
            <a:r>
              <a:rPr lang="de-DE" smtClean="0"/>
              <a:t>F. Caspers, S. Federmann, M. Holz</a:t>
            </a:r>
            <a:endParaRPr lang="en-GB" dirty="0"/>
          </a:p>
        </p:txBody>
      </p:sp>
      <p:sp>
        <p:nvSpPr>
          <p:cNvPr id="7" name="Slide Number Placeholder 6"/>
          <p:cNvSpPr>
            <a:spLocks noGrp="1"/>
          </p:cNvSpPr>
          <p:nvPr>
            <p:ph type="sldNum" sz="quarter" idx="12"/>
          </p:nvPr>
        </p:nvSpPr>
        <p:spPr/>
        <p:txBody>
          <a:bodyPr/>
          <a:lstStyle/>
          <a:p>
            <a:fld id="{C4406D44-DE5F-40FC-8572-E670C9CF14CC}" type="slidenum">
              <a:rPr lang="en-GB" smtClean="0"/>
              <a:pPr/>
              <a:t>‹#›</a:t>
            </a:fld>
            <a:endParaRPr lang="en-GB" dirty="0"/>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08C709CD-1C74-4482-9FD0-6E5D66C2D75B}" type="datetime1">
              <a:rPr lang="en-GB" smtClean="0"/>
              <a:pPr/>
              <a:t>21/06/2012</a:t>
            </a:fld>
            <a:endParaRPr lang="en-GB" dirty="0"/>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r>
              <a:rPr lang="de-DE" smtClean="0"/>
              <a:t>F. Caspers, S. Federmann, M. Holz</a:t>
            </a:r>
            <a:endParaRPr lang="en-GB" dirty="0"/>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C4406D44-DE5F-40FC-8572-E670C9CF14CC}" type="slidenum">
              <a:rPr lang="en-GB" smtClean="0"/>
              <a:pPr/>
              <a:t>‹#›</a:t>
            </a:fld>
            <a:endParaRPr lang="en-GB" dirty="0"/>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smtClean="0"/>
              <a:t>Evaluation of Microwave </a:t>
            </a:r>
            <a:r>
              <a:rPr lang="en-GB" dirty="0"/>
              <a:t>T</a:t>
            </a:r>
            <a:r>
              <a:rPr lang="en-GB" dirty="0" smtClean="0"/>
              <a:t>ransmission </a:t>
            </a:r>
            <a:r>
              <a:rPr lang="en-GB" dirty="0"/>
              <a:t>M</a:t>
            </a:r>
            <a:r>
              <a:rPr lang="en-GB" dirty="0" smtClean="0"/>
              <a:t>easurements</a:t>
            </a:r>
            <a:endParaRPr lang="en-GB" dirty="0"/>
          </a:p>
        </p:txBody>
      </p:sp>
      <p:sp>
        <p:nvSpPr>
          <p:cNvPr id="3" name="Subtitle 2"/>
          <p:cNvSpPr>
            <a:spLocks noGrp="1"/>
          </p:cNvSpPr>
          <p:nvPr>
            <p:ph type="subTitle" idx="1"/>
          </p:nvPr>
        </p:nvSpPr>
        <p:spPr/>
        <p:txBody>
          <a:bodyPr>
            <a:normAutofit fontScale="85000" lnSpcReduction="20000"/>
          </a:bodyPr>
          <a:lstStyle/>
          <a:p>
            <a:r>
              <a:rPr lang="en-GB" dirty="0" smtClean="0"/>
              <a:t>MD run 27.03.-30.03.</a:t>
            </a:r>
            <a:br>
              <a:rPr lang="en-GB" dirty="0" smtClean="0"/>
            </a:br>
            <a:r>
              <a:rPr lang="en-GB" dirty="0" smtClean="0"/>
              <a:t>Fritz Caspers, Silke Federmann, Michael Holz</a:t>
            </a:r>
            <a:endParaRPr lang="en-GB" dirty="0"/>
          </a:p>
        </p:txBody>
      </p:sp>
    </p:spTree>
    <p:extLst>
      <p:ext uri="{BB962C8B-B14F-4D97-AF65-F5344CB8AC3E}">
        <p14:creationId xmlns:p14="http://schemas.microsoft.com/office/powerpoint/2010/main" xmlns="" val="40911592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Results</a:t>
            </a:r>
            <a:endParaRPr lang="en-GB" dirty="0"/>
          </a:p>
        </p:txBody>
      </p:sp>
      <p:sp>
        <p:nvSpPr>
          <p:cNvPr id="2" name="Content Placeholder 1"/>
          <p:cNvSpPr>
            <a:spLocks noGrp="1"/>
          </p:cNvSpPr>
          <p:nvPr>
            <p:ph sz="quarter" idx="1"/>
          </p:nvPr>
        </p:nvSpPr>
        <p:spPr/>
        <p:txBody>
          <a:bodyPr>
            <a:normAutofit lnSpcReduction="10000"/>
          </a:bodyPr>
          <a:lstStyle/>
          <a:p>
            <a:r>
              <a:rPr lang="en-GB" dirty="0" smtClean="0"/>
              <a:t>Solution: Missing base level due to shorter recording time!</a:t>
            </a:r>
          </a:p>
          <a:p>
            <a:r>
              <a:rPr lang="en-GB" dirty="0" smtClean="0"/>
              <a:t>The </a:t>
            </a:r>
            <a:r>
              <a:rPr lang="en-GB" dirty="0" smtClean="0"/>
              <a:t>base level of the phase-demodulated signal can be obtained from dumped beams</a:t>
            </a:r>
          </a:p>
          <a:p>
            <a:endParaRPr lang="en-GB" dirty="0"/>
          </a:p>
          <a:p>
            <a:endParaRPr lang="en-GB" dirty="0" smtClean="0"/>
          </a:p>
          <a:p>
            <a:endParaRPr lang="en-GB" dirty="0"/>
          </a:p>
          <a:p>
            <a:endParaRPr lang="en-GB" dirty="0" smtClean="0"/>
          </a:p>
          <a:p>
            <a:endParaRPr lang="en-GB" dirty="0"/>
          </a:p>
          <a:p>
            <a:r>
              <a:rPr lang="en-GB" dirty="0" smtClean="0"/>
              <a:t>In this case, we get a PM electron cloud signal (PM EC) at ~ -71 dB which is now used as the reference base level</a:t>
            </a:r>
          </a:p>
          <a:p>
            <a:pPr marL="0" indent="0">
              <a:buNone/>
            </a:pPr>
            <a:endParaRPr lang="en-GB" dirty="0"/>
          </a:p>
        </p:txBody>
      </p:sp>
      <p:pic>
        <p:nvPicPr>
          <p:cNvPr id="1028" name="Picture 4" descr="C:\MW Transmission\EcloudMarch2012\slides\meas3_2.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7544" y="2832170"/>
            <a:ext cx="7848872" cy="2108998"/>
          </a:xfrm>
          <a:prstGeom prst="rect">
            <a:avLst/>
          </a:prstGeom>
          <a:noFill/>
          <a:extLst>
            <a:ext uri="{909E8E84-426E-40DD-AFC4-6F175D3DCCD1}">
              <a14:hiddenFill xmlns:a14="http://schemas.microsoft.com/office/drawing/2010/main" xmlns="">
                <a:solidFill>
                  <a:srgbClr val="FFFFFF"/>
                </a:solidFill>
              </a14:hiddenFill>
            </a:ext>
          </a:extLst>
        </p:spPr>
      </p:pic>
      <p:sp>
        <p:nvSpPr>
          <p:cNvPr id="4" name="Footer Placeholder 3"/>
          <p:cNvSpPr>
            <a:spLocks noGrp="1"/>
          </p:cNvSpPr>
          <p:nvPr>
            <p:ph type="ftr" sz="quarter" idx="11"/>
          </p:nvPr>
        </p:nvSpPr>
        <p:spPr/>
        <p:txBody>
          <a:bodyPr/>
          <a:lstStyle/>
          <a:p>
            <a:r>
              <a:rPr lang="de-DE" smtClean="0"/>
              <a:t>F. Caspers, S. Federmann, M. Holz</a:t>
            </a:r>
            <a:endParaRPr lang="en-GB" dirty="0"/>
          </a:p>
        </p:txBody>
      </p:sp>
      <p:sp>
        <p:nvSpPr>
          <p:cNvPr id="5" name="Slide Number Placeholder 4"/>
          <p:cNvSpPr>
            <a:spLocks noGrp="1"/>
          </p:cNvSpPr>
          <p:nvPr>
            <p:ph type="sldNum" sz="quarter" idx="12"/>
          </p:nvPr>
        </p:nvSpPr>
        <p:spPr/>
        <p:txBody>
          <a:bodyPr/>
          <a:lstStyle/>
          <a:p>
            <a:fld id="{C4406D44-DE5F-40FC-8572-E670C9CF14CC}" type="slidenum">
              <a:rPr lang="en-GB" smtClean="0"/>
              <a:pPr/>
              <a:t>10</a:t>
            </a:fld>
            <a:endParaRPr lang="en-GB" dirty="0"/>
          </a:p>
        </p:txBody>
      </p:sp>
    </p:spTree>
    <p:extLst>
      <p:ext uri="{BB962C8B-B14F-4D97-AF65-F5344CB8AC3E}">
        <p14:creationId xmlns:p14="http://schemas.microsoft.com/office/powerpoint/2010/main" xmlns="" val="32860266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Results</a:t>
            </a:r>
            <a:endParaRPr lang="en-GB" dirty="0"/>
          </a:p>
        </p:txBody>
      </p:sp>
      <p:sp>
        <p:nvSpPr>
          <p:cNvPr id="3" name="Content Placeholder 2"/>
          <p:cNvSpPr>
            <a:spLocks noGrp="1"/>
          </p:cNvSpPr>
          <p:nvPr>
            <p:ph sz="quarter" idx="1"/>
          </p:nvPr>
        </p:nvSpPr>
        <p:spPr/>
        <p:txBody>
          <a:bodyPr>
            <a:normAutofit/>
          </a:bodyPr>
          <a:lstStyle/>
          <a:p>
            <a:endParaRPr lang="en-GB" dirty="0" smtClean="0"/>
          </a:p>
          <a:p>
            <a:endParaRPr lang="en-GB" dirty="0"/>
          </a:p>
          <a:p>
            <a:endParaRPr lang="en-GB" dirty="0" smtClean="0"/>
          </a:p>
          <a:p>
            <a:endParaRPr lang="en-GB" dirty="0"/>
          </a:p>
          <a:p>
            <a:pPr marL="0" indent="0">
              <a:buNone/>
            </a:pPr>
            <a:endParaRPr lang="en-GB" dirty="0" smtClean="0"/>
          </a:p>
          <a:p>
            <a:r>
              <a:rPr lang="en-GB" dirty="0" smtClean="0"/>
              <a:t>So compared to the base level, we get an increase of the PM signal from -71 dB to about -67 dB which is consistent with the results obtained with the other VSA</a:t>
            </a:r>
          </a:p>
          <a:p>
            <a:endParaRPr lang="en-GB" dirty="0" smtClean="0"/>
          </a:p>
        </p:txBody>
      </p:sp>
      <p:pic>
        <p:nvPicPr>
          <p:cNvPr id="2051" name="Picture 3" descr="C:\MW Transmission\EcloudMarch2012\slides\meas9_2.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95536" y="1124744"/>
            <a:ext cx="8352928" cy="2260009"/>
          </a:xfrm>
          <a:prstGeom prst="rect">
            <a:avLst/>
          </a:prstGeom>
          <a:noFill/>
          <a:extLst>
            <a:ext uri="{909E8E84-426E-40DD-AFC4-6F175D3DCCD1}">
              <a14:hiddenFill xmlns:a14="http://schemas.microsoft.com/office/drawing/2010/main" xmlns="">
                <a:solidFill>
                  <a:srgbClr val="FFFFFF"/>
                </a:solidFill>
              </a14:hiddenFill>
            </a:ext>
          </a:extLst>
        </p:spPr>
      </p:pic>
      <p:sp>
        <p:nvSpPr>
          <p:cNvPr id="4" name="Footer Placeholder 3"/>
          <p:cNvSpPr>
            <a:spLocks noGrp="1"/>
          </p:cNvSpPr>
          <p:nvPr>
            <p:ph type="ftr" sz="quarter" idx="11"/>
          </p:nvPr>
        </p:nvSpPr>
        <p:spPr/>
        <p:txBody>
          <a:bodyPr/>
          <a:lstStyle/>
          <a:p>
            <a:r>
              <a:rPr lang="de-DE" smtClean="0"/>
              <a:t>F. Caspers, S. Federmann, M. Holz</a:t>
            </a:r>
            <a:endParaRPr lang="en-GB" dirty="0"/>
          </a:p>
        </p:txBody>
      </p:sp>
      <p:sp>
        <p:nvSpPr>
          <p:cNvPr id="5" name="Slide Number Placeholder 4"/>
          <p:cNvSpPr>
            <a:spLocks noGrp="1"/>
          </p:cNvSpPr>
          <p:nvPr>
            <p:ph type="sldNum" sz="quarter" idx="12"/>
          </p:nvPr>
        </p:nvSpPr>
        <p:spPr/>
        <p:txBody>
          <a:bodyPr/>
          <a:lstStyle/>
          <a:p>
            <a:fld id="{C4406D44-DE5F-40FC-8572-E670C9CF14CC}" type="slidenum">
              <a:rPr lang="en-GB" smtClean="0"/>
              <a:pPr/>
              <a:t>11</a:t>
            </a:fld>
            <a:endParaRPr lang="en-GB" dirty="0"/>
          </a:p>
        </p:txBody>
      </p:sp>
    </p:spTree>
    <p:extLst>
      <p:ext uri="{BB962C8B-B14F-4D97-AF65-F5344CB8AC3E}">
        <p14:creationId xmlns:p14="http://schemas.microsoft.com/office/powerpoint/2010/main" xmlns="" val="25961417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Summary I</a:t>
            </a:r>
            <a:endParaRPr lang="en-GB" dirty="0"/>
          </a:p>
        </p:txBody>
      </p:sp>
      <p:sp>
        <p:nvSpPr>
          <p:cNvPr id="3" name="Content Placeholder 2"/>
          <p:cNvSpPr>
            <a:spLocks noGrp="1"/>
          </p:cNvSpPr>
          <p:nvPr>
            <p:ph sz="quarter" idx="1"/>
          </p:nvPr>
        </p:nvSpPr>
        <p:spPr>
          <a:xfrm>
            <a:off x="457200" y="1515576"/>
            <a:ext cx="8229600" cy="4937760"/>
          </a:xfrm>
        </p:spPr>
        <p:txBody>
          <a:bodyPr/>
          <a:lstStyle/>
          <a:p>
            <a:r>
              <a:rPr lang="en-GB" dirty="0" smtClean="0"/>
              <a:t>We </a:t>
            </a:r>
            <a:r>
              <a:rPr lang="en-GB" dirty="0" smtClean="0"/>
              <a:t>obtain clear electron cloud signals from the second injection on ( </a:t>
            </a:r>
            <a:r>
              <a:rPr lang="en-GB" dirty="0" smtClean="0">
                <a:solidFill>
                  <a:srgbClr val="FF0000"/>
                </a:solidFill>
              </a:rPr>
              <a:t>threshold intensity ~ 2530.84x10</a:t>
            </a:r>
            <a:r>
              <a:rPr lang="en-GB" baseline="30000" dirty="0" smtClean="0">
                <a:solidFill>
                  <a:srgbClr val="FF0000"/>
                </a:solidFill>
              </a:rPr>
              <a:t>10</a:t>
            </a:r>
            <a:r>
              <a:rPr lang="en-GB" dirty="0" smtClean="0">
                <a:solidFill>
                  <a:srgbClr val="FF0000"/>
                </a:solidFill>
              </a:rPr>
              <a:t> </a:t>
            </a:r>
            <a:r>
              <a:rPr lang="en-GB" dirty="0" smtClean="0"/>
              <a:t>)</a:t>
            </a:r>
          </a:p>
          <a:p>
            <a:endParaRPr lang="en-GB" dirty="0" smtClean="0"/>
          </a:p>
          <a:p>
            <a:r>
              <a:rPr lang="en-GB" dirty="0" smtClean="0"/>
              <a:t>The new spectrum analyzer enables us to record complete cycles and to observe the rising edges after each </a:t>
            </a:r>
            <a:r>
              <a:rPr lang="en-GB" dirty="0" smtClean="0"/>
              <a:t>injection</a:t>
            </a:r>
          </a:p>
          <a:p>
            <a:endParaRPr lang="en-GB" dirty="0" smtClean="0"/>
          </a:p>
          <a:p>
            <a:r>
              <a:rPr lang="en-GB" dirty="0" smtClean="0"/>
              <a:t>The base levels and the calibration signal levels are the same for both spectrum analyzer models. Results are directly comparable</a:t>
            </a:r>
          </a:p>
          <a:p>
            <a:endParaRPr lang="en-GB" dirty="0" smtClean="0"/>
          </a:p>
        </p:txBody>
      </p:sp>
      <p:sp>
        <p:nvSpPr>
          <p:cNvPr id="4" name="Footer Placeholder 3"/>
          <p:cNvSpPr>
            <a:spLocks noGrp="1"/>
          </p:cNvSpPr>
          <p:nvPr>
            <p:ph type="ftr" sz="quarter" idx="11"/>
          </p:nvPr>
        </p:nvSpPr>
        <p:spPr/>
        <p:txBody>
          <a:bodyPr/>
          <a:lstStyle/>
          <a:p>
            <a:r>
              <a:rPr lang="de-DE" smtClean="0"/>
              <a:t>F. Caspers, S. Federmann, M. Holz</a:t>
            </a:r>
            <a:endParaRPr lang="en-GB" dirty="0"/>
          </a:p>
        </p:txBody>
      </p:sp>
      <p:sp>
        <p:nvSpPr>
          <p:cNvPr id="5" name="Slide Number Placeholder 4"/>
          <p:cNvSpPr>
            <a:spLocks noGrp="1"/>
          </p:cNvSpPr>
          <p:nvPr>
            <p:ph type="sldNum" sz="quarter" idx="12"/>
          </p:nvPr>
        </p:nvSpPr>
        <p:spPr/>
        <p:txBody>
          <a:bodyPr/>
          <a:lstStyle/>
          <a:p>
            <a:fld id="{C4406D44-DE5F-40FC-8572-E670C9CF14CC}" type="slidenum">
              <a:rPr lang="en-GB" smtClean="0"/>
              <a:pPr/>
              <a:t>12</a:t>
            </a:fld>
            <a:endParaRPr lang="en-GB" dirty="0"/>
          </a:p>
        </p:txBody>
      </p:sp>
    </p:spTree>
    <p:extLst>
      <p:ext uri="{BB962C8B-B14F-4D97-AF65-F5344CB8AC3E}">
        <p14:creationId xmlns:p14="http://schemas.microsoft.com/office/powerpoint/2010/main" xmlns="" val="35661695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Summary II</a:t>
            </a:r>
            <a:endParaRPr lang="en-GB" dirty="0"/>
          </a:p>
        </p:txBody>
      </p:sp>
      <p:sp>
        <p:nvSpPr>
          <p:cNvPr id="3" name="Content Placeholder 2"/>
          <p:cNvSpPr>
            <a:spLocks noGrp="1"/>
          </p:cNvSpPr>
          <p:nvPr>
            <p:ph sz="quarter" idx="1"/>
          </p:nvPr>
        </p:nvSpPr>
        <p:spPr>
          <a:xfrm>
            <a:off x="457200" y="1219200"/>
            <a:ext cx="8229600" cy="5090120"/>
          </a:xfrm>
        </p:spPr>
        <p:txBody>
          <a:bodyPr/>
          <a:lstStyle/>
          <a:p>
            <a:endParaRPr lang="en-GB" dirty="0" smtClean="0"/>
          </a:p>
          <a:p>
            <a:endParaRPr lang="en-GB" dirty="0"/>
          </a:p>
          <a:p>
            <a:r>
              <a:rPr lang="en-GB" dirty="0" smtClean="0"/>
              <a:t>No difference has been found between measuring upstream and </a:t>
            </a:r>
            <a:r>
              <a:rPr lang="en-GB" dirty="0" smtClean="0"/>
              <a:t>downstream</a:t>
            </a:r>
          </a:p>
          <a:p>
            <a:endParaRPr lang="en-GB" dirty="0"/>
          </a:p>
          <a:p>
            <a:pPr marL="0" indent="0">
              <a:buNone/>
            </a:pPr>
            <a:endParaRPr lang="en-GB" dirty="0" smtClean="0"/>
          </a:p>
          <a:p>
            <a:r>
              <a:rPr lang="en-GB" dirty="0" smtClean="0"/>
              <a:t>Comparing the results from the first high intensity beams to the results from the end of the MD, we cannot see any hint of a scrubbing effect with our set-up</a:t>
            </a:r>
          </a:p>
        </p:txBody>
      </p:sp>
      <p:sp>
        <p:nvSpPr>
          <p:cNvPr id="4" name="Footer Placeholder 3"/>
          <p:cNvSpPr>
            <a:spLocks noGrp="1"/>
          </p:cNvSpPr>
          <p:nvPr>
            <p:ph type="ftr" sz="quarter" idx="11"/>
          </p:nvPr>
        </p:nvSpPr>
        <p:spPr/>
        <p:txBody>
          <a:bodyPr/>
          <a:lstStyle/>
          <a:p>
            <a:r>
              <a:rPr lang="de-DE" smtClean="0"/>
              <a:t>F. Caspers, S. Federmann, M. Holz</a:t>
            </a:r>
            <a:endParaRPr lang="en-GB" dirty="0"/>
          </a:p>
        </p:txBody>
      </p:sp>
      <p:sp>
        <p:nvSpPr>
          <p:cNvPr id="5" name="Slide Number Placeholder 4"/>
          <p:cNvSpPr>
            <a:spLocks noGrp="1"/>
          </p:cNvSpPr>
          <p:nvPr>
            <p:ph type="sldNum" sz="quarter" idx="12"/>
          </p:nvPr>
        </p:nvSpPr>
        <p:spPr/>
        <p:txBody>
          <a:bodyPr/>
          <a:lstStyle/>
          <a:p>
            <a:fld id="{C4406D44-DE5F-40FC-8572-E670C9CF14CC}" type="slidenum">
              <a:rPr lang="en-GB" smtClean="0"/>
              <a:pPr/>
              <a:t>13</a:t>
            </a:fld>
            <a:endParaRPr lang="en-GB" dirty="0"/>
          </a:p>
        </p:txBody>
      </p:sp>
    </p:spTree>
    <p:extLst>
      <p:ext uri="{BB962C8B-B14F-4D97-AF65-F5344CB8AC3E}">
        <p14:creationId xmlns:p14="http://schemas.microsoft.com/office/powerpoint/2010/main" xmlns="" val="17687617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de-DE" smtClean="0"/>
              <a:t>F. Caspers, S. Federmann, M. Holz</a:t>
            </a:r>
            <a:endParaRPr lang="en-GB" dirty="0"/>
          </a:p>
        </p:txBody>
      </p:sp>
      <p:sp>
        <p:nvSpPr>
          <p:cNvPr id="4" name="Slide Number Placeholder 3"/>
          <p:cNvSpPr>
            <a:spLocks noGrp="1"/>
          </p:cNvSpPr>
          <p:nvPr>
            <p:ph type="sldNum" sz="quarter" idx="12"/>
          </p:nvPr>
        </p:nvSpPr>
        <p:spPr/>
        <p:txBody>
          <a:bodyPr/>
          <a:lstStyle/>
          <a:p>
            <a:fld id="{C4406D44-DE5F-40FC-8572-E670C9CF14CC}" type="slidenum">
              <a:rPr lang="en-GB" smtClean="0"/>
              <a:pPr/>
              <a:t>14</a:t>
            </a:fld>
            <a:endParaRPr lang="en-GB" dirty="0"/>
          </a:p>
        </p:txBody>
      </p:sp>
      <p:sp>
        <p:nvSpPr>
          <p:cNvPr id="5" name="Content Placeholder 4"/>
          <p:cNvSpPr>
            <a:spLocks noGrp="1"/>
          </p:cNvSpPr>
          <p:nvPr>
            <p:ph sz="quarter" idx="1"/>
          </p:nvPr>
        </p:nvSpPr>
        <p:spPr>
          <a:xfrm>
            <a:off x="457200" y="2996952"/>
            <a:ext cx="8229600" cy="1129680"/>
          </a:xfrm>
        </p:spPr>
        <p:txBody>
          <a:bodyPr>
            <a:normAutofit/>
          </a:bodyPr>
          <a:lstStyle/>
          <a:p>
            <a:pPr algn="ctr">
              <a:buNone/>
            </a:pPr>
            <a:r>
              <a:rPr lang="de-DE" sz="5400" dirty="0" smtClean="0"/>
              <a:t>Thanks for your attention!</a:t>
            </a:r>
            <a:endParaRPr lang="en-US" sz="5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de-DE" smtClean="0"/>
              <a:t>F. Caspers, S. Federmann, M. Holz</a:t>
            </a:r>
            <a:endParaRPr lang="en-GB" dirty="0"/>
          </a:p>
        </p:txBody>
      </p:sp>
      <p:sp>
        <p:nvSpPr>
          <p:cNvPr id="4" name="Slide Number Placeholder 3"/>
          <p:cNvSpPr>
            <a:spLocks noGrp="1"/>
          </p:cNvSpPr>
          <p:nvPr>
            <p:ph type="sldNum" sz="quarter" idx="12"/>
          </p:nvPr>
        </p:nvSpPr>
        <p:spPr/>
        <p:txBody>
          <a:bodyPr/>
          <a:lstStyle/>
          <a:p>
            <a:fld id="{C4406D44-DE5F-40FC-8572-E670C9CF14CC}" type="slidenum">
              <a:rPr lang="en-GB" smtClean="0"/>
              <a:pPr/>
              <a:t>15</a:t>
            </a:fld>
            <a:endParaRPr lang="en-GB" dirty="0"/>
          </a:p>
        </p:txBody>
      </p:sp>
      <p:sp>
        <p:nvSpPr>
          <p:cNvPr id="5" name="Content Placeholder 4"/>
          <p:cNvSpPr>
            <a:spLocks noGrp="1"/>
          </p:cNvSpPr>
          <p:nvPr>
            <p:ph sz="quarter" idx="1"/>
          </p:nvPr>
        </p:nvSpPr>
        <p:spPr>
          <a:xfrm>
            <a:off x="395536" y="2947392"/>
            <a:ext cx="8229600" cy="1777752"/>
          </a:xfrm>
        </p:spPr>
        <p:txBody>
          <a:bodyPr>
            <a:normAutofit/>
          </a:bodyPr>
          <a:lstStyle/>
          <a:p>
            <a:pPr algn="ctr">
              <a:buNone/>
            </a:pPr>
            <a:r>
              <a:rPr lang="de-DE" sz="5400" dirty="0" smtClean="0"/>
              <a:t>Additional slides</a:t>
            </a:r>
            <a:endParaRPr lang="en-US" sz="5400" dirty="0"/>
          </a:p>
        </p:txBody>
      </p:sp>
      <p:sp>
        <p:nvSpPr>
          <p:cNvPr id="6" name="Title 5"/>
          <p:cNvSpPr>
            <a:spLocks noGrp="1"/>
          </p:cNvSpPr>
          <p:nvPr>
            <p:ph type="title"/>
          </p:nvPr>
        </p:nvSpPr>
        <p:spPr/>
        <p:txBody>
          <a:bodyPr/>
          <a:lstStyle/>
          <a:p>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Theoretical Basis </a:t>
            </a:r>
          </a:p>
        </p:txBody>
      </p:sp>
      <p:sp>
        <p:nvSpPr>
          <p:cNvPr id="3" name="Content Placeholder 2"/>
          <p:cNvSpPr>
            <a:spLocks noGrp="1"/>
          </p:cNvSpPr>
          <p:nvPr>
            <p:ph sz="quarter" idx="1"/>
          </p:nvPr>
        </p:nvSpPr>
        <p:spPr/>
        <p:txBody>
          <a:bodyPr/>
          <a:lstStyle/>
          <a:p>
            <a:r>
              <a:rPr lang="en-GB" dirty="0"/>
              <a:t>Principle: Measurement of the induced phase shift of </a:t>
            </a:r>
            <a:r>
              <a:rPr lang="en-GB" dirty="0" smtClean="0"/>
              <a:t>a microwave </a:t>
            </a:r>
            <a:r>
              <a:rPr lang="en-GB" dirty="0"/>
              <a:t>going through a plasma filled </a:t>
            </a:r>
            <a:r>
              <a:rPr lang="en-GB" dirty="0" smtClean="0"/>
              <a:t>waveguide</a:t>
            </a:r>
          </a:p>
          <a:p>
            <a:endParaRPr lang="en-GB" dirty="0"/>
          </a:p>
          <a:p>
            <a:r>
              <a:rPr lang="en-GB" dirty="0" smtClean="0"/>
              <a:t>Phase shift is proportional to the electron cloud density:</a:t>
            </a:r>
          </a:p>
          <a:p>
            <a:endParaRPr lang="en-GB" dirty="0"/>
          </a:p>
          <a:p>
            <a:endParaRPr lang="en-GB" dirty="0" smtClean="0"/>
          </a:p>
          <a:p>
            <a:endParaRPr lang="en-GB" dirty="0"/>
          </a:p>
          <a:p>
            <a:r>
              <a:rPr lang="en-GB" dirty="0" smtClean="0"/>
              <a:t>Assumption:  we have a complete transmission through the electron cloud (no resonances)</a:t>
            </a:r>
          </a:p>
          <a:p>
            <a:pPr marL="0" indent="0">
              <a:buNone/>
            </a:pP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619672" y="3141216"/>
            <a:ext cx="5940152" cy="1238005"/>
          </a:xfrm>
          <a:prstGeom prst="rect">
            <a:avLst/>
          </a:prstGeom>
        </p:spPr>
      </p:pic>
      <p:sp>
        <p:nvSpPr>
          <p:cNvPr id="5" name="Date Placeholder 4"/>
          <p:cNvSpPr>
            <a:spLocks noGrp="1"/>
          </p:cNvSpPr>
          <p:nvPr>
            <p:ph type="dt" sz="half" idx="10"/>
          </p:nvPr>
        </p:nvSpPr>
        <p:spPr/>
        <p:txBody>
          <a:bodyPr/>
          <a:lstStyle/>
          <a:p>
            <a:r>
              <a:rPr lang="en-US" smtClean="0"/>
              <a:t>ECLOUD'12, 05-09 JUNE 2012, Elba</a:t>
            </a:r>
            <a:endParaRPr lang="en-GB"/>
          </a:p>
        </p:txBody>
      </p:sp>
      <p:sp>
        <p:nvSpPr>
          <p:cNvPr id="6" name="Footer Placeholder 5"/>
          <p:cNvSpPr>
            <a:spLocks noGrp="1"/>
          </p:cNvSpPr>
          <p:nvPr>
            <p:ph type="ftr" sz="quarter" idx="11"/>
          </p:nvPr>
        </p:nvSpPr>
        <p:spPr/>
        <p:txBody>
          <a:bodyPr/>
          <a:lstStyle/>
          <a:p>
            <a:r>
              <a:rPr lang="de-DE" smtClean="0"/>
              <a:t>F. Caspers, S. Federmann, M. Holz</a:t>
            </a:r>
            <a:endParaRPr lang="en-GB"/>
          </a:p>
        </p:txBody>
      </p:sp>
      <p:sp>
        <p:nvSpPr>
          <p:cNvPr id="7" name="Slide Number Placeholder 6"/>
          <p:cNvSpPr>
            <a:spLocks noGrp="1"/>
          </p:cNvSpPr>
          <p:nvPr>
            <p:ph type="sldNum" sz="quarter" idx="12"/>
          </p:nvPr>
        </p:nvSpPr>
        <p:spPr/>
        <p:txBody>
          <a:bodyPr/>
          <a:lstStyle/>
          <a:p>
            <a:fld id="{C237F9F0-05B6-4BB3-98A0-7989DEC04272}" type="slidenum">
              <a:rPr lang="en-GB" smtClean="0"/>
              <a:pPr/>
              <a:t>16</a:t>
            </a:fld>
            <a:endParaRPr lang="en-GB"/>
          </a:p>
        </p:txBody>
      </p:sp>
    </p:spTree>
    <p:extLst>
      <p:ext uri="{BB962C8B-B14F-4D97-AF65-F5344CB8AC3E}">
        <p14:creationId xmlns:p14="http://schemas.microsoft.com/office/powerpoint/2010/main" xmlns="" val="39886678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Experimental Set-Up </a:t>
            </a:r>
            <a:r>
              <a:rPr lang="en-GB" dirty="0" smtClean="0"/>
              <a:t>2011</a:t>
            </a:r>
            <a:endParaRPr lang="en-GB" dirty="0"/>
          </a:p>
        </p:txBody>
      </p:sp>
      <p:pic>
        <p:nvPicPr>
          <p:cNvPr id="7" name="Content Placeholder 6"/>
          <p:cNvPicPr>
            <a:picLocks noGrp="1" noChangeAspect="1"/>
          </p:cNvPicPr>
          <p:nvPr>
            <p:ph sz="quarter" idx="1"/>
          </p:nvPr>
        </p:nvPicPr>
        <p:blipFill>
          <a:blip r:embed="rId2" cstate="print">
            <a:extLst>
              <a:ext uri="{28A0092B-C50C-407E-A947-70E740481C1C}">
                <a14:useLocalDpi xmlns:a14="http://schemas.microsoft.com/office/drawing/2010/main" xmlns="" val="0"/>
              </a:ext>
            </a:extLst>
          </a:blip>
          <a:stretch>
            <a:fillRect/>
          </a:stretch>
        </p:blipFill>
        <p:spPr>
          <a:xfrm>
            <a:off x="251520" y="1628800"/>
            <a:ext cx="8405996" cy="3960440"/>
          </a:xfrm>
        </p:spPr>
      </p:pic>
      <p:sp>
        <p:nvSpPr>
          <p:cNvPr id="8" name="Date Placeholder 7"/>
          <p:cNvSpPr>
            <a:spLocks noGrp="1"/>
          </p:cNvSpPr>
          <p:nvPr>
            <p:ph type="dt" sz="half" idx="10"/>
          </p:nvPr>
        </p:nvSpPr>
        <p:spPr/>
        <p:txBody>
          <a:bodyPr/>
          <a:lstStyle/>
          <a:p>
            <a:r>
              <a:rPr lang="en-US" smtClean="0"/>
              <a:t>ECLOUD'12, 05-09 JUNE 2012, Elba</a:t>
            </a:r>
            <a:endParaRPr lang="en-GB"/>
          </a:p>
        </p:txBody>
      </p:sp>
      <p:sp>
        <p:nvSpPr>
          <p:cNvPr id="9" name="Footer Placeholder 8"/>
          <p:cNvSpPr>
            <a:spLocks noGrp="1"/>
          </p:cNvSpPr>
          <p:nvPr>
            <p:ph type="ftr" sz="quarter" idx="11"/>
          </p:nvPr>
        </p:nvSpPr>
        <p:spPr/>
        <p:txBody>
          <a:bodyPr/>
          <a:lstStyle/>
          <a:p>
            <a:r>
              <a:rPr lang="de-DE" smtClean="0"/>
              <a:t>F. Caspers, S. Federmann, M. Holz</a:t>
            </a:r>
            <a:endParaRPr lang="en-GB"/>
          </a:p>
        </p:txBody>
      </p:sp>
      <p:sp>
        <p:nvSpPr>
          <p:cNvPr id="10" name="Slide Number Placeholder 9"/>
          <p:cNvSpPr>
            <a:spLocks noGrp="1"/>
          </p:cNvSpPr>
          <p:nvPr>
            <p:ph type="sldNum" sz="quarter" idx="12"/>
          </p:nvPr>
        </p:nvSpPr>
        <p:spPr/>
        <p:txBody>
          <a:bodyPr/>
          <a:lstStyle/>
          <a:p>
            <a:fld id="{C237F9F0-05B6-4BB3-98A0-7989DEC04272}" type="slidenum">
              <a:rPr lang="en-GB" smtClean="0"/>
              <a:pPr/>
              <a:t>17</a:t>
            </a:fld>
            <a:endParaRPr lang="en-GB"/>
          </a:p>
        </p:txBody>
      </p:sp>
    </p:spTree>
    <p:extLst>
      <p:ext uri="{BB962C8B-B14F-4D97-AF65-F5344CB8AC3E}">
        <p14:creationId xmlns:p14="http://schemas.microsoft.com/office/powerpoint/2010/main" xmlns="" val="32547053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MW Transmission\VSA Trace.png.2012_06_04_11_52_23.0.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95536" y="1215335"/>
            <a:ext cx="8280920" cy="5110881"/>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itle 3"/>
          <p:cNvSpPr>
            <a:spLocks noGrp="1"/>
          </p:cNvSpPr>
          <p:nvPr>
            <p:ph type="title"/>
          </p:nvPr>
        </p:nvSpPr>
        <p:spPr/>
        <p:txBody>
          <a:bodyPr>
            <a:normAutofit fontScale="90000"/>
          </a:bodyPr>
          <a:lstStyle/>
          <a:p>
            <a:r>
              <a:rPr lang="en-GB" dirty="0" smtClean="0"/>
              <a:t>Example of the obtained results as seen</a:t>
            </a:r>
            <a:br>
              <a:rPr lang="en-GB" dirty="0" smtClean="0"/>
            </a:br>
            <a:r>
              <a:rPr lang="en-GB" dirty="0" smtClean="0"/>
              <a:t>on the Vector Spectrum </a:t>
            </a:r>
            <a:r>
              <a:rPr lang="en-GB" dirty="0" err="1" smtClean="0"/>
              <a:t>Analyzer</a:t>
            </a:r>
            <a:endParaRPr lang="en-GB" dirty="0"/>
          </a:p>
        </p:txBody>
      </p:sp>
      <p:sp>
        <p:nvSpPr>
          <p:cNvPr id="5" name="Date Placeholder 4"/>
          <p:cNvSpPr>
            <a:spLocks noGrp="1"/>
          </p:cNvSpPr>
          <p:nvPr>
            <p:ph type="dt" sz="half" idx="10"/>
          </p:nvPr>
        </p:nvSpPr>
        <p:spPr/>
        <p:txBody>
          <a:bodyPr/>
          <a:lstStyle/>
          <a:p>
            <a:r>
              <a:rPr lang="en-US" smtClean="0"/>
              <a:t>ECLOUD'12, 05-09 JUNE 2012, Elba</a:t>
            </a:r>
            <a:endParaRPr lang="en-GB"/>
          </a:p>
        </p:txBody>
      </p:sp>
      <p:sp>
        <p:nvSpPr>
          <p:cNvPr id="6" name="Footer Placeholder 5"/>
          <p:cNvSpPr>
            <a:spLocks noGrp="1"/>
          </p:cNvSpPr>
          <p:nvPr>
            <p:ph type="ftr" sz="quarter" idx="11"/>
          </p:nvPr>
        </p:nvSpPr>
        <p:spPr/>
        <p:txBody>
          <a:bodyPr/>
          <a:lstStyle/>
          <a:p>
            <a:r>
              <a:rPr lang="de-DE" smtClean="0"/>
              <a:t>F. Caspers, S. Federmann, M. Holz</a:t>
            </a:r>
            <a:endParaRPr lang="en-GB"/>
          </a:p>
        </p:txBody>
      </p:sp>
      <p:sp>
        <p:nvSpPr>
          <p:cNvPr id="7" name="Slide Number Placeholder 6"/>
          <p:cNvSpPr>
            <a:spLocks noGrp="1"/>
          </p:cNvSpPr>
          <p:nvPr>
            <p:ph type="sldNum" sz="quarter" idx="12"/>
          </p:nvPr>
        </p:nvSpPr>
        <p:spPr/>
        <p:txBody>
          <a:bodyPr/>
          <a:lstStyle/>
          <a:p>
            <a:fld id="{C237F9F0-05B6-4BB3-98A0-7989DEC04272}" type="slidenum">
              <a:rPr lang="en-GB" smtClean="0"/>
              <a:pPr/>
              <a:t>18</a:t>
            </a:fld>
            <a:endParaRPr lang="en-GB"/>
          </a:p>
        </p:txBody>
      </p:sp>
    </p:spTree>
    <p:extLst>
      <p:ext uri="{BB962C8B-B14F-4D97-AF65-F5344CB8AC3E}">
        <p14:creationId xmlns:p14="http://schemas.microsoft.com/office/powerpoint/2010/main" xmlns="" val="18034467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Results</a:t>
            </a:r>
            <a:endParaRPr lang="en-GB" dirty="0"/>
          </a:p>
        </p:txBody>
      </p:sp>
      <p:sp>
        <p:nvSpPr>
          <p:cNvPr id="3" name="Content Placeholder 2"/>
          <p:cNvSpPr>
            <a:spLocks noGrp="1"/>
          </p:cNvSpPr>
          <p:nvPr>
            <p:ph sz="quarter" idx="1"/>
          </p:nvPr>
        </p:nvSpPr>
        <p:spPr/>
        <p:txBody>
          <a:bodyPr/>
          <a:lstStyle/>
          <a:p>
            <a:endParaRPr lang="en-GB" dirty="0" smtClean="0"/>
          </a:p>
          <a:p>
            <a:endParaRPr lang="en-GB" dirty="0"/>
          </a:p>
          <a:p>
            <a:endParaRPr lang="en-GB" dirty="0" smtClean="0"/>
          </a:p>
          <a:p>
            <a:endParaRPr lang="en-GB" dirty="0"/>
          </a:p>
          <a:p>
            <a:endParaRPr lang="en-GB" dirty="0" smtClean="0"/>
          </a:p>
          <a:p>
            <a:pPr marL="0" indent="0">
              <a:buNone/>
            </a:pPr>
            <a:endParaRPr lang="en-GB" dirty="0" smtClean="0"/>
          </a:p>
          <a:p>
            <a:r>
              <a:rPr lang="en-GB" dirty="0" smtClean="0"/>
              <a:t>A slight increase is visible,  however, the low intensity is not sufficient to produce a clear phase modulation</a:t>
            </a:r>
          </a:p>
          <a:p>
            <a:pPr marL="0" indent="0">
              <a:buNone/>
            </a:pPr>
            <a:endParaRPr lang="en-GB" dirty="0" smtClean="0"/>
          </a:p>
          <a:p>
            <a:endParaRPr lang="en-GB" dirty="0"/>
          </a:p>
          <a:p>
            <a:endParaRPr lang="en-GB" dirty="0" smtClean="0"/>
          </a:p>
          <a:p>
            <a:endParaRPr lang="en-GB" dirty="0"/>
          </a:p>
          <a:p>
            <a:endParaRPr lang="en-GB" dirty="0" smtClean="0"/>
          </a:p>
          <a:p>
            <a:endParaRPr lang="en-GB" dirty="0"/>
          </a:p>
        </p:txBody>
      </p:sp>
      <p:pic>
        <p:nvPicPr>
          <p:cNvPr id="4100" name="Picture 4" descr="C:\MW Transmission\EcloudMarch2012\slides\meas30_2.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95536" y="1222475"/>
            <a:ext cx="8548718" cy="2278533"/>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1619672" y="3356992"/>
            <a:ext cx="1944216" cy="646331"/>
          </a:xfrm>
          <a:prstGeom prst="rect">
            <a:avLst/>
          </a:prstGeom>
          <a:noFill/>
        </p:spPr>
        <p:txBody>
          <a:bodyPr wrap="square" rtlCol="0">
            <a:spAutoFit/>
          </a:bodyPr>
          <a:lstStyle/>
          <a:p>
            <a:r>
              <a:rPr lang="en-GB" dirty="0" smtClean="0"/>
              <a:t>Point of injection (18 s)</a:t>
            </a:r>
            <a:endParaRPr lang="en-GB" dirty="0"/>
          </a:p>
        </p:txBody>
      </p:sp>
      <p:cxnSp>
        <p:nvCxnSpPr>
          <p:cNvPr id="9" name="Straight Arrow Connector 8"/>
          <p:cNvCxnSpPr/>
          <p:nvPr/>
        </p:nvCxnSpPr>
        <p:spPr>
          <a:xfrm flipV="1">
            <a:off x="2699792" y="2708920"/>
            <a:ext cx="504056" cy="64807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4" name="Footer Placeholder 3"/>
          <p:cNvSpPr>
            <a:spLocks noGrp="1"/>
          </p:cNvSpPr>
          <p:nvPr>
            <p:ph type="ftr" sz="quarter" idx="11"/>
          </p:nvPr>
        </p:nvSpPr>
        <p:spPr/>
        <p:txBody>
          <a:bodyPr/>
          <a:lstStyle/>
          <a:p>
            <a:r>
              <a:rPr lang="de-DE" smtClean="0"/>
              <a:t>F. Caspers, S. Federmann, M. Holz</a:t>
            </a:r>
            <a:endParaRPr lang="en-GB" dirty="0"/>
          </a:p>
        </p:txBody>
      </p:sp>
      <p:sp>
        <p:nvSpPr>
          <p:cNvPr id="6" name="Slide Number Placeholder 5"/>
          <p:cNvSpPr>
            <a:spLocks noGrp="1"/>
          </p:cNvSpPr>
          <p:nvPr>
            <p:ph type="sldNum" sz="quarter" idx="12"/>
          </p:nvPr>
        </p:nvSpPr>
        <p:spPr/>
        <p:txBody>
          <a:bodyPr/>
          <a:lstStyle/>
          <a:p>
            <a:fld id="{C4406D44-DE5F-40FC-8572-E670C9CF14CC}" type="slidenum">
              <a:rPr lang="en-GB" smtClean="0"/>
              <a:pPr/>
              <a:t>19</a:t>
            </a:fld>
            <a:endParaRPr lang="en-GB" dirty="0"/>
          </a:p>
        </p:txBody>
      </p:sp>
      <p:sp>
        <p:nvSpPr>
          <p:cNvPr id="10" name="Rectangle 9"/>
          <p:cNvSpPr/>
          <p:nvPr/>
        </p:nvSpPr>
        <p:spPr>
          <a:xfrm>
            <a:off x="683568" y="5590981"/>
            <a:ext cx="8064896" cy="646331"/>
          </a:xfrm>
          <a:prstGeom prst="rect">
            <a:avLst/>
          </a:prstGeom>
        </p:spPr>
        <p:txBody>
          <a:bodyPr wrap="square">
            <a:spAutoFit/>
          </a:bodyPr>
          <a:lstStyle/>
          <a:p>
            <a:r>
              <a:rPr lang="en-GB" dirty="0" smtClean="0"/>
              <a:t>1 batch, flat </a:t>
            </a:r>
            <a:r>
              <a:rPr lang="en-GB" dirty="0" smtClean="0"/>
              <a:t>bottom,  Total </a:t>
            </a:r>
            <a:r>
              <a:rPr lang="en-GB" dirty="0" smtClean="0"/>
              <a:t>intensity: 1274.84x10</a:t>
            </a:r>
            <a:r>
              <a:rPr lang="en-GB" baseline="30000" dirty="0" smtClean="0"/>
              <a:t>10</a:t>
            </a:r>
            <a:r>
              <a:rPr lang="en-GB" dirty="0" smtClean="0"/>
              <a:t>, 25 ns spacing (LHCMD1</a:t>
            </a:r>
            <a:r>
              <a:rPr lang="en-GB" dirty="0" smtClean="0"/>
              <a:t>)</a:t>
            </a:r>
            <a:endParaRPr lang="en-GB" dirty="0" smtClean="0"/>
          </a:p>
          <a:p>
            <a:r>
              <a:rPr lang="en-GB" dirty="0" smtClean="0"/>
              <a:t>Measurement direction: upstream</a:t>
            </a:r>
            <a:endParaRPr lang="en-GB" dirty="0"/>
          </a:p>
        </p:txBody>
      </p:sp>
    </p:spTree>
    <p:extLst>
      <p:ext uri="{BB962C8B-B14F-4D97-AF65-F5344CB8AC3E}">
        <p14:creationId xmlns:p14="http://schemas.microsoft.com/office/powerpoint/2010/main" xmlns="" val="6333731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Overview</a:t>
            </a:r>
            <a:endParaRPr lang="en-US" dirty="0"/>
          </a:p>
        </p:txBody>
      </p:sp>
      <p:sp>
        <p:nvSpPr>
          <p:cNvPr id="3" name="Footer Placeholder 2"/>
          <p:cNvSpPr>
            <a:spLocks noGrp="1"/>
          </p:cNvSpPr>
          <p:nvPr>
            <p:ph type="ftr" sz="quarter" idx="11"/>
          </p:nvPr>
        </p:nvSpPr>
        <p:spPr/>
        <p:txBody>
          <a:bodyPr/>
          <a:lstStyle/>
          <a:p>
            <a:r>
              <a:rPr lang="de-DE" smtClean="0"/>
              <a:t>F. Caspers, S. Federmann, M. Holz</a:t>
            </a:r>
            <a:endParaRPr lang="en-GB" dirty="0"/>
          </a:p>
        </p:txBody>
      </p:sp>
      <p:sp>
        <p:nvSpPr>
          <p:cNvPr id="4" name="Slide Number Placeholder 3"/>
          <p:cNvSpPr>
            <a:spLocks noGrp="1"/>
          </p:cNvSpPr>
          <p:nvPr>
            <p:ph type="sldNum" sz="quarter" idx="12"/>
          </p:nvPr>
        </p:nvSpPr>
        <p:spPr/>
        <p:txBody>
          <a:bodyPr/>
          <a:lstStyle/>
          <a:p>
            <a:fld id="{C4406D44-DE5F-40FC-8572-E670C9CF14CC}" type="slidenum">
              <a:rPr lang="en-GB" smtClean="0"/>
              <a:pPr/>
              <a:t>2</a:t>
            </a:fld>
            <a:endParaRPr lang="en-GB" dirty="0"/>
          </a:p>
        </p:txBody>
      </p:sp>
      <p:sp>
        <p:nvSpPr>
          <p:cNvPr id="5" name="Content Placeholder 4"/>
          <p:cNvSpPr>
            <a:spLocks noGrp="1"/>
          </p:cNvSpPr>
          <p:nvPr>
            <p:ph sz="quarter" idx="1"/>
          </p:nvPr>
        </p:nvSpPr>
        <p:spPr>
          <a:xfrm>
            <a:off x="457200" y="1371560"/>
            <a:ext cx="8229600" cy="4937760"/>
          </a:xfrm>
        </p:spPr>
        <p:txBody>
          <a:bodyPr/>
          <a:lstStyle/>
          <a:p>
            <a:endParaRPr lang="de-DE" dirty="0" smtClean="0"/>
          </a:p>
          <a:p>
            <a:r>
              <a:rPr lang="de-DE" dirty="0" smtClean="0"/>
              <a:t>Experimental Setup</a:t>
            </a:r>
          </a:p>
          <a:p>
            <a:endParaRPr lang="de-DE" dirty="0" smtClean="0"/>
          </a:p>
          <a:p>
            <a:r>
              <a:rPr lang="de-DE" dirty="0" smtClean="0"/>
              <a:t>Results</a:t>
            </a:r>
          </a:p>
          <a:p>
            <a:pPr lvl="1"/>
            <a:r>
              <a:rPr lang="de-DE" dirty="0" smtClean="0"/>
              <a:t>New VSA</a:t>
            </a:r>
          </a:p>
          <a:p>
            <a:pPr lvl="1"/>
            <a:r>
              <a:rPr lang="de-DE" dirty="0" smtClean="0"/>
              <a:t>Old VSA</a:t>
            </a:r>
            <a:endParaRPr lang="en-US" dirty="0" smtClean="0"/>
          </a:p>
          <a:p>
            <a:endParaRPr lang="de-DE" dirty="0" smtClean="0"/>
          </a:p>
          <a:p>
            <a:r>
              <a:rPr lang="de-DE" dirty="0" smtClean="0"/>
              <a:t>Summary</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384"/>
            <a:ext cx="8229600" cy="990600"/>
          </a:xfrm>
        </p:spPr>
        <p:txBody>
          <a:bodyPr/>
          <a:lstStyle/>
          <a:p>
            <a:r>
              <a:rPr lang="en-GB" dirty="0"/>
              <a:t>Experimental Set-Up </a:t>
            </a:r>
            <a:r>
              <a:rPr lang="en-GB" dirty="0" smtClean="0"/>
              <a:t>2012</a:t>
            </a:r>
            <a:endParaRPr lang="en-GB" dirty="0"/>
          </a:p>
        </p:txBody>
      </p:sp>
      <p:sp>
        <p:nvSpPr>
          <p:cNvPr id="8" name="Date Placeholder 7"/>
          <p:cNvSpPr>
            <a:spLocks noGrp="1"/>
          </p:cNvSpPr>
          <p:nvPr>
            <p:ph type="dt" sz="half" idx="10"/>
          </p:nvPr>
        </p:nvSpPr>
        <p:spPr/>
        <p:txBody>
          <a:bodyPr/>
          <a:lstStyle/>
          <a:p>
            <a:r>
              <a:rPr lang="en-US" smtClean="0"/>
              <a:t>ECLOUD'12, 05-09 JUNE 2012, Elba</a:t>
            </a:r>
            <a:endParaRPr lang="en-GB"/>
          </a:p>
        </p:txBody>
      </p:sp>
      <p:sp>
        <p:nvSpPr>
          <p:cNvPr id="9" name="Footer Placeholder 8"/>
          <p:cNvSpPr>
            <a:spLocks noGrp="1"/>
          </p:cNvSpPr>
          <p:nvPr>
            <p:ph type="ftr" sz="quarter" idx="11"/>
          </p:nvPr>
        </p:nvSpPr>
        <p:spPr/>
        <p:txBody>
          <a:bodyPr/>
          <a:lstStyle/>
          <a:p>
            <a:r>
              <a:rPr lang="de-DE" smtClean="0"/>
              <a:t>F. Caspers, S. Federmann, M. Holz</a:t>
            </a:r>
            <a:endParaRPr lang="en-GB"/>
          </a:p>
        </p:txBody>
      </p:sp>
      <p:sp>
        <p:nvSpPr>
          <p:cNvPr id="10" name="Slide Number Placeholder 9"/>
          <p:cNvSpPr>
            <a:spLocks noGrp="1"/>
          </p:cNvSpPr>
          <p:nvPr>
            <p:ph type="sldNum" sz="quarter" idx="12"/>
          </p:nvPr>
        </p:nvSpPr>
        <p:spPr/>
        <p:txBody>
          <a:bodyPr/>
          <a:lstStyle/>
          <a:p>
            <a:fld id="{C237F9F0-05B6-4BB3-98A0-7989DEC04272}" type="slidenum">
              <a:rPr lang="en-GB" smtClean="0"/>
              <a:pPr/>
              <a:t>3</a:t>
            </a:fld>
            <a:endParaRPr lang="en-GB"/>
          </a:p>
        </p:txBody>
      </p:sp>
      <p:pic>
        <p:nvPicPr>
          <p:cNvPr id="13" name="Picture 2" descr="C:\MW Transmission\EcloudMarch2012\evaluated data\setup2012.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9512" y="980728"/>
            <a:ext cx="8856984" cy="4172922"/>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Rectangle 10"/>
          <p:cNvSpPr/>
          <p:nvPr/>
        </p:nvSpPr>
        <p:spPr>
          <a:xfrm>
            <a:off x="323528" y="5013176"/>
            <a:ext cx="8568952" cy="1200329"/>
          </a:xfrm>
          <a:prstGeom prst="rect">
            <a:avLst/>
          </a:prstGeom>
        </p:spPr>
        <p:txBody>
          <a:bodyPr wrap="square">
            <a:spAutoFit/>
          </a:bodyPr>
          <a:lstStyle/>
          <a:p>
            <a:pPr marL="731520" lvl="1" indent="-457200">
              <a:buFont typeface="+mj-lt"/>
              <a:buAutoNum type="arabicPeriod"/>
            </a:pPr>
            <a:r>
              <a:rPr lang="en-GB" dirty="0" smtClean="0"/>
              <a:t>W</a:t>
            </a:r>
            <a:r>
              <a:rPr lang="en-GB" dirty="0" smtClean="0"/>
              <a:t>e </a:t>
            </a:r>
            <a:r>
              <a:rPr lang="en-GB" dirty="0" smtClean="0"/>
              <a:t>measure two consecutive, uncoated dipoles instead of one coated and one uncoated dipole</a:t>
            </a:r>
          </a:p>
          <a:p>
            <a:pPr marL="731520" lvl="1" indent="-457200">
              <a:buFont typeface="+mj-lt"/>
              <a:buAutoNum type="arabicPeriod"/>
            </a:pPr>
            <a:r>
              <a:rPr lang="en-GB" dirty="0" smtClean="0"/>
              <a:t>New </a:t>
            </a:r>
            <a:r>
              <a:rPr lang="en-GB" dirty="0" smtClean="0"/>
              <a:t>spectrum </a:t>
            </a:r>
            <a:r>
              <a:rPr lang="en-GB" dirty="0" smtClean="0"/>
              <a:t>analyser allows us to record a complete </a:t>
            </a:r>
            <a:r>
              <a:rPr lang="en-GB" dirty="0" err="1" smtClean="0"/>
              <a:t>supercycle</a:t>
            </a:r>
            <a:r>
              <a:rPr lang="en-GB" dirty="0" smtClean="0"/>
              <a:t> instead of just 10 seconds</a:t>
            </a:r>
          </a:p>
        </p:txBody>
      </p:sp>
    </p:spTree>
    <p:extLst>
      <p:ext uri="{BB962C8B-B14F-4D97-AF65-F5344CB8AC3E}">
        <p14:creationId xmlns:p14="http://schemas.microsoft.com/office/powerpoint/2010/main" xmlns="" val="32547053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MD Run </a:t>
            </a:r>
            <a:r>
              <a:rPr lang="en-GB" dirty="0"/>
              <a:t>27.03.-</a:t>
            </a:r>
            <a:r>
              <a:rPr lang="en-GB" dirty="0" smtClean="0"/>
              <a:t>30.03. (Week 13)</a:t>
            </a:r>
            <a:endParaRPr lang="en-GB" dirty="0"/>
          </a:p>
        </p:txBody>
      </p:sp>
      <p:sp>
        <p:nvSpPr>
          <p:cNvPr id="3" name="Content Placeholder 2"/>
          <p:cNvSpPr>
            <a:spLocks noGrp="1"/>
          </p:cNvSpPr>
          <p:nvPr>
            <p:ph sz="quarter" idx="1"/>
          </p:nvPr>
        </p:nvSpPr>
        <p:spPr/>
        <p:txBody>
          <a:bodyPr/>
          <a:lstStyle/>
          <a:p>
            <a:r>
              <a:rPr lang="en-GB" dirty="0" smtClean="0"/>
              <a:t>During the first measurements, we were limited in recording time to 8 seconds by the old vector spectrum analyzer (memory limitation)</a:t>
            </a:r>
          </a:p>
          <a:p>
            <a:endParaRPr lang="en-GB" dirty="0" smtClean="0"/>
          </a:p>
          <a:p>
            <a:r>
              <a:rPr lang="en-GB" dirty="0" smtClean="0"/>
              <a:t>Using an electronic </a:t>
            </a:r>
            <a:r>
              <a:rPr lang="en-GB" dirty="0" smtClean="0"/>
              <a:t>signal to trigger the measurements was not feasible because there were two beams in one super cycle</a:t>
            </a:r>
          </a:p>
          <a:p>
            <a:endParaRPr lang="en-GB" dirty="0" smtClean="0"/>
          </a:p>
          <a:p>
            <a:r>
              <a:rPr lang="en-GB" dirty="0" smtClean="0"/>
              <a:t>We </a:t>
            </a:r>
            <a:r>
              <a:rPr lang="en-GB" dirty="0" smtClean="0"/>
              <a:t>triggered manually just before every last injection to see the electron cloud signal at the maximum intensity available with the currently injected beam </a:t>
            </a:r>
            <a:endParaRPr lang="en-GB" dirty="0"/>
          </a:p>
        </p:txBody>
      </p:sp>
      <p:sp>
        <p:nvSpPr>
          <p:cNvPr id="4" name="Footer Placeholder 3"/>
          <p:cNvSpPr>
            <a:spLocks noGrp="1"/>
          </p:cNvSpPr>
          <p:nvPr>
            <p:ph type="ftr" sz="quarter" idx="11"/>
          </p:nvPr>
        </p:nvSpPr>
        <p:spPr/>
        <p:txBody>
          <a:bodyPr/>
          <a:lstStyle/>
          <a:p>
            <a:r>
              <a:rPr lang="de-DE" smtClean="0"/>
              <a:t>F. Caspers, S. Federmann, M. Holz</a:t>
            </a:r>
            <a:endParaRPr lang="en-GB" dirty="0"/>
          </a:p>
        </p:txBody>
      </p:sp>
      <p:sp>
        <p:nvSpPr>
          <p:cNvPr id="5" name="Slide Number Placeholder 4"/>
          <p:cNvSpPr>
            <a:spLocks noGrp="1"/>
          </p:cNvSpPr>
          <p:nvPr>
            <p:ph type="sldNum" sz="quarter" idx="12"/>
          </p:nvPr>
        </p:nvSpPr>
        <p:spPr/>
        <p:txBody>
          <a:bodyPr/>
          <a:lstStyle/>
          <a:p>
            <a:fld id="{C4406D44-DE5F-40FC-8572-E670C9CF14CC}" type="slidenum">
              <a:rPr lang="en-GB" smtClean="0"/>
              <a:pPr/>
              <a:t>4</a:t>
            </a:fld>
            <a:endParaRPr lang="en-GB" dirty="0"/>
          </a:p>
        </p:txBody>
      </p:sp>
    </p:spTree>
    <p:extLst>
      <p:ext uri="{BB962C8B-B14F-4D97-AF65-F5344CB8AC3E}">
        <p14:creationId xmlns:p14="http://schemas.microsoft.com/office/powerpoint/2010/main" xmlns="" val="26844883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Measurements with new spectrum analyzer</a:t>
            </a:r>
            <a:endParaRPr lang="en-GB" dirty="0"/>
          </a:p>
        </p:txBody>
      </p:sp>
      <p:sp>
        <p:nvSpPr>
          <p:cNvPr id="3" name="Content Placeholder 2"/>
          <p:cNvSpPr>
            <a:spLocks noGrp="1"/>
          </p:cNvSpPr>
          <p:nvPr>
            <p:ph sz="quarter" idx="1"/>
          </p:nvPr>
        </p:nvSpPr>
        <p:spPr/>
        <p:txBody>
          <a:bodyPr/>
          <a:lstStyle/>
          <a:p>
            <a:r>
              <a:rPr lang="en-GB" dirty="0" smtClean="0"/>
              <a:t>The new vector spectrum analyzer is basically the same model, but with a larger memory module (many thanks to M. Betz for providing the VSA)</a:t>
            </a:r>
          </a:p>
          <a:p>
            <a:endParaRPr lang="en-GB" dirty="0" smtClean="0"/>
          </a:p>
          <a:p>
            <a:r>
              <a:rPr lang="en-GB" dirty="0" smtClean="0"/>
              <a:t>This enables us to record the complete supercycles and no manual triggering is necessary anymore</a:t>
            </a:r>
          </a:p>
          <a:p>
            <a:endParaRPr lang="en-GB" dirty="0"/>
          </a:p>
          <a:p>
            <a:r>
              <a:rPr lang="en-GB" dirty="0" smtClean="0"/>
              <a:t>After a careful check of the base levels and calibration signal levels, it was found that both models work with the same accuracy which means that the results from both models are directly comparable</a:t>
            </a:r>
            <a:endParaRPr lang="en-GB" dirty="0"/>
          </a:p>
        </p:txBody>
      </p:sp>
      <p:sp>
        <p:nvSpPr>
          <p:cNvPr id="4" name="Footer Placeholder 3"/>
          <p:cNvSpPr>
            <a:spLocks noGrp="1"/>
          </p:cNvSpPr>
          <p:nvPr>
            <p:ph type="ftr" sz="quarter" idx="11"/>
          </p:nvPr>
        </p:nvSpPr>
        <p:spPr/>
        <p:txBody>
          <a:bodyPr/>
          <a:lstStyle/>
          <a:p>
            <a:r>
              <a:rPr lang="de-DE" smtClean="0"/>
              <a:t>F. Caspers, S. Federmann, M. Holz</a:t>
            </a:r>
            <a:endParaRPr lang="en-GB" dirty="0"/>
          </a:p>
        </p:txBody>
      </p:sp>
      <p:sp>
        <p:nvSpPr>
          <p:cNvPr id="5" name="Slide Number Placeholder 4"/>
          <p:cNvSpPr>
            <a:spLocks noGrp="1"/>
          </p:cNvSpPr>
          <p:nvPr>
            <p:ph type="sldNum" sz="quarter" idx="12"/>
          </p:nvPr>
        </p:nvSpPr>
        <p:spPr/>
        <p:txBody>
          <a:bodyPr/>
          <a:lstStyle/>
          <a:p>
            <a:fld id="{C4406D44-DE5F-40FC-8572-E670C9CF14CC}" type="slidenum">
              <a:rPr lang="en-GB" smtClean="0"/>
              <a:pPr/>
              <a:t>5</a:t>
            </a:fld>
            <a:endParaRPr lang="en-GB" dirty="0"/>
          </a:p>
        </p:txBody>
      </p:sp>
    </p:spTree>
    <p:extLst>
      <p:ext uri="{BB962C8B-B14F-4D97-AF65-F5344CB8AC3E}">
        <p14:creationId xmlns:p14="http://schemas.microsoft.com/office/powerpoint/2010/main" xmlns="" val="16784111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Results</a:t>
            </a:r>
            <a:endParaRPr lang="en-US" dirty="0"/>
          </a:p>
        </p:txBody>
      </p:sp>
      <p:sp>
        <p:nvSpPr>
          <p:cNvPr id="3" name="Footer Placeholder 2"/>
          <p:cNvSpPr>
            <a:spLocks noGrp="1"/>
          </p:cNvSpPr>
          <p:nvPr>
            <p:ph type="ftr" sz="quarter" idx="11"/>
          </p:nvPr>
        </p:nvSpPr>
        <p:spPr/>
        <p:txBody>
          <a:bodyPr/>
          <a:lstStyle/>
          <a:p>
            <a:r>
              <a:rPr lang="de-DE" smtClean="0"/>
              <a:t>F. Caspers, S. Federmann, M. Holz</a:t>
            </a:r>
            <a:endParaRPr lang="en-GB" dirty="0"/>
          </a:p>
        </p:txBody>
      </p:sp>
      <p:sp>
        <p:nvSpPr>
          <p:cNvPr id="4" name="Slide Number Placeholder 3"/>
          <p:cNvSpPr>
            <a:spLocks noGrp="1"/>
          </p:cNvSpPr>
          <p:nvPr>
            <p:ph type="sldNum" sz="quarter" idx="12"/>
          </p:nvPr>
        </p:nvSpPr>
        <p:spPr/>
        <p:txBody>
          <a:bodyPr/>
          <a:lstStyle/>
          <a:p>
            <a:fld id="{C4406D44-DE5F-40FC-8572-E670C9CF14CC}" type="slidenum">
              <a:rPr lang="en-GB" smtClean="0"/>
              <a:pPr/>
              <a:t>6</a:t>
            </a:fld>
            <a:endParaRPr lang="en-GB" dirty="0"/>
          </a:p>
        </p:txBody>
      </p:sp>
      <p:sp>
        <p:nvSpPr>
          <p:cNvPr id="5" name="Content Placeholder 4"/>
          <p:cNvSpPr>
            <a:spLocks noGrp="1"/>
          </p:cNvSpPr>
          <p:nvPr>
            <p:ph sz="quarter" idx="1"/>
          </p:nvPr>
        </p:nvSpPr>
        <p:spPr/>
        <p:txBody>
          <a:bodyPr/>
          <a:lstStyle/>
          <a:p>
            <a:r>
              <a:rPr lang="de-DE" dirty="0" smtClean="0"/>
              <a:t>The results obtained with the new VSA were exactly as expected.</a:t>
            </a:r>
            <a:endParaRPr lang="en-US" dirty="0" smtClean="0"/>
          </a:p>
          <a:p>
            <a:r>
              <a:rPr lang="de-DE" dirty="0" smtClean="0"/>
              <a:t>After the second injection, a nice electron cloud signature was visible:</a:t>
            </a:r>
          </a:p>
          <a:p>
            <a:pPr>
              <a:buNone/>
            </a:pPr>
            <a:endParaRPr lang="de-DE" dirty="0" smtClean="0"/>
          </a:p>
        </p:txBody>
      </p:sp>
      <p:pic>
        <p:nvPicPr>
          <p:cNvPr id="6" name="Picture 2" descr="C:\MW Transmission\EcloudMarch2012\slides\meas36_2.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18105" y="2996952"/>
            <a:ext cx="8374931" cy="2276600"/>
          </a:xfrm>
          <a:prstGeom prst="rect">
            <a:avLst/>
          </a:prstGeom>
          <a:noFill/>
          <a:extLst>
            <a:ext uri="{909E8E84-426E-40DD-AFC4-6F175D3DCCD1}">
              <a14:hiddenFill xmlns:a14="http://schemas.microsoft.com/office/drawing/2010/main" xmlns="">
                <a:solidFill>
                  <a:srgbClr val="FFFFFF"/>
                </a:solidFill>
              </a14:hiddenFill>
            </a:ext>
          </a:extLst>
        </p:spPr>
      </p:pic>
      <p:sp>
        <p:nvSpPr>
          <p:cNvPr id="7" name="TextBox 6"/>
          <p:cNvSpPr txBox="1"/>
          <p:nvPr/>
        </p:nvSpPr>
        <p:spPr>
          <a:xfrm>
            <a:off x="3286129" y="5157192"/>
            <a:ext cx="1345454" cy="369332"/>
          </a:xfrm>
          <a:prstGeom prst="rect">
            <a:avLst/>
          </a:prstGeom>
          <a:noFill/>
        </p:spPr>
        <p:txBody>
          <a:bodyPr wrap="square" rtlCol="0">
            <a:spAutoFit/>
          </a:bodyPr>
          <a:lstStyle/>
          <a:p>
            <a:r>
              <a:rPr lang="en-GB" dirty="0" smtClean="0"/>
              <a:t>1. injection</a:t>
            </a:r>
            <a:endParaRPr lang="en-GB" dirty="0"/>
          </a:p>
        </p:txBody>
      </p:sp>
      <p:sp>
        <p:nvSpPr>
          <p:cNvPr id="8" name="TextBox 7"/>
          <p:cNvSpPr txBox="1"/>
          <p:nvPr/>
        </p:nvSpPr>
        <p:spPr>
          <a:xfrm>
            <a:off x="4860032" y="5270673"/>
            <a:ext cx="1345454" cy="369332"/>
          </a:xfrm>
          <a:prstGeom prst="rect">
            <a:avLst/>
          </a:prstGeom>
          <a:noFill/>
        </p:spPr>
        <p:txBody>
          <a:bodyPr wrap="square" rtlCol="0">
            <a:spAutoFit/>
          </a:bodyPr>
          <a:lstStyle/>
          <a:p>
            <a:r>
              <a:rPr lang="en-GB" dirty="0"/>
              <a:t>2</a:t>
            </a:r>
            <a:r>
              <a:rPr lang="en-GB" dirty="0" smtClean="0"/>
              <a:t>. injection</a:t>
            </a:r>
            <a:endParaRPr lang="en-GB" dirty="0"/>
          </a:p>
        </p:txBody>
      </p:sp>
      <p:cxnSp>
        <p:nvCxnSpPr>
          <p:cNvPr id="9" name="Straight Arrow Connector 8"/>
          <p:cNvCxnSpPr/>
          <p:nvPr/>
        </p:nvCxnSpPr>
        <p:spPr>
          <a:xfrm flipV="1">
            <a:off x="4224385" y="4653136"/>
            <a:ext cx="407198" cy="617538"/>
          </a:xfrm>
          <a:prstGeom prst="straightConnector1">
            <a:avLst/>
          </a:prstGeom>
          <a:ln w="28575">
            <a:solidFill>
              <a:schemeClr val="accent4">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flipV="1">
            <a:off x="5084440" y="4653136"/>
            <a:ext cx="72008" cy="605685"/>
          </a:xfrm>
          <a:prstGeom prst="straightConnector1">
            <a:avLst/>
          </a:prstGeom>
          <a:ln w="28575">
            <a:solidFill>
              <a:schemeClr val="accent4">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11560" y="5733256"/>
            <a:ext cx="8136904" cy="646331"/>
          </a:xfrm>
          <a:prstGeom prst="rect">
            <a:avLst/>
          </a:prstGeom>
          <a:noFill/>
        </p:spPr>
        <p:txBody>
          <a:bodyPr wrap="square" rtlCol="0">
            <a:spAutoFit/>
          </a:bodyPr>
          <a:lstStyle/>
          <a:p>
            <a:r>
              <a:rPr lang="en-GB" dirty="0" smtClean="0"/>
              <a:t>2 batches, </a:t>
            </a:r>
            <a:r>
              <a:rPr lang="en-GB" dirty="0" smtClean="0"/>
              <a:t> flat bottom, Total </a:t>
            </a:r>
            <a:r>
              <a:rPr lang="en-GB" dirty="0" smtClean="0"/>
              <a:t>intensity:  2530.84x10</a:t>
            </a:r>
            <a:r>
              <a:rPr lang="en-GB" baseline="30000" dirty="0" smtClean="0"/>
              <a:t>10</a:t>
            </a:r>
            <a:r>
              <a:rPr lang="en-GB" dirty="0" smtClean="0"/>
              <a:t>, 25 ns spacing (LHCMD1</a:t>
            </a:r>
            <a:r>
              <a:rPr lang="en-GB" dirty="0" smtClean="0"/>
              <a:t>)</a:t>
            </a:r>
            <a:endParaRPr lang="en-GB" dirty="0" smtClean="0"/>
          </a:p>
          <a:p>
            <a:r>
              <a:rPr lang="en-GB" dirty="0" smtClean="0"/>
              <a:t>Measurement direction: upstream</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Results</a:t>
            </a:r>
            <a:endParaRPr lang="en-GB" dirty="0"/>
          </a:p>
        </p:txBody>
      </p:sp>
      <p:pic>
        <p:nvPicPr>
          <p:cNvPr id="6146" name="Picture 2" descr="C:\MW Transmission\EcloudMarch2012\slides\meas41_2.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93043" y="2412901"/>
            <a:ext cx="8527429" cy="2304256"/>
          </a:xfrm>
          <a:prstGeom prst="rect">
            <a:avLst/>
          </a:prstGeom>
          <a:noFill/>
          <a:extLst>
            <a:ext uri="{909E8E84-426E-40DD-AFC4-6F175D3DCCD1}">
              <a14:hiddenFill xmlns:a14="http://schemas.microsoft.com/office/drawing/2010/main" xmlns="">
                <a:solidFill>
                  <a:srgbClr val="FFFFFF"/>
                </a:solidFill>
              </a14:hiddenFill>
            </a:ext>
          </a:extLst>
        </p:spPr>
      </p:pic>
      <p:cxnSp>
        <p:nvCxnSpPr>
          <p:cNvPr id="5" name="Straight Arrow Connector 4"/>
          <p:cNvCxnSpPr/>
          <p:nvPr/>
        </p:nvCxnSpPr>
        <p:spPr>
          <a:xfrm flipV="1">
            <a:off x="4211960" y="4102279"/>
            <a:ext cx="288032" cy="830902"/>
          </a:xfrm>
          <a:prstGeom prst="straightConnector1">
            <a:avLst/>
          </a:prstGeom>
          <a:ln w="28575">
            <a:solidFill>
              <a:schemeClr val="accent4">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3635896" y="4789165"/>
            <a:ext cx="1345454" cy="369332"/>
          </a:xfrm>
          <a:prstGeom prst="rect">
            <a:avLst/>
          </a:prstGeom>
          <a:noFill/>
        </p:spPr>
        <p:txBody>
          <a:bodyPr wrap="square" rtlCol="0">
            <a:spAutoFit/>
          </a:bodyPr>
          <a:lstStyle/>
          <a:p>
            <a:r>
              <a:rPr lang="en-GB" dirty="0" smtClean="0"/>
              <a:t>1. injection</a:t>
            </a:r>
            <a:endParaRPr lang="en-GB" dirty="0"/>
          </a:p>
        </p:txBody>
      </p:sp>
      <p:sp>
        <p:nvSpPr>
          <p:cNvPr id="9" name="TextBox 8"/>
          <p:cNvSpPr txBox="1"/>
          <p:nvPr/>
        </p:nvSpPr>
        <p:spPr>
          <a:xfrm>
            <a:off x="4716016" y="5075892"/>
            <a:ext cx="1345454" cy="369332"/>
          </a:xfrm>
          <a:prstGeom prst="rect">
            <a:avLst/>
          </a:prstGeom>
          <a:noFill/>
        </p:spPr>
        <p:txBody>
          <a:bodyPr wrap="square" rtlCol="0">
            <a:spAutoFit/>
          </a:bodyPr>
          <a:lstStyle/>
          <a:p>
            <a:r>
              <a:rPr lang="en-GB" dirty="0"/>
              <a:t>2</a:t>
            </a:r>
            <a:r>
              <a:rPr lang="en-GB" dirty="0" smtClean="0"/>
              <a:t>. injection</a:t>
            </a:r>
            <a:endParaRPr lang="en-GB" dirty="0"/>
          </a:p>
        </p:txBody>
      </p:sp>
      <p:cxnSp>
        <p:nvCxnSpPr>
          <p:cNvPr id="10" name="Straight Arrow Connector 9"/>
          <p:cNvCxnSpPr/>
          <p:nvPr/>
        </p:nvCxnSpPr>
        <p:spPr>
          <a:xfrm flipH="1" flipV="1">
            <a:off x="4981350" y="3997077"/>
            <a:ext cx="145366" cy="1118034"/>
          </a:xfrm>
          <a:prstGeom prst="straightConnector1">
            <a:avLst/>
          </a:prstGeom>
          <a:ln w="28575">
            <a:solidFill>
              <a:schemeClr val="accent4">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796136" y="4785129"/>
            <a:ext cx="1345454" cy="369332"/>
          </a:xfrm>
          <a:prstGeom prst="rect">
            <a:avLst/>
          </a:prstGeom>
          <a:noFill/>
        </p:spPr>
        <p:txBody>
          <a:bodyPr wrap="square" rtlCol="0">
            <a:spAutoFit/>
          </a:bodyPr>
          <a:lstStyle/>
          <a:p>
            <a:r>
              <a:rPr lang="en-GB" dirty="0" smtClean="0"/>
              <a:t>3. injection</a:t>
            </a:r>
            <a:endParaRPr lang="en-GB" dirty="0"/>
          </a:p>
        </p:txBody>
      </p:sp>
      <p:cxnSp>
        <p:nvCxnSpPr>
          <p:cNvPr id="12" name="Straight Arrow Connector 11"/>
          <p:cNvCxnSpPr/>
          <p:nvPr/>
        </p:nvCxnSpPr>
        <p:spPr>
          <a:xfrm flipH="1" flipV="1">
            <a:off x="5508104" y="3925069"/>
            <a:ext cx="432736" cy="860060"/>
          </a:xfrm>
          <a:prstGeom prst="straightConnector1">
            <a:avLst/>
          </a:prstGeom>
          <a:ln w="28575">
            <a:solidFill>
              <a:schemeClr val="accent4">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4" name="Footer Placeholder 3"/>
          <p:cNvSpPr>
            <a:spLocks noGrp="1"/>
          </p:cNvSpPr>
          <p:nvPr>
            <p:ph type="ftr" sz="quarter" idx="11"/>
          </p:nvPr>
        </p:nvSpPr>
        <p:spPr/>
        <p:txBody>
          <a:bodyPr/>
          <a:lstStyle/>
          <a:p>
            <a:r>
              <a:rPr lang="de-DE" smtClean="0"/>
              <a:t>F. Caspers, S. Federmann, M. Holz</a:t>
            </a:r>
            <a:endParaRPr lang="en-GB" dirty="0"/>
          </a:p>
        </p:txBody>
      </p:sp>
      <p:sp>
        <p:nvSpPr>
          <p:cNvPr id="7" name="Slide Number Placeholder 6"/>
          <p:cNvSpPr>
            <a:spLocks noGrp="1"/>
          </p:cNvSpPr>
          <p:nvPr>
            <p:ph type="sldNum" sz="quarter" idx="12"/>
          </p:nvPr>
        </p:nvSpPr>
        <p:spPr/>
        <p:txBody>
          <a:bodyPr/>
          <a:lstStyle/>
          <a:p>
            <a:fld id="{C4406D44-DE5F-40FC-8572-E670C9CF14CC}" type="slidenum">
              <a:rPr lang="en-GB" smtClean="0"/>
              <a:pPr/>
              <a:t>7</a:t>
            </a:fld>
            <a:endParaRPr lang="en-GB" dirty="0"/>
          </a:p>
        </p:txBody>
      </p:sp>
      <p:sp>
        <p:nvSpPr>
          <p:cNvPr id="13" name="TextBox 12"/>
          <p:cNvSpPr txBox="1"/>
          <p:nvPr/>
        </p:nvSpPr>
        <p:spPr>
          <a:xfrm>
            <a:off x="827584" y="5530006"/>
            <a:ext cx="7704856" cy="923330"/>
          </a:xfrm>
          <a:prstGeom prst="rect">
            <a:avLst/>
          </a:prstGeom>
          <a:noFill/>
        </p:spPr>
        <p:txBody>
          <a:bodyPr wrap="square" rtlCol="0">
            <a:spAutoFit/>
          </a:bodyPr>
          <a:lstStyle/>
          <a:p>
            <a:r>
              <a:rPr lang="en-GB" dirty="0" smtClean="0"/>
              <a:t>3 batches, flat bottom,  Total intensity:  3639.26x10</a:t>
            </a:r>
            <a:r>
              <a:rPr lang="en-GB" baseline="30000" dirty="0" smtClean="0"/>
              <a:t>10</a:t>
            </a:r>
            <a:r>
              <a:rPr lang="en-GB" dirty="0" smtClean="0"/>
              <a:t>, 25 ns spacing (LHCMD1), Measurement direction: downstream</a:t>
            </a:r>
          </a:p>
          <a:p>
            <a:endParaRPr lang="en-US" dirty="0"/>
          </a:p>
        </p:txBody>
      </p:sp>
      <p:sp>
        <p:nvSpPr>
          <p:cNvPr id="16" name="Content Placeholder 4"/>
          <p:cNvSpPr>
            <a:spLocks noGrp="1"/>
          </p:cNvSpPr>
          <p:nvPr>
            <p:ph sz="quarter" idx="1"/>
          </p:nvPr>
        </p:nvSpPr>
        <p:spPr>
          <a:xfrm>
            <a:off x="457200" y="1219200"/>
            <a:ext cx="8229600" cy="4937760"/>
          </a:xfrm>
        </p:spPr>
        <p:txBody>
          <a:bodyPr/>
          <a:lstStyle/>
          <a:p>
            <a:r>
              <a:rPr lang="de-DE" dirty="0" smtClean="0"/>
              <a:t>After the third injection, an additional increase of the signal is visible, which is again according to expectations:</a:t>
            </a:r>
          </a:p>
          <a:p>
            <a:pPr>
              <a:buNone/>
            </a:pPr>
            <a:endParaRPr lang="de-DE" dirty="0" smtClean="0"/>
          </a:p>
        </p:txBody>
      </p:sp>
    </p:spTree>
    <p:extLst>
      <p:ext uri="{BB962C8B-B14F-4D97-AF65-F5344CB8AC3E}">
        <p14:creationId xmlns:p14="http://schemas.microsoft.com/office/powerpoint/2010/main" xmlns="" val="24640561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Results</a:t>
            </a:r>
            <a:endParaRPr lang="en-GB" dirty="0"/>
          </a:p>
        </p:txBody>
      </p:sp>
      <p:sp>
        <p:nvSpPr>
          <p:cNvPr id="3" name="Content Placeholder 2"/>
          <p:cNvSpPr>
            <a:spLocks noGrp="1"/>
          </p:cNvSpPr>
          <p:nvPr>
            <p:ph sz="quarter" idx="1"/>
          </p:nvPr>
        </p:nvSpPr>
        <p:spPr>
          <a:xfrm>
            <a:off x="457200" y="1155536"/>
            <a:ext cx="8229600" cy="4937760"/>
          </a:xfrm>
        </p:spPr>
        <p:txBody>
          <a:bodyPr>
            <a:normAutofit/>
          </a:bodyPr>
          <a:lstStyle/>
          <a:p>
            <a:r>
              <a:rPr lang="en-GB" dirty="0" smtClean="0"/>
              <a:t>However, </a:t>
            </a:r>
            <a:r>
              <a:rPr lang="en-GB" dirty="0" smtClean="0"/>
              <a:t>looking at the traces recorded with the old VSA, the results were rather puzzling:</a:t>
            </a:r>
            <a:endParaRPr lang="en-GB" dirty="0" smtClean="0"/>
          </a:p>
          <a:p>
            <a:endParaRPr lang="en-GB" dirty="0"/>
          </a:p>
          <a:p>
            <a:pPr marL="0" indent="0">
              <a:buNone/>
            </a:pPr>
            <a:endParaRPr lang="en-GB" dirty="0" smtClean="0"/>
          </a:p>
          <a:p>
            <a:endParaRPr lang="en-GB" dirty="0" smtClean="0"/>
          </a:p>
          <a:p>
            <a:endParaRPr lang="en-GB" dirty="0" smtClean="0"/>
          </a:p>
          <a:p>
            <a:r>
              <a:rPr lang="en-GB" dirty="0" smtClean="0"/>
              <a:t>From this trace, no increase can be seen!</a:t>
            </a:r>
          </a:p>
          <a:p>
            <a:r>
              <a:rPr lang="en-GB" dirty="0" smtClean="0"/>
              <a:t>And this trace was recorded for a beam with 4 batches</a:t>
            </a:r>
          </a:p>
          <a:p>
            <a:r>
              <a:rPr lang="en-GB" dirty="0" smtClean="0"/>
              <a:t>No correlation with beam intensity could be found</a:t>
            </a:r>
            <a:endParaRPr lang="en-GB" dirty="0" smtClean="0"/>
          </a:p>
        </p:txBody>
      </p:sp>
      <p:pic>
        <p:nvPicPr>
          <p:cNvPr id="2051" name="Picture 3" descr="C:\MW Transmission\EcloudMarch2012\slides\meas9_2.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95536" y="2060848"/>
            <a:ext cx="8352928" cy="2260009"/>
          </a:xfrm>
          <a:prstGeom prst="rect">
            <a:avLst/>
          </a:prstGeom>
          <a:noFill/>
          <a:extLst>
            <a:ext uri="{909E8E84-426E-40DD-AFC4-6F175D3DCCD1}">
              <a14:hiddenFill xmlns:a14="http://schemas.microsoft.com/office/drawing/2010/main" xmlns="">
                <a:solidFill>
                  <a:srgbClr val="FFFFFF"/>
                </a:solidFill>
              </a14:hiddenFill>
            </a:ext>
          </a:extLst>
        </p:spPr>
      </p:pic>
      <p:sp>
        <p:nvSpPr>
          <p:cNvPr id="4" name="Footer Placeholder 3"/>
          <p:cNvSpPr>
            <a:spLocks noGrp="1"/>
          </p:cNvSpPr>
          <p:nvPr>
            <p:ph type="ftr" sz="quarter" idx="11"/>
          </p:nvPr>
        </p:nvSpPr>
        <p:spPr/>
        <p:txBody>
          <a:bodyPr/>
          <a:lstStyle/>
          <a:p>
            <a:r>
              <a:rPr lang="de-DE" smtClean="0"/>
              <a:t>F. Caspers, S. Federmann, M. Holz</a:t>
            </a:r>
            <a:endParaRPr lang="en-GB" dirty="0"/>
          </a:p>
        </p:txBody>
      </p:sp>
      <p:sp>
        <p:nvSpPr>
          <p:cNvPr id="5" name="Slide Number Placeholder 4"/>
          <p:cNvSpPr>
            <a:spLocks noGrp="1"/>
          </p:cNvSpPr>
          <p:nvPr>
            <p:ph type="sldNum" sz="quarter" idx="12"/>
          </p:nvPr>
        </p:nvSpPr>
        <p:spPr/>
        <p:txBody>
          <a:bodyPr/>
          <a:lstStyle/>
          <a:p>
            <a:fld id="{C4406D44-DE5F-40FC-8572-E670C9CF14CC}" type="slidenum">
              <a:rPr lang="en-GB" smtClean="0"/>
              <a:pPr/>
              <a:t>8</a:t>
            </a:fld>
            <a:endParaRPr lang="en-GB" dirty="0"/>
          </a:p>
        </p:txBody>
      </p:sp>
      <p:sp>
        <p:nvSpPr>
          <p:cNvPr id="7" name="Rectangle 6"/>
          <p:cNvSpPr/>
          <p:nvPr/>
        </p:nvSpPr>
        <p:spPr>
          <a:xfrm>
            <a:off x="179512" y="5733256"/>
            <a:ext cx="8964488" cy="646331"/>
          </a:xfrm>
          <a:prstGeom prst="rect">
            <a:avLst/>
          </a:prstGeom>
        </p:spPr>
        <p:txBody>
          <a:bodyPr wrap="square">
            <a:spAutoFit/>
          </a:bodyPr>
          <a:lstStyle/>
          <a:p>
            <a:r>
              <a:rPr lang="en-GB" dirty="0" smtClean="0"/>
              <a:t>4 batches, flat </a:t>
            </a:r>
            <a:r>
              <a:rPr lang="en-GB" dirty="0" smtClean="0"/>
              <a:t>bottom, Total </a:t>
            </a:r>
            <a:r>
              <a:rPr lang="en-GB" dirty="0" smtClean="0"/>
              <a:t>intensity:  3455.57x10</a:t>
            </a:r>
            <a:r>
              <a:rPr lang="en-GB" baseline="30000" dirty="0" smtClean="0"/>
              <a:t>10</a:t>
            </a:r>
            <a:r>
              <a:rPr lang="en-GB" dirty="0" smtClean="0"/>
              <a:t>,  25 ns spacing (</a:t>
            </a:r>
            <a:r>
              <a:rPr lang="en-GB" dirty="0" smtClean="0"/>
              <a:t>LHCMD1), Measurement </a:t>
            </a:r>
            <a:r>
              <a:rPr lang="en-GB" dirty="0" smtClean="0"/>
              <a:t>direction: downstream</a:t>
            </a:r>
            <a:endParaRPr lang="en-US" dirty="0"/>
          </a:p>
        </p:txBody>
      </p:sp>
    </p:spTree>
    <p:extLst>
      <p:ext uri="{BB962C8B-B14F-4D97-AF65-F5344CB8AC3E}">
        <p14:creationId xmlns:p14="http://schemas.microsoft.com/office/powerpoint/2010/main" xmlns="" val="25961417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MW Transmission\EcloudMarch2012\slides\meas9_1_Spectrum.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7544" y="980728"/>
            <a:ext cx="8356052" cy="4392488"/>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a:xfrm>
            <a:off x="457200" y="-27384"/>
            <a:ext cx="8229600" cy="990600"/>
          </a:xfrm>
        </p:spPr>
        <p:txBody>
          <a:bodyPr/>
          <a:lstStyle/>
          <a:p>
            <a:r>
              <a:rPr lang="en-GB" dirty="0" smtClean="0"/>
              <a:t>Results</a:t>
            </a:r>
            <a:endParaRPr lang="en-GB" dirty="0"/>
          </a:p>
        </p:txBody>
      </p:sp>
      <p:sp>
        <p:nvSpPr>
          <p:cNvPr id="3" name="Content Placeholder 2"/>
          <p:cNvSpPr>
            <a:spLocks noGrp="1"/>
          </p:cNvSpPr>
          <p:nvPr>
            <p:ph sz="quarter" idx="1"/>
          </p:nvPr>
        </p:nvSpPr>
        <p:spPr/>
        <p:txBody>
          <a:bodyPr/>
          <a:lstStyle/>
          <a:p>
            <a:endParaRPr lang="en-GB" dirty="0" smtClean="0"/>
          </a:p>
          <a:p>
            <a:endParaRPr lang="en-GB" dirty="0"/>
          </a:p>
          <a:p>
            <a:endParaRPr lang="en-GB" dirty="0" smtClean="0"/>
          </a:p>
          <a:p>
            <a:endParaRPr lang="en-GB" dirty="0"/>
          </a:p>
          <a:p>
            <a:endParaRPr lang="en-GB" dirty="0" smtClean="0"/>
          </a:p>
          <a:p>
            <a:endParaRPr lang="en-GB" dirty="0"/>
          </a:p>
          <a:p>
            <a:endParaRPr lang="en-GB" dirty="0" smtClean="0"/>
          </a:p>
        </p:txBody>
      </p:sp>
      <p:sp>
        <p:nvSpPr>
          <p:cNvPr id="4" name="TextBox 3"/>
          <p:cNvSpPr txBox="1"/>
          <p:nvPr/>
        </p:nvSpPr>
        <p:spPr>
          <a:xfrm>
            <a:off x="827584" y="1052736"/>
            <a:ext cx="2736304" cy="369332"/>
          </a:xfrm>
          <a:prstGeom prst="rect">
            <a:avLst/>
          </a:prstGeom>
          <a:noFill/>
        </p:spPr>
        <p:txBody>
          <a:bodyPr wrap="square" rtlCol="0">
            <a:spAutoFit/>
          </a:bodyPr>
          <a:lstStyle/>
          <a:p>
            <a:r>
              <a:rPr lang="en-GB" dirty="0" smtClean="0"/>
              <a:t>PM Calibration signal</a:t>
            </a:r>
            <a:endParaRPr lang="en-GB" dirty="0"/>
          </a:p>
        </p:txBody>
      </p:sp>
      <p:sp>
        <p:nvSpPr>
          <p:cNvPr id="7" name="TextBox 6"/>
          <p:cNvSpPr txBox="1"/>
          <p:nvPr/>
        </p:nvSpPr>
        <p:spPr>
          <a:xfrm>
            <a:off x="617702" y="2771636"/>
            <a:ext cx="3090201" cy="369332"/>
          </a:xfrm>
          <a:prstGeom prst="rect">
            <a:avLst/>
          </a:prstGeom>
          <a:noFill/>
        </p:spPr>
        <p:txBody>
          <a:bodyPr wrap="square" rtlCol="0">
            <a:spAutoFit/>
          </a:bodyPr>
          <a:lstStyle/>
          <a:p>
            <a:r>
              <a:rPr lang="en-GB" dirty="0" smtClean="0"/>
              <a:t>PM EC </a:t>
            </a:r>
            <a:r>
              <a:rPr lang="en-GB" dirty="0" smtClean="0"/>
              <a:t>signal, clearly visible</a:t>
            </a:r>
            <a:endParaRPr lang="en-GB" dirty="0"/>
          </a:p>
        </p:txBody>
      </p:sp>
      <p:cxnSp>
        <p:nvCxnSpPr>
          <p:cNvPr id="8" name="Straight Arrow Connector 7"/>
          <p:cNvCxnSpPr/>
          <p:nvPr/>
        </p:nvCxnSpPr>
        <p:spPr>
          <a:xfrm>
            <a:off x="2417191" y="1390710"/>
            <a:ext cx="324036" cy="526122"/>
          </a:xfrm>
          <a:prstGeom prst="straightConnector1">
            <a:avLst/>
          </a:prstGeom>
          <a:ln w="28575">
            <a:solidFill>
              <a:schemeClr val="accent4">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1331640" y="2060848"/>
            <a:ext cx="660358" cy="743036"/>
          </a:xfrm>
          <a:prstGeom prst="straightConnector1">
            <a:avLst/>
          </a:prstGeom>
          <a:ln w="28575">
            <a:solidFill>
              <a:schemeClr val="accent4">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flipV="1">
            <a:off x="1297277" y="4365104"/>
            <a:ext cx="504056" cy="792088"/>
          </a:xfrm>
          <a:prstGeom prst="straightConnector1">
            <a:avLst/>
          </a:prstGeom>
          <a:ln w="28575">
            <a:solidFill>
              <a:schemeClr val="accent4">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115616" y="5147900"/>
            <a:ext cx="1944216" cy="369332"/>
          </a:xfrm>
          <a:prstGeom prst="rect">
            <a:avLst/>
          </a:prstGeom>
          <a:noFill/>
        </p:spPr>
        <p:txBody>
          <a:bodyPr wrap="square" rtlCol="0">
            <a:spAutoFit/>
          </a:bodyPr>
          <a:lstStyle/>
          <a:p>
            <a:r>
              <a:rPr lang="en-GB" dirty="0" smtClean="0"/>
              <a:t>Last injection</a:t>
            </a:r>
            <a:endParaRPr lang="en-GB" dirty="0"/>
          </a:p>
        </p:txBody>
      </p:sp>
      <p:sp>
        <p:nvSpPr>
          <p:cNvPr id="5" name="Footer Placeholder 4"/>
          <p:cNvSpPr>
            <a:spLocks noGrp="1"/>
          </p:cNvSpPr>
          <p:nvPr>
            <p:ph type="ftr" sz="quarter" idx="11"/>
          </p:nvPr>
        </p:nvSpPr>
        <p:spPr/>
        <p:txBody>
          <a:bodyPr/>
          <a:lstStyle/>
          <a:p>
            <a:r>
              <a:rPr lang="de-DE" smtClean="0"/>
              <a:t>F. Caspers, S. Federmann, M. Holz</a:t>
            </a:r>
            <a:endParaRPr lang="en-GB" dirty="0"/>
          </a:p>
        </p:txBody>
      </p:sp>
      <p:sp>
        <p:nvSpPr>
          <p:cNvPr id="6" name="Slide Number Placeholder 5"/>
          <p:cNvSpPr>
            <a:spLocks noGrp="1"/>
          </p:cNvSpPr>
          <p:nvPr>
            <p:ph type="sldNum" sz="quarter" idx="12"/>
          </p:nvPr>
        </p:nvSpPr>
        <p:spPr/>
        <p:txBody>
          <a:bodyPr/>
          <a:lstStyle/>
          <a:p>
            <a:fld id="{C4406D44-DE5F-40FC-8572-E670C9CF14CC}" type="slidenum">
              <a:rPr lang="en-GB" smtClean="0"/>
              <a:pPr/>
              <a:t>9</a:t>
            </a:fld>
            <a:endParaRPr lang="en-GB" dirty="0"/>
          </a:p>
        </p:txBody>
      </p:sp>
      <p:sp>
        <p:nvSpPr>
          <p:cNvPr id="13" name="Rectangle 12"/>
          <p:cNvSpPr/>
          <p:nvPr/>
        </p:nvSpPr>
        <p:spPr>
          <a:xfrm>
            <a:off x="179512" y="5733256"/>
            <a:ext cx="8964488" cy="646331"/>
          </a:xfrm>
          <a:prstGeom prst="rect">
            <a:avLst/>
          </a:prstGeom>
        </p:spPr>
        <p:txBody>
          <a:bodyPr wrap="square">
            <a:spAutoFit/>
          </a:bodyPr>
          <a:lstStyle/>
          <a:p>
            <a:r>
              <a:rPr lang="en-GB" dirty="0" smtClean="0"/>
              <a:t>4 batches, flat </a:t>
            </a:r>
            <a:r>
              <a:rPr lang="en-GB" dirty="0" smtClean="0"/>
              <a:t>bottom, Total </a:t>
            </a:r>
            <a:r>
              <a:rPr lang="en-GB" dirty="0" smtClean="0"/>
              <a:t>intensity:  3455.57x10</a:t>
            </a:r>
            <a:r>
              <a:rPr lang="en-GB" baseline="30000" dirty="0" smtClean="0"/>
              <a:t>10</a:t>
            </a:r>
            <a:r>
              <a:rPr lang="en-GB" dirty="0" smtClean="0"/>
              <a:t>,  25 ns spacing (</a:t>
            </a:r>
            <a:r>
              <a:rPr lang="en-GB" dirty="0" smtClean="0"/>
              <a:t>LHCMD1), Measurement </a:t>
            </a:r>
            <a:r>
              <a:rPr lang="en-GB" dirty="0" smtClean="0"/>
              <a:t>direction: downstream</a:t>
            </a:r>
            <a:endParaRPr lang="en-US" dirty="0"/>
          </a:p>
        </p:txBody>
      </p:sp>
    </p:spTree>
    <p:extLst>
      <p:ext uri="{BB962C8B-B14F-4D97-AF65-F5344CB8AC3E}">
        <p14:creationId xmlns:p14="http://schemas.microsoft.com/office/powerpoint/2010/main" xmlns="" val="239412242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3686</TotalTime>
  <Words>969</Words>
  <Application>Microsoft Office PowerPoint</Application>
  <PresentationFormat>On-screen Show (4:3)</PresentationFormat>
  <Paragraphs>156</Paragraphs>
  <Slides>19</Slides>
  <Notes>1</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Origin</vt:lpstr>
      <vt:lpstr>Evaluation of Microwave Transmission Measurements</vt:lpstr>
      <vt:lpstr>Overview</vt:lpstr>
      <vt:lpstr>Experimental Set-Up 2012</vt:lpstr>
      <vt:lpstr>MD Run 27.03.-30.03. (Week 13)</vt:lpstr>
      <vt:lpstr>Measurements with new spectrum analyzer</vt:lpstr>
      <vt:lpstr>Results</vt:lpstr>
      <vt:lpstr>Results</vt:lpstr>
      <vt:lpstr>Results</vt:lpstr>
      <vt:lpstr>Results</vt:lpstr>
      <vt:lpstr>Results</vt:lpstr>
      <vt:lpstr>Results</vt:lpstr>
      <vt:lpstr>Summary I</vt:lpstr>
      <vt:lpstr>Summary II</vt:lpstr>
      <vt:lpstr>Slide 14</vt:lpstr>
      <vt:lpstr>Slide 15</vt:lpstr>
      <vt:lpstr>Theoretical Basis </vt:lpstr>
      <vt:lpstr>Experimental Set-Up 2011</vt:lpstr>
      <vt:lpstr>Example of the obtained results as seen on the Vector Spectrum Analyzer</vt:lpstr>
      <vt:lpstr>Results</vt:lpstr>
    </vt:vector>
  </TitlesOfParts>
  <Company>CERN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Rolf Michael Holz</dc:creator>
  <cp:lastModifiedBy>federmann</cp:lastModifiedBy>
  <cp:revision>103</cp:revision>
  <dcterms:created xsi:type="dcterms:W3CDTF">2012-06-13T08:09:12Z</dcterms:created>
  <dcterms:modified xsi:type="dcterms:W3CDTF">2012-06-21T12:09:18Z</dcterms:modified>
</cp:coreProperties>
</file>