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08" r:id="rId2"/>
    <p:sldId id="614" r:id="rId3"/>
    <p:sldId id="613" r:id="rId4"/>
    <p:sldId id="615" r:id="rId5"/>
    <p:sldId id="612" r:id="rId6"/>
    <p:sldId id="530" r:id="rId7"/>
  </p:sldIdLst>
  <p:sldSz cx="9906000" cy="6858000" type="A4"/>
  <p:notesSz cx="6797675" cy="9928225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0000FF"/>
    <a:srgbClr val="99CCFF"/>
    <a:srgbClr val="FFFF00"/>
    <a:srgbClr val="66CCFF"/>
    <a:srgbClr val="000000"/>
    <a:srgbClr val="394994"/>
    <a:srgbClr val="F0F0FF"/>
    <a:srgbClr val="FFFF99"/>
    <a:srgbClr val="0000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9" autoAdjust="0"/>
    <p:restoredTop sz="96786" autoAdjust="0"/>
  </p:normalViewPr>
  <p:slideViewPr>
    <p:cSldViewPr>
      <p:cViewPr varScale="1">
        <p:scale>
          <a:sx n="76" d="100"/>
          <a:sy n="76" d="100"/>
        </p:scale>
        <p:origin x="-114" y="-150"/>
      </p:cViewPr>
      <p:guideLst>
        <p:guide orient="horz" pos="912"/>
        <p:guide orient="horz" pos="96"/>
        <p:guide orient="horz" pos="1701"/>
        <p:guide pos="96"/>
        <p:guide pos="192"/>
        <p:guide pos="384"/>
        <p:guide pos="816"/>
        <p:guide pos="5952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334" y="-9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24658" cy="46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ctr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60" y="2"/>
            <a:ext cx="2924658" cy="46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ctr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51"/>
            <a:ext cx="2924658" cy="45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b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60" y="9444551"/>
            <a:ext cx="2924658" cy="45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b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fld id="{295DDF75-4B78-42A7-A7F3-A2F25A7BB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908" y="1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4215"/>
            <a:ext cx="4985395" cy="446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653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b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908" y="9431653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b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fld id="{C38E55B4-A633-4C51-AE8F-B8C1C12B8F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D5B9-090C-4361-92FF-F29B8FF33DB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2A90A-169E-49E6-A63B-3CF39B4879BC}" type="slidenum">
              <a:rPr lang="en-GB"/>
              <a:pPr/>
              <a:t>2</a:t>
            </a:fld>
            <a:endParaRPr lang="en-GB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2A90A-169E-49E6-A63B-3CF39B4879BC}" type="slidenum">
              <a:rPr lang="en-GB"/>
              <a:pPr/>
              <a:t>3</a:t>
            </a:fld>
            <a:endParaRPr lang="en-GB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D5B9-090C-4361-92FF-F29B8FF33DB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D5B9-090C-4361-92FF-F29B8FF33DB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A64E29-14C7-4B55-9EF6-43FD73DD9A58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254B4-384A-4F8D-BF73-B2E43D706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2B9CB-01BA-45A1-9B2B-B86ADA9E6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7D2D-B4BC-4C1B-8498-0E19873D1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05AAC-56DC-4B0D-8B15-70719D54B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1D76B-4FB4-45C0-A0AB-54BCB9851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275A-7176-4588-8699-BFC25A3BA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F9700-CC28-4C0C-BD28-C001C1B2F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3B3-3C69-4060-9337-111886CB6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3FDB-164F-47D2-AF74-C20F687C4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EDC77-D86A-4C98-ADA9-720DF058F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9D20-A2B0-49FD-943B-4387921C0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, um Master-</a:t>
            </a:r>
            <a:r>
              <a:rPr lang="en-US" dirty="0" err="1" smtClean="0"/>
              <a:t>Textformat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7350" y="77788"/>
            <a:ext cx="55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8D6C6FAF-C048-40CE-A114-BFA3CF401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2" name="Picture 16" descr="CERN14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" y="5397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Text Box 29"/>
          <p:cNvSpPr txBox="1">
            <a:spLocks noChangeArrowheads="1"/>
          </p:cNvSpPr>
          <p:nvPr/>
        </p:nvSpPr>
        <p:spPr bwMode="auto">
          <a:xfrm rot="16200000">
            <a:off x="-2635250" y="3506788"/>
            <a:ext cx="60213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Results of the last MD (07/11/2011)</a:t>
            </a:r>
            <a:r>
              <a:rPr lang="en-US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on PS-SPS transfer</a:t>
            </a:r>
            <a:endParaRPr lang="en-US" sz="1800" b="1" baseline="0" dirty="0" smtClean="0"/>
          </a:p>
        </p:txBody>
      </p:sp>
      <p:sp>
        <p:nvSpPr>
          <p:cNvPr id="12" name="Text Box 22"/>
          <p:cNvSpPr txBox="1">
            <a:spLocks noChangeArrowheads="1"/>
          </p:cNvSpPr>
          <p:nvPr userDrawn="1"/>
        </p:nvSpPr>
        <p:spPr bwMode="auto">
          <a:xfrm rot="16200000">
            <a:off x="-2374107" y="3782857"/>
            <a:ext cx="58674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GB" sz="1200" dirty="0" smtClean="0"/>
              <a:t>T. </a:t>
            </a:r>
            <a:r>
              <a:rPr lang="en-GB" sz="1200" dirty="0" err="1" smtClean="0"/>
              <a:t>Argyropoulos</a:t>
            </a:r>
            <a:r>
              <a:rPr lang="en-GB" sz="1200" dirty="0" smtClean="0"/>
              <a:t>,</a:t>
            </a:r>
            <a:r>
              <a:rPr lang="en-GB" sz="1200" baseline="0" dirty="0" smtClean="0"/>
              <a:t> T. </a:t>
            </a:r>
            <a:r>
              <a:rPr lang="en-GB" sz="1200" baseline="0" dirty="0" err="1" smtClean="0"/>
              <a:t>Bohl</a:t>
            </a:r>
            <a:r>
              <a:rPr lang="en-GB" sz="1200" baseline="0" dirty="0" smtClean="0"/>
              <a:t>, HD, J. Esteban Muller, S. Hancock, E. </a:t>
            </a:r>
            <a:r>
              <a:rPr lang="en-GB" sz="1200" baseline="0" dirty="0" err="1" smtClean="0"/>
              <a:t>Shaposhnikova</a:t>
            </a:r>
            <a:r>
              <a:rPr lang="en-GB" sz="1200" baseline="0" dirty="0" smtClean="0"/>
              <a:t>, H. </a:t>
            </a:r>
            <a:r>
              <a:rPr lang="en-GB" sz="1200" baseline="0" dirty="0" err="1" smtClean="0"/>
              <a:t>Timko</a:t>
            </a:r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Heiko\MachineData\CPS\2011\2011-07-05_LHC50ns_DB_TransferTest3x80MHzSPS\SPSTransmissionVersusEmitta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819400"/>
            <a:ext cx="3657600" cy="36576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1295400" y="1981200"/>
            <a:ext cx="8153400" cy="719138"/>
          </a:xfrm>
          <a:prstGeom prst="rect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F93EE2-2590-4729-BAE1-804B17A3784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28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Transfer of LHC beams from PS to SPS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295400" y="9144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Obviously, the </a:t>
            </a:r>
            <a:r>
              <a:rPr lang="en-GB" sz="2000" b="1" dirty="0" smtClean="0">
                <a:solidFill>
                  <a:srgbClr val="0000FF"/>
                </a:solidFill>
              </a:rPr>
              <a:t>PS would profit</a:t>
            </a:r>
            <a:r>
              <a:rPr lang="en-GB" sz="2000" b="1" dirty="0" smtClean="0"/>
              <a:t> in longitudinal stability when delivering bunches </a:t>
            </a:r>
            <a:r>
              <a:rPr lang="en-GB" sz="2000" b="1" dirty="0" smtClean="0">
                <a:solidFill>
                  <a:srgbClr val="0000FF"/>
                </a:solidFill>
              </a:rPr>
              <a:t>with </a:t>
            </a:r>
            <a:r>
              <a:rPr lang="en-GB" sz="2000" b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GB" sz="2000" b="1" baseline="-25000" dirty="0" smtClean="0">
                <a:solidFill>
                  <a:srgbClr val="0000FF"/>
                </a:solidFill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</a:rPr>
              <a:t> &gt; 0.35 </a:t>
            </a:r>
            <a:r>
              <a:rPr lang="en-GB" sz="2000" b="1" dirty="0" err="1" smtClean="0">
                <a:solidFill>
                  <a:srgbClr val="0000FF"/>
                </a:solidFill>
              </a:rPr>
              <a:t>eVs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361950" indent="-361950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>
                <a:solidFill>
                  <a:srgbClr val="0000FF"/>
                </a:solidFill>
              </a:rPr>
              <a:t>SPS would also prefer larger </a:t>
            </a:r>
            <a:r>
              <a:rPr lang="en-GB" sz="2000" b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GB" sz="2000" b="1" baseline="-25000" dirty="0" smtClean="0">
                <a:solidFill>
                  <a:srgbClr val="0000FF"/>
                </a:solidFill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</a:rPr>
              <a:t> </a:t>
            </a:r>
            <a:r>
              <a:rPr lang="en-GB" sz="2000" b="1" dirty="0" smtClean="0"/>
              <a:t>for longitudinal stability</a:t>
            </a:r>
          </a:p>
          <a:p>
            <a:pPr marL="361950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>
                <a:solidFill>
                  <a:srgbClr val="FF0000"/>
                </a:solidFill>
              </a:rPr>
              <a:t>Can the SPS digest LHC-type beams with </a:t>
            </a:r>
            <a:r>
              <a:rPr lang="en-GB" sz="2000" b="1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GB" sz="2000" b="1" baseline="-25000" dirty="0" smtClean="0">
                <a:solidFill>
                  <a:srgbClr val="FF0000"/>
                </a:solidFill>
              </a:rPr>
              <a:t>l</a:t>
            </a:r>
            <a:r>
              <a:rPr lang="en-GB" sz="2000" b="1" dirty="0" smtClean="0">
                <a:solidFill>
                  <a:srgbClr val="FF0000"/>
                </a:solidFill>
              </a:rPr>
              <a:t> above nominal?</a:t>
            </a:r>
          </a:p>
          <a:p>
            <a:pPr marL="361950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Benefit of using three 80 MHz cavities for final bunch rotation in PS?</a:t>
            </a:r>
          </a:p>
          <a:p>
            <a:pPr marL="361950" indent="-361950" algn="l">
              <a:spcBef>
                <a:spcPct val="20000"/>
              </a:spcBef>
              <a:buFont typeface="Symbol" pitchFamily="18" charset="2"/>
              <a:buChar char="®"/>
            </a:pPr>
            <a:endParaRPr lang="en-GB" sz="2000" b="1" dirty="0" smtClean="0"/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Results from 1</a:t>
            </a:r>
            <a:r>
              <a:rPr lang="en-GB" sz="2000" b="1" baseline="30000" dirty="0" smtClean="0"/>
              <a:t>st</a:t>
            </a:r>
            <a:r>
              <a:rPr lang="en-GB" sz="2000" b="1" dirty="0" smtClean="0"/>
              <a:t> MD with normal                                                         SPS capture voltage in July 2011:                                                            </a:t>
            </a:r>
            <a:r>
              <a:rPr lang="en-GB" sz="2000" b="1" dirty="0" smtClean="0">
                <a:solidFill>
                  <a:srgbClr val="FF0000"/>
                </a:solidFill>
              </a:rPr>
              <a:t>Transmission in SPS depends on 			              </a:t>
            </a:r>
            <a:r>
              <a:rPr lang="en-GB" sz="2000" b="1" dirty="0" err="1" smtClean="0">
                <a:solidFill>
                  <a:srgbClr val="FF0000"/>
                </a:solidFill>
              </a:rPr>
              <a:t>emittance</a:t>
            </a:r>
            <a:r>
              <a:rPr lang="en-GB" sz="2000" b="1" dirty="0" smtClean="0">
                <a:solidFill>
                  <a:srgbClr val="FF0000"/>
                </a:solidFill>
              </a:rPr>
              <a:t>, not length </a:t>
            </a:r>
            <a:r>
              <a:rPr lang="en-GB" sz="2000" b="1" dirty="0" smtClean="0"/>
              <a:t>of bunches</a:t>
            </a:r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>
              <a:solidFill>
                <a:srgbClr val="FF0000"/>
              </a:solidFill>
            </a:endParaRPr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Goal of 2</a:t>
            </a:r>
            <a:r>
              <a:rPr lang="en-GB" sz="2000" b="1" baseline="30000" dirty="0" smtClean="0"/>
              <a:t>nd</a:t>
            </a:r>
            <a:r>
              <a:rPr lang="en-GB" sz="2000" b="1" dirty="0" smtClean="0"/>
              <a:t> MD in November:                                                                  Optimize capture voltage in SPS                                                                       and re-measure (25 ns beam)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2924145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0000FF"/>
                </a:solidFill>
              </a:rPr>
              <a:t>2x80 MHz </a:t>
            </a:r>
            <a:r>
              <a:rPr lang="en-US" sz="1800" b="1" dirty="0" smtClean="0">
                <a:solidFill>
                  <a:srgbClr val="0000FF"/>
                </a:solidFill>
                <a:sym typeface="Symbol"/>
              </a:rPr>
              <a:t> 600 kV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8400" y="3228945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FF0000"/>
                </a:solidFill>
              </a:rPr>
              <a:t>3x80 MHz </a:t>
            </a:r>
            <a:r>
              <a:rPr lang="en-US" sz="1800" b="1" dirty="0" smtClean="0">
                <a:solidFill>
                  <a:srgbClr val="FF0000"/>
                </a:solidFill>
                <a:sym typeface="Symbol"/>
              </a:rPr>
              <a:t> 900 kV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283670" y="4295585"/>
            <a:ext cx="76200" cy="76200"/>
          </a:xfrm>
          <a:prstGeom prst="ellipse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283400" y="4143345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6248400" y="4676745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2004 25 ns data,  AB-Note-2006-030</a:t>
            </a:r>
            <a:endParaRPr lang="en-US" sz="1400" b="1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6715125" y="4248122"/>
            <a:ext cx="557213" cy="48577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248400" y="5605203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/>
              <a:t>LHC50ns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Heiko\Presentations\2011-12_2ndPS-SPSTransferStudyMDStudyGroup\300kV600k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066800"/>
            <a:ext cx="3276600" cy="2029834"/>
          </a:xfrm>
          <a:prstGeom prst="rect">
            <a:avLst/>
          </a:prstGeom>
          <a:noFill/>
        </p:spPr>
      </p:pic>
      <p:pic>
        <p:nvPicPr>
          <p:cNvPr id="1028" name="Picture 4" descr="C:\Heiko\Presentations\2011-12_2ndPS-SPSTransferStudyMDStudyGroup\300kV900kV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066800"/>
            <a:ext cx="3276600" cy="2029833"/>
          </a:xfrm>
          <a:prstGeom prst="rect">
            <a:avLst/>
          </a:prstGeom>
          <a:noFill/>
        </p:spPr>
      </p:pic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8D65-896F-434B-B27E-983AECACC144}" type="slidenum">
              <a:rPr lang="en-US"/>
              <a:pPr/>
              <a:t>2</a:t>
            </a:fld>
            <a:endParaRPr lang="en-US"/>
          </a:p>
        </p:txBody>
      </p:sp>
      <p:sp>
        <p:nvSpPr>
          <p:cNvPr id="573442" name="Rectangle 2"/>
          <p:cNvSpPr>
            <a:spLocks noChangeArrowheads="1"/>
          </p:cNvSpPr>
          <p:nvPr/>
        </p:nvSpPr>
        <p:spPr bwMode="auto">
          <a:xfrm>
            <a:off x="838200" y="1524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Bunch rotation conditions in 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43000" y="3505200"/>
            <a:ext cx="8458200" cy="2597150"/>
            <a:chOff x="720" y="2396"/>
            <a:chExt cx="5328" cy="1636"/>
          </a:xfrm>
        </p:grpSpPr>
        <p:pic>
          <p:nvPicPr>
            <p:cNvPr id="573447" name="Picture 7" descr="RolandNoteFig1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0" y="2400"/>
              <a:ext cx="1540" cy="1620"/>
            </a:xfrm>
            <a:prstGeom prst="rect">
              <a:avLst/>
            </a:prstGeom>
            <a:noFill/>
          </p:spPr>
        </p:pic>
        <p:pic>
          <p:nvPicPr>
            <p:cNvPr id="573448" name="Picture 8" descr="RolandNoteFig1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72" y="2400"/>
              <a:ext cx="1575" cy="1632"/>
            </a:xfrm>
            <a:prstGeom prst="rect">
              <a:avLst/>
            </a:prstGeom>
            <a:noFill/>
          </p:spPr>
        </p:pic>
        <p:pic>
          <p:nvPicPr>
            <p:cNvPr id="573449" name="Picture 9" descr="RolandNoteFig1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79" y="2400"/>
              <a:ext cx="1569" cy="1632"/>
            </a:xfrm>
            <a:prstGeom prst="rect">
              <a:avLst/>
            </a:prstGeom>
            <a:noFill/>
          </p:spPr>
        </p:pic>
        <p:sp>
          <p:nvSpPr>
            <p:cNvPr id="573450" name="Rectangle 10"/>
            <p:cNvSpPr>
              <a:spLocks noChangeArrowheads="1"/>
            </p:cNvSpPr>
            <p:nvPr/>
          </p:nvSpPr>
          <p:spPr bwMode="auto">
            <a:xfrm>
              <a:off x="720" y="2400"/>
              <a:ext cx="1286" cy="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1" name="Rectangle 11"/>
            <p:cNvSpPr>
              <a:spLocks noChangeArrowheads="1"/>
            </p:cNvSpPr>
            <p:nvPr/>
          </p:nvSpPr>
          <p:spPr bwMode="auto">
            <a:xfrm>
              <a:off x="2976" y="2396"/>
              <a:ext cx="980" cy="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2" name="Rectangle 12"/>
            <p:cNvSpPr>
              <a:spLocks noChangeArrowheads="1"/>
            </p:cNvSpPr>
            <p:nvPr/>
          </p:nvSpPr>
          <p:spPr bwMode="auto">
            <a:xfrm>
              <a:off x="4468" y="2400"/>
              <a:ext cx="1340" cy="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453" name="Text Box 13"/>
          <p:cNvSpPr txBox="1">
            <a:spLocks noChangeArrowheads="1"/>
          </p:cNvSpPr>
          <p:nvPr/>
        </p:nvSpPr>
        <p:spPr bwMode="auto">
          <a:xfrm>
            <a:off x="1219200" y="6172200"/>
            <a:ext cx="3124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/>
              <a:t>R. </a:t>
            </a:r>
            <a:r>
              <a:rPr lang="en-US" sz="1400" b="1" dirty="0" err="1"/>
              <a:t>Garoby</a:t>
            </a:r>
            <a:r>
              <a:rPr lang="en-US" sz="1400" b="1" dirty="0"/>
              <a:t>, CERN PS/RF/Note 93-17</a:t>
            </a:r>
          </a:p>
        </p:txBody>
      </p:sp>
      <p:sp>
        <p:nvSpPr>
          <p:cNvPr id="573455" name="Line 15"/>
          <p:cNvSpPr>
            <a:spLocks noChangeShapeType="1"/>
          </p:cNvSpPr>
          <p:nvPr/>
        </p:nvSpPr>
        <p:spPr bwMode="auto">
          <a:xfrm>
            <a:off x="2667000" y="2895600"/>
            <a:ext cx="304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56" name="Line 16"/>
          <p:cNvSpPr>
            <a:spLocks noChangeShapeType="1"/>
          </p:cNvSpPr>
          <p:nvPr/>
        </p:nvSpPr>
        <p:spPr bwMode="auto">
          <a:xfrm>
            <a:off x="3581400" y="2895599"/>
            <a:ext cx="1752600" cy="71697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57" name="Line 17"/>
          <p:cNvSpPr>
            <a:spLocks noChangeShapeType="1"/>
          </p:cNvSpPr>
          <p:nvPr/>
        </p:nvSpPr>
        <p:spPr bwMode="auto">
          <a:xfrm>
            <a:off x="4191000" y="2895600"/>
            <a:ext cx="3886200" cy="74416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20000" y="6096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4</a:t>
            </a:r>
            <a:r>
              <a:rPr lang="en-US" sz="1800" b="1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b="1" dirty="0" smtClean="0">
                <a:solidFill>
                  <a:srgbClr val="FF0000"/>
                </a:solidFill>
              </a:rPr>
              <a:t> = 4 ns,      </a:t>
            </a:r>
            <a:r>
              <a:rPr lang="en-US" sz="1800" b="1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sz="1800" b="1" baseline="-25000" dirty="0" smtClean="0">
                <a:solidFill>
                  <a:srgbClr val="FF0000"/>
                </a:solidFill>
              </a:rPr>
              <a:t>l</a:t>
            </a:r>
            <a:r>
              <a:rPr lang="en-US" sz="1800" b="1" dirty="0" smtClean="0">
                <a:solidFill>
                  <a:srgbClr val="FF0000"/>
                </a:solidFill>
              </a:rPr>
              <a:t> = 0.35 </a:t>
            </a:r>
            <a:r>
              <a:rPr lang="en-US" sz="1800" b="1" dirty="0" err="1" smtClean="0">
                <a:solidFill>
                  <a:srgbClr val="FF0000"/>
                </a:solidFill>
              </a:rPr>
              <a:t>eVs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8039100" y="5753100"/>
            <a:ext cx="6858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2661723" y="1411588"/>
            <a:ext cx="780106" cy="1179212"/>
            <a:chOff x="2661723" y="1411588"/>
            <a:chExt cx="780106" cy="1179212"/>
          </a:xfrm>
        </p:grpSpPr>
        <p:cxnSp>
          <p:nvCxnSpPr>
            <p:cNvPr id="30" name="Straight Connector 29"/>
            <p:cNvCxnSpPr/>
            <p:nvPr/>
          </p:nvCxnSpPr>
          <p:spPr bwMode="auto">
            <a:xfrm flipV="1">
              <a:off x="2661723" y="1600200"/>
              <a:ext cx="0" cy="8382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3441829" y="1600200"/>
              <a:ext cx="0" cy="9906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743200" y="1676400"/>
              <a:ext cx="6910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2667000" y="1676400"/>
              <a:ext cx="1524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41" name="Text Box 13"/>
            <p:cNvSpPr txBox="1">
              <a:spLocks noChangeArrowheads="1"/>
            </p:cNvSpPr>
            <p:nvPr/>
          </p:nvSpPr>
          <p:spPr bwMode="auto">
            <a:xfrm>
              <a:off x="2716041" y="1411588"/>
              <a:ext cx="685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150 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  <a:latin typeface="Symbol" pitchFamily="18" charset="2"/>
                </a:rPr>
                <a:t>m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s</a:t>
              </a:r>
              <a:endParaRPr lang="en-US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077547" y="1411588"/>
            <a:ext cx="780106" cy="1179212"/>
            <a:chOff x="7077547" y="1411588"/>
            <a:chExt cx="780106" cy="1179212"/>
          </a:xfrm>
        </p:grpSpPr>
        <p:cxnSp>
          <p:nvCxnSpPr>
            <p:cNvPr id="45" name="Straight Connector 44"/>
            <p:cNvCxnSpPr/>
            <p:nvPr/>
          </p:nvCxnSpPr>
          <p:spPr bwMode="auto">
            <a:xfrm flipV="1">
              <a:off x="7077547" y="1600200"/>
              <a:ext cx="0" cy="8382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7857653" y="1600200"/>
              <a:ext cx="0" cy="9906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7159024" y="1676400"/>
              <a:ext cx="6910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7082824" y="1676400"/>
              <a:ext cx="1524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7131865" y="1411588"/>
              <a:ext cx="685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150 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  <a:latin typeface="Symbol" pitchFamily="18" charset="2"/>
                </a:rPr>
                <a:t>m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s</a:t>
              </a:r>
              <a:endParaRPr lang="en-US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51" name="Text Box 13"/>
          <p:cNvSpPr txBox="1">
            <a:spLocks noChangeArrowheads="1"/>
          </p:cNvSpPr>
          <p:nvPr/>
        </p:nvSpPr>
        <p:spPr bwMode="auto">
          <a:xfrm rot="16200000">
            <a:off x="3392389" y="1332011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Ejection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" name="Text Box 13"/>
          <p:cNvSpPr txBox="1">
            <a:spLocks noChangeArrowheads="1"/>
          </p:cNvSpPr>
          <p:nvPr/>
        </p:nvSpPr>
        <p:spPr bwMode="auto">
          <a:xfrm rot="16200000">
            <a:off x="7732811" y="1332012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Ejection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3429000" y="2392561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i="1" dirty="0" smtClean="0">
                <a:solidFill>
                  <a:srgbClr val="FF0000"/>
                </a:solidFill>
              </a:rPr>
              <a:t>V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RF</a:t>
            </a:r>
            <a:r>
              <a:rPr lang="en-US" sz="1400" b="1" dirty="0" smtClean="0">
                <a:solidFill>
                  <a:srgbClr val="FF0000"/>
                </a:solidFill>
              </a:rPr>
              <a:t> (80 MHz)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7781453" y="2389359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i="1" dirty="0" smtClean="0">
                <a:solidFill>
                  <a:srgbClr val="FF0000"/>
                </a:solidFill>
              </a:rPr>
              <a:t>V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RF</a:t>
            </a:r>
            <a:r>
              <a:rPr lang="en-US" sz="1400" b="1" dirty="0" smtClean="0">
                <a:solidFill>
                  <a:srgbClr val="FF0000"/>
                </a:solidFill>
              </a:rPr>
              <a:t> (80 MHz)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3429000" y="2112517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i="1" dirty="0" smtClean="0">
                <a:solidFill>
                  <a:srgbClr val="0000FF"/>
                </a:solidFill>
              </a:rPr>
              <a:t>V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RF</a:t>
            </a:r>
            <a:r>
              <a:rPr lang="en-US" sz="1400" b="1" dirty="0" smtClean="0">
                <a:solidFill>
                  <a:srgbClr val="0000FF"/>
                </a:solidFill>
              </a:rPr>
              <a:t> (40 MHz)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56" name="Text Box 13"/>
          <p:cNvSpPr txBox="1">
            <a:spLocks noChangeArrowheads="1"/>
          </p:cNvSpPr>
          <p:nvPr/>
        </p:nvSpPr>
        <p:spPr bwMode="auto">
          <a:xfrm>
            <a:off x="7785229" y="2097388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i="1" dirty="0" smtClean="0">
                <a:solidFill>
                  <a:srgbClr val="0000FF"/>
                </a:solidFill>
              </a:rPr>
              <a:t>V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RF</a:t>
            </a:r>
            <a:r>
              <a:rPr lang="en-US" sz="1400" b="1" dirty="0" smtClean="0">
                <a:solidFill>
                  <a:srgbClr val="0000FF"/>
                </a:solidFill>
              </a:rPr>
              <a:t> (40 MHz)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37" name="Right Arrow 36"/>
          <p:cNvSpPr/>
          <p:nvPr/>
        </p:nvSpPr>
        <p:spPr bwMode="auto">
          <a:xfrm>
            <a:off x="7162800" y="2209800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>
            <a:off x="7937629" y="1828800"/>
            <a:ext cx="228600" cy="2286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Heiko\MachineData\CPS\2011\2011-11-07_LHC25_3x80MHzTransferMeasurements\BunchLengthVsEmitta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0135" y="1447800"/>
            <a:ext cx="3819375" cy="3780000"/>
          </a:xfrm>
          <a:prstGeom prst="rect">
            <a:avLst/>
          </a:prstGeom>
          <a:noFill/>
        </p:spPr>
      </p:pic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8D65-896F-434B-B27E-983AECACC144}" type="slidenum">
              <a:rPr lang="en-US"/>
              <a:pPr/>
              <a:t>3</a:t>
            </a:fld>
            <a:endParaRPr lang="en-US"/>
          </a:p>
        </p:txBody>
      </p:sp>
      <p:sp>
        <p:nvSpPr>
          <p:cNvPr id="573442" name="Rectangle 2"/>
          <p:cNvSpPr>
            <a:spLocks noChangeArrowheads="1"/>
          </p:cNvSpPr>
          <p:nvPr/>
        </p:nvSpPr>
        <p:spPr bwMode="auto">
          <a:xfrm>
            <a:off x="838200" y="1524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Bunch length and SPS transmission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Heiko\MachineData\CPS\2011\2011-11-07_LHC25_3x80MHzTransferMeasurements\TransmissionVsEmitta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436132"/>
            <a:ext cx="3896869" cy="3780000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95400" y="5638800"/>
            <a:ext cx="8153400" cy="80818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4</a:t>
            </a:r>
            <a:r>
              <a:rPr lang="en-GB" sz="2000" b="1" dirty="0" smtClean="0">
                <a:latin typeface="Symbol" pitchFamily="18" charset="2"/>
              </a:rPr>
              <a:t>s</a:t>
            </a:r>
            <a:r>
              <a:rPr lang="en-GB" sz="2000" b="1" dirty="0" smtClean="0"/>
              <a:t> Gaussian fit bunch length ~ 500 </a:t>
            </a:r>
            <a:r>
              <a:rPr lang="en-GB" sz="2000" b="1" dirty="0" err="1" smtClean="0"/>
              <a:t>ps</a:t>
            </a:r>
            <a:r>
              <a:rPr lang="en-GB" sz="2000" b="1" dirty="0" smtClean="0"/>
              <a:t> smaller with 900 kV at 80 MHz</a:t>
            </a: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No effect on transmission in SPS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Bunch length vs. </a:t>
            </a:r>
            <a:r>
              <a:rPr lang="en-US" sz="1800" b="1" dirty="0" err="1" smtClean="0"/>
              <a:t>emittance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SPS transmission vs. </a:t>
            </a:r>
            <a:r>
              <a:rPr lang="en-US" sz="1800" b="1" dirty="0" err="1" smtClean="0"/>
              <a:t>emittance</a:t>
            </a:r>
            <a:endParaRPr lang="en-US" sz="1800" b="1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001000" y="1447800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FF"/>
                </a:solidFill>
              </a:rPr>
              <a:t>300 + 600 kV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001000" y="1673423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300 + 900 kV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599506" y="1447800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FF"/>
                </a:solidFill>
              </a:rPr>
              <a:t>300 + 600 kV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599506" y="1673423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300 + 900 kV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47089" y="4946405"/>
            <a:ext cx="455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4 ×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2200" y="4943947"/>
            <a:ext cx="455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4 ×</a:t>
            </a:r>
            <a:endParaRPr lang="en-US" sz="1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1524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Transmission versus 4</a:t>
            </a:r>
            <a:r>
              <a:rPr lang="en-GB" sz="3600" b="1" dirty="0" smtClean="0">
                <a:solidFill>
                  <a:schemeClr val="tx2"/>
                </a:solidFill>
                <a:latin typeface="Symbol" pitchFamily="18" charset="2"/>
              </a:rPr>
              <a:t>s</a:t>
            </a:r>
            <a:r>
              <a:rPr lang="en-GB" sz="3600" b="1" dirty="0" smtClean="0">
                <a:solidFill>
                  <a:schemeClr val="tx2"/>
                </a:solidFill>
              </a:rPr>
              <a:t> bunch length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295400" y="4724400"/>
            <a:ext cx="8153400" cy="111298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®"/>
            </a:pPr>
            <a:r>
              <a:rPr lang="en-GB" sz="2000" b="1" dirty="0" smtClean="0">
                <a:solidFill>
                  <a:srgbClr val="0000FF"/>
                </a:solidFill>
              </a:rPr>
              <a:t>Transmission in the SPS ~ 1-2% smaller for identical bunch length </a:t>
            </a:r>
            <a:r>
              <a:rPr lang="en-GB" sz="2000" b="1" dirty="0" smtClean="0"/>
              <a:t>when final rotation with 900 kV at 80 MHz</a:t>
            </a: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As observed in July, transmission in SPS sensitive to </a:t>
            </a:r>
            <a:r>
              <a:rPr lang="en-GB" sz="2000" b="1" dirty="0" smtClean="0">
                <a:latin typeface="Symbol" pitchFamily="18" charset="2"/>
              </a:rPr>
              <a:t>e</a:t>
            </a:r>
            <a:r>
              <a:rPr lang="en-GB" sz="2000" b="1" baseline="-25000" dirty="0" smtClean="0"/>
              <a:t>l</a:t>
            </a:r>
            <a:r>
              <a:rPr lang="en-GB" sz="2000" b="1" dirty="0" smtClean="0"/>
              <a:t> from PS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95400" y="5837382"/>
            <a:ext cx="8153400" cy="79201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What is the origin of additional losses? Distribution? Tails?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S. Hancock </a:t>
            </a:r>
            <a:r>
              <a:rPr lang="en-GB" sz="2000" b="1" dirty="0" smtClean="0"/>
              <a:t>remarked </a:t>
            </a:r>
            <a:r>
              <a:rPr lang="en-GB" sz="2000" b="1" dirty="0" smtClean="0"/>
              <a:t>that 40 MHz rotation timing </a:t>
            </a:r>
            <a:r>
              <a:rPr lang="en-GB" sz="2000" b="1" dirty="0" smtClean="0"/>
              <a:t>was not </a:t>
            </a:r>
            <a:r>
              <a:rPr lang="en-GB" sz="2000" b="1" dirty="0" smtClean="0"/>
              <a:t>optimized</a:t>
            </a:r>
          </a:p>
        </p:txBody>
      </p:sp>
      <p:pic>
        <p:nvPicPr>
          <p:cNvPr id="5" name="Picture 2" descr="C:\Heiko\MachineData\CPS\2011\2011-11-07_LHC25_3x80MHzTransferMeasurements\TransmissionVsBunchLengt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914400"/>
            <a:ext cx="3810000" cy="3713590"/>
          </a:xfrm>
          <a:prstGeom prst="rect">
            <a:avLst/>
          </a:prstGeom>
          <a:noFill/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038600" y="914400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FF"/>
                </a:solidFill>
              </a:rPr>
              <a:t>300 + 600 kV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038600" y="1140023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300 + 900 kV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28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Tails due to non-optimum rotation? 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295400" y="5059218"/>
            <a:ext cx="8153400" cy="42718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Indications that ~ 1% more particles in tails for 900 kV rotation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95400" y="5486400"/>
            <a:ext cx="8153400" cy="38888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See Helga’s presentation for estimations from tracking</a:t>
            </a:r>
          </a:p>
        </p:txBody>
      </p:sp>
      <p:pic>
        <p:nvPicPr>
          <p:cNvPr id="2051" name="Picture 3" descr="C:\Heiko\MachineData\CPS\2011\2011-11-07_LHC25_3x80MHzTransferMeasurements\AverageProfile900kV900k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828800"/>
            <a:ext cx="2853259" cy="2880000"/>
          </a:xfrm>
          <a:prstGeom prst="rect">
            <a:avLst/>
          </a:prstGeom>
          <a:noFill/>
        </p:spPr>
      </p:pic>
      <p:pic>
        <p:nvPicPr>
          <p:cNvPr id="2053" name="Picture 5" descr="C:\Heiko\MachineData\CPS\2011\2011-11-07_LHC25_3x80MHzTransferMeasurements\AverageProfile600kV900kV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828800"/>
            <a:ext cx="2853259" cy="2880000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 bwMode="auto">
          <a:xfrm rot="19212059">
            <a:off x="2702755" y="3793002"/>
            <a:ext cx="533400" cy="304800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4198907">
            <a:off x="3077220" y="3306664"/>
            <a:ext cx="1209443" cy="279244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1447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Average bunch profile</a:t>
            </a:r>
            <a:endParaRPr lang="en-US" sz="1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14594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Profile reproducibility</a:t>
            </a:r>
            <a:endParaRPr lang="en-US" sz="1800" b="1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295400" y="9144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Compare averaged bunch profiles for identical bunch length cases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120424" y="1865012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FF"/>
                </a:solidFill>
              </a:rPr>
              <a:t>300 + 600 kV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120424" y="2090635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300 + 900 kV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7692424" y="1859735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300 + 600 kV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7692424" y="2085358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1400" b="1" dirty="0" smtClean="0">
                <a:solidFill>
                  <a:srgbClr val="FF0000"/>
                </a:solidFill>
              </a:rPr>
              <a:t>T</a:t>
            </a:r>
            <a:r>
              <a:rPr lang="en-US" sz="1400" b="1" dirty="0" smtClean="0">
                <a:solidFill>
                  <a:srgbClr val="FF0000"/>
                </a:solidFill>
                <a:sym typeface="Symbol"/>
              </a:rPr>
              <a:t></a:t>
            </a:r>
            <a:r>
              <a:rPr lang="en-US" sz="1400" b="1" dirty="0" smtClean="0">
                <a:solidFill>
                  <a:srgbClr val="FF0000"/>
                </a:solidFill>
              </a:rPr>
              <a:t> 2h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A58281-4FC0-4A8A-9E1A-A97086B1A36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762000" y="152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200" b="1" dirty="0" smtClean="0">
                <a:solidFill>
                  <a:schemeClr val="tx2"/>
                </a:solidFill>
              </a:rPr>
              <a:t>Summary and outlook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95400" y="9144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As observed during July MD but now also for 3 MV capture voltage in the SPS: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Transmission sensitive to </a:t>
            </a:r>
            <a:r>
              <a:rPr lang="en-GB" sz="1800" b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GB" sz="1800" b="1" baseline="-25000" dirty="0" smtClean="0">
                <a:solidFill>
                  <a:srgbClr val="0000FF"/>
                </a:solidFill>
              </a:rPr>
              <a:t>l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Different transmission (600/900 kV) for identical 4</a:t>
            </a:r>
            <a:r>
              <a:rPr lang="en-GB" sz="1800" b="1" dirty="0" smtClean="0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GB" sz="1800" b="1" dirty="0" smtClean="0">
                <a:solidFill>
                  <a:srgbClr val="0000FF"/>
                </a:solidFill>
              </a:rPr>
              <a:t> bunch length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endParaRPr lang="en-GB" sz="2000" b="1" dirty="0" smtClean="0"/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Losses caused by tails from non-optimum first part of bunch rotation?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Bunch profile measurements indicate ~ 1 % tails with 900 kV at 40 MHz</a:t>
            </a:r>
          </a:p>
          <a:p>
            <a:pPr marL="819150" lvl="1" indent="-36195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Proposal from Steven for MD in 2012: Vary both rotation timings       (40/80 MHz) and check transmission in SPS at constant </a:t>
            </a:r>
            <a:r>
              <a:rPr lang="en-GB" sz="2000" b="1" dirty="0" smtClean="0">
                <a:latin typeface="Symbol" pitchFamily="18" charset="2"/>
              </a:rPr>
              <a:t>e</a:t>
            </a:r>
            <a:r>
              <a:rPr lang="en-GB" sz="2000" b="1" baseline="-25000" dirty="0" smtClean="0"/>
              <a:t>l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Effect of longitudinal distribution?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Something to gain for present operational beams?</a:t>
            </a:r>
          </a:p>
          <a:p>
            <a:pPr marL="819150" lvl="1" indent="-36195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1800" b="1" dirty="0" smtClean="0">
                <a:solidFill>
                  <a:srgbClr val="0000FF"/>
                </a:solidFill>
              </a:rPr>
              <a:t>Better transmission in SPS with longer bunches from PS?</a:t>
            </a:r>
          </a:p>
          <a:p>
            <a:pPr marL="819150" lvl="1" indent="-36195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361950" indent="-3619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Simulation studies for predictions </a:t>
            </a:r>
            <a:r>
              <a:rPr lang="en-GB" sz="2000" b="1" dirty="0" smtClean="0">
                <a:sym typeface="Symbol"/>
              </a:rPr>
              <a:t> Helga</a:t>
            </a:r>
            <a:endParaRPr lang="en-GB" sz="2000" b="1" dirty="0" smtClean="0"/>
          </a:p>
          <a:p>
            <a:pPr marL="361950" indent="-361950" algn="l">
              <a:spcBef>
                <a:spcPct val="20000"/>
              </a:spcBef>
            </a:pPr>
            <a:r>
              <a:rPr lang="en-GB" sz="2000" b="1" dirty="0" smtClean="0"/>
              <a:t>	</a:t>
            </a:r>
          </a:p>
          <a:p>
            <a:pPr marL="819150" lvl="1" indent="-36195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361950" indent="-361950" algn="l">
              <a:spcBef>
                <a:spcPct val="20000"/>
              </a:spcBef>
            </a:pPr>
            <a:endParaRPr lang="en-GB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27011</TotalTime>
  <Words>371</Words>
  <Application>Microsoft Office PowerPoint</Application>
  <PresentationFormat>A4 Paper (210x297 mm)</PresentationFormat>
  <Paragraphs>77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Leere Präsentation</vt:lpstr>
      <vt:lpstr>Slide 1</vt:lpstr>
      <vt:lpstr>Slide 2</vt:lpstr>
      <vt:lpstr>Slide 3</vt:lpstr>
      <vt:lpstr>Slide 4</vt:lpstr>
      <vt:lpstr>Slide 5</vt:lpstr>
      <vt:lpstr>Slide 6</vt:lpstr>
    </vt:vector>
  </TitlesOfParts>
  <Company>XXXXX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XXXXX</dc:creator>
  <cp:lastModifiedBy>hdamerau</cp:lastModifiedBy>
  <cp:revision>1381</cp:revision>
  <cp:lastPrinted>2004-10-29T07:45:18Z</cp:lastPrinted>
  <dcterms:created xsi:type="dcterms:W3CDTF">2004-02-08T17:46:25Z</dcterms:created>
  <dcterms:modified xsi:type="dcterms:W3CDTF">2011-12-19T14:30:14Z</dcterms:modified>
</cp:coreProperties>
</file>