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EC39-4890-4BE1-8805-7853AC221347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07CE-5178-49FF-98FA-FD4D3E84A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EC39-4890-4BE1-8805-7853AC221347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07CE-5178-49FF-98FA-FD4D3E84A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EC39-4890-4BE1-8805-7853AC221347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07CE-5178-49FF-98FA-FD4D3E84A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EC39-4890-4BE1-8805-7853AC221347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07CE-5178-49FF-98FA-FD4D3E84A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EC39-4890-4BE1-8805-7853AC221347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07CE-5178-49FF-98FA-FD4D3E84A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EC39-4890-4BE1-8805-7853AC221347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07CE-5178-49FF-98FA-FD4D3E84A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EC39-4890-4BE1-8805-7853AC221347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07CE-5178-49FF-98FA-FD4D3E84A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EC39-4890-4BE1-8805-7853AC221347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07CE-5178-49FF-98FA-FD4D3E84A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EC39-4890-4BE1-8805-7853AC221347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07CE-5178-49FF-98FA-FD4D3E84A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EC39-4890-4BE1-8805-7853AC221347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07CE-5178-49FF-98FA-FD4D3E84A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EC39-4890-4BE1-8805-7853AC221347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07CE-5178-49FF-98FA-FD4D3E84A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DEC39-4890-4BE1-8805-7853AC221347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007CE-5178-49FF-98FA-FD4D3E84A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LIU-SPS 2011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Wrap-up discussion points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bandwidth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Need urgently to define project plan in detail and assign people to studies and design</a:t>
            </a:r>
          </a:p>
          <a:p>
            <a:pPr lvl="1"/>
            <a:r>
              <a:rPr lang="en-US" sz="2000" dirty="0" smtClean="0"/>
              <a:t>Identify names at CERN and in US</a:t>
            </a:r>
          </a:p>
          <a:p>
            <a:pPr lvl="1"/>
            <a:r>
              <a:rPr lang="en-US" sz="2000" dirty="0" smtClean="0"/>
              <a:t>Setup milestones and project </a:t>
            </a:r>
            <a:r>
              <a:rPr lang="en-US" sz="2000" dirty="0" err="1" smtClean="0"/>
              <a:t>workpackage</a:t>
            </a:r>
            <a:r>
              <a:rPr lang="en-US" sz="2000" dirty="0" smtClean="0"/>
              <a:t> responsibles</a:t>
            </a:r>
          </a:p>
          <a:p>
            <a:pPr lvl="1"/>
            <a:r>
              <a:rPr lang="en-US" sz="2000" dirty="0" smtClean="0"/>
              <a:t>Simulation effort?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results from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LHC can digest half-nominal transverse emittance</a:t>
            </a:r>
          </a:p>
          <a:p>
            <a:r>
              <a:rPr lang="en-US" sz="2800" dirty="0" smtClean="0"/>
              <a:t>SPS can deliver nominal 25 ns intensity in ~3 um, and almost ultimate 50 ns intensity in 2 um</a:t>
            </a:r>
          </a:p>
          <a:p>
            <a:r>
              <a:rPr lang="en-US" sz="2800" dirty="0" smtClean="0"/>
              <a:t>Smaller emittances in SPS for 50 and 25 ns beams</a:t>
            </a:r>
          </a:p>
          <a:p>
            <a:r>
              <a:rPr lang="en-US" sz="2800" dirty="0" smtClean="0"/>
              <a:t>(Where) has the </a:t>
            </a:r>
            <a:r>
              <a:rPr lang="en-US" sz="2800" dirty="0" err="1" smtClean="0"/>
              <a:t>ecloud</a:t>
            </a:r>
            <a:r>
              <a:rPr lang="en-US" sz="2800" dirty="0" smtClean="0"/>
              <a:t> gone?</a:t>
            </a:r>
          </a:p>
          <a:p>
            <a:r>
              <a:rPr lang="en-US" sz="2800" dirty="0" err="1" smtClean="0"/>
              <a:t>Ecloud</a:t>
            </a:r>
            <a:r>
              <a:rPr lang="en-US" sz="2800" dirty="0" smtClean="0"/>
              <a:t> mitigation </a:t>
            </a:r>
            <a:r>
              <a:rPr lang="en-US" sz="2800" dirty="0" err="1" smtClean="0"/>
              <a:t>industrialisation</a:t>
            </a:r>
            <a:r>
              <a:rPr lang="en-US" sz="2800" dirty="0" smtClean="0"/>
              <a:t> works</a:t>
            </a:r>
          </a:p>
          <a:p>
            <a:r>
              <a:rPr lang="en-US" sz="2800" dirty="0" smtClean="0"/>
              <a:t>Q20 optics deployment progress</a:t>
            </a:r>
          </a:p>
          <a:p>
            <a:r>
              <a:rPr lang="en-US" sz="2800" dirty="0" smtClean="0"/>
              <a:t>Q20 instability limits progress</a:t>
            </a:r>
          </a:p>
          <a:p>
            <a:r>
              <a:rPr lang="en-US" sz="2800" dirty="0" smtClean="0"/>
              <a:t>PS-SPS longitudinal transfer studied</a:t>
            </a:r>
          </a:p>
          <a:p>
            <a:r>
              <a:rPr lang="en-US" sz="2800" dirty="0" smtClean="0"/>
              <a:t>Limits still there from MKE heating and ZS sparking</a:t>
            </a:r>
          </a:p>
          <a:p>
            <a:r>
              <a:rPr lang="en-US" sz="2800" dirty="0" smtClean="0"/>
              <a:t>BI upgrades are not for overnight</a:t>
            </a:r>
          </a:p>
          <a:p>
            <a:r>
              <a:rPr lang="en-US" sz="2800" dirty="0" smtClean="0"/>
              <a:t>Transverse emittance measurement crucial, but still shaky</a:t>
            </a:r>
          </a:p>
          <a:p>
            <a:r>
              <a:rPr lang="en-US" sz="2800" dirty="0" smtClean="0"/>
              <a:t>High bandwidth feedback needs kick-start for implementation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SPS brightness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Can we draw all the limitation curves in the intensity-emittance diagram for 25 and 50 ns?</a:t>
            </a:r>
          </a:p>
          <a:p>
            <a:pPr lvl="1"/>
            <a:r>
              <a:rPr lang="en-US" sz="2000" dirty="0" smtClean="0"/>
              <a:t>Single bunch</a:t>
            </a:r>
          </a:p>
          <a:p>
            <a:pPr lvl="2"/>
            <a:r>
              <a:rPr lang="en-US" sz="1800" dirty="0" smtClean="0"/>
              <a:t>Space charge, TMCI, injection matching, ...</a:t>
            </a:r>
          </a:p>
          <a:p>
            <a:pPr lvl="1"/>
            <a:r>
              <a:rPr lang="en-US" sz="2000" dirty="0" smtClean="0"/>
              <a:t>Multibunch</a:t>
            </a:r>
          </a:p>
          <a:p>
            <a:pPr lvl="2"/>
            <a:r>
              <a:rPr lang="en-US" sz="1800" dirty="0" smtClean="0"/>
              <a:t>RF power, coupled bunch instability, electron cloud (coherent and incoherent), ZS, MKE, ... </a:t>
            </a:r>
          </a:p>
          <a:p>
            <a:r>
              <a:rPr lang="en-US" sz="2400" dirty="0" smtClean="0"/>
              <a:t>Do we know by how much the upgrades will move them??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Smaller emittances in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Are we confident this is a real change, or the BI ‘improvements’?</a:t>
            </a:r>
          </a:p>
          <a:p>
            <a:pPr lvl="1"/>
            <a:r>
              <a:rPr lang="en-US" sz="2000" dirty="0" smtClean="0"/>
              <a:t>LHC emittances confirm 2 – 2.5 um from SPS</a:t>
            </a:r>
          </a:p>
          <a:p>
            <a:pPr lvl="1"/>
            <a:r>
              <a:rPr lang="en-US" sz="2000" dirty="0" smtClean="0"/>
              <a:t>Can we check LHC emittances for 2012??</a:t>
            </a:r>
          </a:p>
          <a:p>
            <a:r>
              <a:rPr lang="en-US" sz="2400" dirty="0" smtClean="0"/>
              <a:t>Is it coming from injectors - double-batch 50 ns beam?</a:t>
            </a:r>
          </a:p>
          <a:p>
            <a:r>
              <a:rPr lang="en-US" sz="2400" dirty="0" smtClean="0"/>
              <a:t>Quantitatively how much better is 25 ns beam in 2011?</a:t>
            </a:r>
          </a:p>
          <a:p>
            <a:r>
              <a:rPr lang="en-US" sz="2400" dirty="0" smtClean="0"/>
              <a:t>Can improvement be attributed to SPS scrubbing, or SPS setup? What else?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Ecloud</a:t>
            </a:r>
            <a:r>
              <a:rPr lang="en-US" dirty="0" smtClean="0"/>
              <a:t> in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Where has it gone?</a:t>
            </a:r>
          </a:p>
          <a:p>
            <a:pPr lvl="1"/>
            <a:r>
              <a:rPr lang="en-US" sz="2000" dirty="0" smtClean="0"/>
              <a:t>What SEY values are consistent with observed thresholds?</a:t>
            </a:r>
          </a:p>
          <a:p>
            <a:pPr lvl="1"/>
            <a:r>
              <a:rPr lang="en-US" sz="2000" dirty="0" smtClean="0"/>
              <a:t>Are these SEY values explainable from ‘operational’ 50 ns scrubbing?</a:t>
            </a:r>
          </a:p>
          <a:p>
            <a:pPr lvl="2"/>
            <a:r>
              <a:rPr lang="en-US" sz="1600" dirty="0" smtClean="0"/>
              <a:t>Saw this for LHC where initial 25 ns injection was much easier than 50 ns </a:t>
            </a:r>
          </a:p>
          <a:p>
            <a:r>
              <a:rPr lang="en-US" sz="2400" dirty="0" smtClean="0"/>
              <a:t>What are the essential things to demonstrate in 2012?</a:t>
            </a:r>
          </a:p>
          <a:p>
            <a:pPr lvl="1"/>
            <a:r>
              <a:rPr lang="en-US" sz="2000" dirty="0" smtClean="0"/>
              <a:t>Scrubbing test period</a:t>
            </a:r>
          </a:p>
          <a:p>
            <a:pPr lvl="2"/>
            <a:r>
              <a:rPr lang="en-US" sz="1600" dirty="0" smtClean="0"/>
              <a:t>Effective scrubbing with lower average beam power?</a:t>
            </a:r>
          </a:p>
          <a:p>
            <a:pPr lvl="2"/>
            <a:r>
              <a:rPr lang="en-US" sz="1600" dirty="0" smtClean="0"/>
              <a:t>Quantification of SEY values and </a:t>
            </a:r>
            <a:r>
              <a:rPr lang="en-US" sz="1600" dirty="0" err="1" smtClean="0"/>
              <a:t>ecloud</a:t>
            </a:r>
            <a:r>
              <a:rPr lang="en-US" sz="1600" dirty="0" smtClean="0"/>
              <a:t> density</a:t>
            </a:r>
          </a:p>
          <a:p>
            <a:pPr lvl="2"/>
            <a:r>
              <a:rPr lang="en-US" sz="1600" dirty="0" smtClean="0"/>
              <a:t>Measurement techniques (stable phase??)</a:t>
            </a:r>
          </a:p>
          <a:p>
            <a:pPr lvl="2"/>
            <a:r>
              <a:rPr lang="en-US" sz="1600" dirty="0" smtClean="0"/>
              <a:t>Performance reach for 25 ns beams</a:t>
            </a:r>
          </a:p>
          <a:p>
            <a:pPr lvl="1"/>
            <a:r>
              <a:rPr lang="en-US" sz="2000" dirty="0" err="1" smtClean="0"/>
              <a:t>Mitigaton</a:t>
            </a:r>
            <a:r>
              <a:rPr lang="en-US" sz="2000" dirty="0" smtClean="0"/>
              <a:t> measure tests</a:t>
            </a:r>
          </a:p>
          <a:p>
            <a:pPr lvl="2"/>
            <a:r>
              <a:rPr lang="en-US" sz="1600" dirty="0" smtClean="0"/>
              <a:t>Validation of coated dipoles with in-situ monitors</a:t>
            </a:r>
          </a:p>
          <a:p>
            <a:pPr lvl="2"/>
            <a:r>
              <a:rPr lang="en-US" sz="1600" dirty="0" smtClean="0"/>
              <a:t>Understand vacuum pressure at coated dipoles – theoretical progress? Desorption?</a:t>
            </a:r>
          </a:p>
          <a:p>
            <a:pPr lvl="2"/>
            <a:r>
              <a:rPr lang="en-US" sz="1600" dirty="0" smtClean="0"/>
              <a:t>Removal of coatings, </a:t>
            </a:r>
            <a:r>
              <a:rPr lang="en-US" sz="1600" dirty="0" err="1" smtClean="0"/>
              <a:t>mag</a:t>
            </a:r>
            <a:r>
              <a:rPr lang="en-US" sz="1600" dirty="0" smtClean="0"/>
              <a:t> measurement of coated dipoles, ...</a:t>
            </a:r>
          </a:p>
          <a:p>
            <a:r>
              <a:rPr lang="en-US" sz="2400" dirty="0" smtClean="0"/>
              <a:t>Big decision to make at end of 2012..coat or scrub.</a:t>
            </a:r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1"/>
            <a:endParaRPr lang="en-US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Q20 optics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Are results with single bunches as expected?</a:t>
            </a:r>
          </a:p>
          <a:p>
            <a:pPr lvl="1"/>
            <a:r>
              <a:rPr lang="en-US" sz="2400" dirty="0" smtClean="0"/>
              <a:t>TMCI limits, working point optimisation,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xy</a:t>
            </a:r>
            <a:r>
              <a:rPr lang="en-US" sz="2400" baseline="-25000" dirty="0"/>
              <a:t> </a:t>
            </a:r>
            <a:r>
              <a:rPr lang="en-US" sz="2400" dirty="0" smtClean="0"/>
              <a:t>vs. </a:t>
            </a:r>
            <a:r>
              <a:rPr lang="en-US" sz="2400" dirty="0" err="1" smtClean="0"/>
              <a:t>I</a:t>
            </a:r>
            <a:r>
              <a:rPr lang="en-US" sz="2400" baseline="-25000" dirty="0" err="1" smtClean="0"/>
              <a:t>b</a:t>
            </a:r>
            <a:r>
              <a:rPr lang="en-US" sz="2400" baseline="-25000" dirty="0" smtClean="0"/>
              <a:t>,</a:t>
            </a:r>
            <a:r>
              <a:rPr lang="en-US" sz="2400" dirty="0" smtClean="0"/>
              <a:t> ...</a:t>
            </a:r>
          </a:p>
          <a:p>
            <a:pPr lvl="1"/>
            <a:r>
              <a:rPr lang="en-US" sz="2400" dirty="0" smtClean="0"/>
              <a:t>RF aspects</a:t>
            </a:r>
          </a:p>
          <a:p>
            <a:pPr lvl="1"/>
            <a:r>
              <a:rPr lang="en-US" sz="2400" dirty="0" smtClean="0"/>
              <a:t>Orbit control, dogleg compensation, injection, extraction, dump, matching, ...</a:t>
            </a:r>
          </a:p>
          <a:p>
            <a:r>
              <a:rPr lang="en-US" sz="2800" dirty="0" smtClean="0"/>
              <a:t>Are results with multibunch beams as expected?</a:t>
            </a:r>
          </a:p>
          <a:p>
            <a:pPr lvl="1"/>
            <a:r>
              <a:rPr lang="en-US" sz="2400" dirty="0" smtClean="0"/>
              <a:t>Losses, instabilities</a:t>
            </a:r>
          </a:p>
          <a:p>
            <a:pPr lvl="1"/>
            <a:r>
              <a:rPr lang="en-US" sz="2400" dirty="0" smtClean="0"/>
              <a:t>Longitudinal aspects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PS-SPS longitudinal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are the implications of the results?</a:t>
            </a:r>
          </a:p>
          <a:p>
            <a:pPr lvl="1"/>
            <a:r>
              <a:rPr lang="en-US" sz="2400" dirty="0" smtClean="0"/>
              <a:t>Any scope for improving beam loss at injection?</a:t>
            </a:r>
            <a:endParaRPr lang="en-US" dirty="0"/>
          </a:p>
          <a:p>
            <a:r>
              <a:rPr lang="en-US" sz="2800" dirty="0" smtClean="0"/>
              <a:t>Studies for 2012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from MKE and ZS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MKE heating should cease to be a limit for 2014</a:t>
            </a:r>
          </a:p>
          <a:p>
            <a:pPr lvl="1"/>
            <a:r>
              <a:rPr lang="en-US" sz="2400" dirty="0" smtClean="0"/>
              <a:t>Any detailed impedance measurements planned to check differences 2011-2012?</a:t>
            </a:r>
          </a:p>
          <a:p>
            <a:r>
              <a:rPr lang="en-US" sz="2800" dirty="0" smtClean="0"/>
              <a:t>ZS sparking problematic for ‘operatically driven’ intensity increases</a:t>
            </a:r>
          </a:p>
          <a:p>
            <a:pPr lvl="1"/>
            <a:r>
              <a:rPr lang="en-US" sz="2400" dirty="0" smtClean="0"/>
              <a:t>Modulation of voltage on PPM basis for ion traps only</a:t>
            </a:r>
          </a:p>
          <a:p>
            <a:pPr lvl="1"/>
            <a:r>
              <a:rPr lang="en-US" sz="2400" dirty="0" smtClean="0"/>
              <a:t>Negative bump at ZS not tested – plan for 2012?</a:t>
            </a:r>
          </a:p>
          <a:p>
            <a:pPr lvl="1"/>
            <a:r>
              <a:rPr lang="en-US" sz="2400" dirty="0" smtClean="0"/>
              <a:t>Longer term – not much prospect of major improvement</a:t>
            </a:r>
          </a:p>
          <a:p>
            <a:r>
              <a:rPr lang="en-US" sz="2800" dirty="0" smtClean="0"/>
              <a:t>Should we plan new filling schemes for these ‘total intensity’ limits (e.g. 3 batches only?!)</a:t>
            </a:r>
          </a:p>
          <a:p>
            <a:r>
              <a:rPr lang="en-US" sz="2800" dirty="0" smtClean="0"/>
              <a:t>What about longer bunches or more bunch shape control?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 upgrades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lot of effort from the experts, but still need better approach for transverse profile measurements in 2012</a:t>
            </a:r>
          </a:p>
          <a:p>
            <a:pPr lvl="1"/>
            <a:r>
              <a:rPr lang="en-US" sz="2000" dirty="0" smtClean="0"/>
              <a:t>Sequencer driven measurements and configuration for all operational cycles?</a:t>
            </a:r>
          </a:p>
          <a:p>
            <a:pPr lvl="1"/>
            <a:r>
              <a:rPr lang="en-US" sz="2000" dirty="0" smtClean="0"/>
              <a:t>Systematic logging of profiles?</a:t>
            </a:r>
          </a:p>
          <a:p>
            <a:pPr lvl="1"/>
            <a:r>
              <a:rPr lang="en-US" sz="2000" dirty="0" smtClean="0"/>
              <a:t>Expert involvement??</a:t>
            </a:r>
          </a:p>
          <a:p>
            <a:r>
              <a:rPr lang="en-US" sz="2400" dirty="0" smtClean="0"/>
              <a:t>Other upgrades defined but now need implementation – already late</a:t>
            </a:r>
          </a:p>
          <a:p>
            <a:pPr lvl="1"/>
            <a:r>
              <a:rPr lang="en-US" sz="2000" dirty="0" smtClean="0"/>
              <a:t>Attack this early in 2012</a:t>
            </a:r>
          </a:p>
          <a:p>
            <a:pPr lvl="1"/>
            <a:r>
              <a:rPr lang="en-US" sz="2000" dirty="0" smtClean="0"/>
              <a:t>Regular follow-up in coordination meeting (invite Benoit?)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634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LIU-SPS 2011</vt:lpstr>
      <vt:lpstr>Main results from 2011</vt:lpstr>
      <vt:lpstr>SPS brightness</vt:lpstr>
      <vt:lpstr>Smaller emittances in 2011</vt:lpstr>
      <vt:lpstr>Ecloud in 2011</vt:lpstr>
      <vt:lpstr>Q20 optics</vt:lpstr>
      <vt:lpstr>PS-SPS longitudinal transfer</vt:lpstr>
      <vt:lpstr>Limits from MKE and ZS</vt:lpstr>
      <vt:lpstr>BI upgrades</vt:lpstr>
      <vt:lpstr>High bandwidth feedback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goddard</dc:creator>
  <cp:lastModifiedBy>elenas</cp:lastModifiedBy>
  <cp:revision>5</cp:revision>
  <dcterms:created xsi:type="dcterms:W3CDTF">2011-12-06T15:53:53Z</dcterms:created>
  <dcterms:modified xsi:type="dcterms:W3CDTF">2011-12-19T08:54:23Z</dcterms:modified>
</cp:coreProperties>
</file>