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57" r:id="rId6"/>
    <p:sldId id="266" r:id="rId7"/>
    <p:sldId id="268" r:id="rId8"/>
    <p:sldId id="272" r:id="rId9"/>
    <p:sldId id="270" r:id="rId10"/>
    <p:sldId id="271" r:id="rId11"/>
    <p:sldId id="273" r:id="rId12"/>
    <p:sldId id="274" r:id="rId13"/>
    <p:sldId id="275" r:id="rId14"/>
    <p:sldId id="279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71A6-DEA5-45A8-8B26-D9E1A8A04148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2668-2A9F-4F9B-BB80-932429B0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371600"/>
            <a:ext cx="5635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Past work related to resistive wall instability</a:t>
            </a:r>
          </a:p>
          <a:p>
            <a:pPr algn="ctr"/>
            <a:r>
              <a:rPr lang="en-US" sz="2400" dirty="0" smtClean="0"/>
              <a:t> and damping in the SPS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preliminary collection of results and</a:t>
            </a:r>
          </a:p>
          <a:p>
            <a:pPr algn="ctr"/>
            <a:r>
              <a:rPr lang="en-US" sz="2400" dirty="0" smtClean="0"/>
              <a:t>experiences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86501" y="4114800"/>
            <a:ext cx="3585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W. </a:t>
            </a:r>
            <a:r>
              <a:rPr lang="en-US" dirty="0" err="1" smtClean="0"/>
              <a:t>Hofle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SPS Upgrade Studies Working Group</a:t>
            </a:r>
            <a:endParaRPr lang="en-US" dirty="0" smtClean="0"/>
          </a:p>
          <a:p>
            <a:pPr algn="ctr"/>
            <a:r>
              <a:rPr lang="en-US" dirty="0" smtClean="0"/>
              <a:t>11. April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010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8229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dirty="0" err="1" smtClean="0"/>
              <a:t>cloud</a:t>
            </a:r>
            <a:r>
              <a:rPr lang="en-US" dirty="0" smtClean="0"/>
              <a:t> instability: in 1999 fully hit by </a:t>
            </a:r>
            <a:r>
              <a:rPr lang="en-US" dirty="0" err="1" smtClean="0"/>
              <a:t>ecloud</a:t>
            </a:r>
            <a:r>
              <a:rPr lang="en-US" dirty="0" smtClean="0"/>
              <a:t>, effort shifted dramatically to understand this instability and get control of it (i.e. nominal LHC beam), additional items were needed in transverse feedback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669548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back to resistive wall instability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03469" cy="45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562600"/>
            <a:ext cx="307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 field proportional to  s</a:t>
            </a:r>
            <a:r>
              <a:rPr lang="en-US" baseline="30000" dirty="0" smtClean="0"/>
              <a:t>-1/2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562600"/>
            <a:ext cx="375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n</a:t>
            </a:r>
            <a:r>
              <a:rPr lang="en-US" dirty="0" smtClean="0"/>
              <a:t>ot what we have exactly </a:t>
            </a:r>
          </a:p>
          <a:p>
            <a:r>
              <a:rPr lang="en-US" dirty="0" smtClean="0"/>
              <a:t>t</a:t>
            </a:r>
            <a:r>
              <a:rPr lang="en-US" dirty="0" smtClean="0"/>
              <a:t>hinner wall &amp; different behavior for </a:t>
            </a:r>
          </a:p>
          <a:p>
            <a:r>
              <a:rPr lang="en-US" dirty="0" smtClean="0"/>
              <a:t>f</a:t>
            </a:r>
            <a:r>
              <a:rPr lang="en-US" dirty="0" smtClean="0"/>
              <a:t>or very low frequencies</a:t>
            </a:r>
            <a:endParaRPr lang="en-US" baseline="30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7533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560820" cy="51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86550" cy="51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8102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5887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SPS parameters, but 105 ns bunch spacing, 220 bunches max</a:t>
            </a:r>
          </a:p>
          <a:p>
            <a:pPr algn="ctr"/>
            <a:r>
              <a:rPr lang="en-US" dirty="0" smtClean="0"/>
              <a:t>effect of filling pattern on growth rate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019800" y="609600"/>
            <a:ext cx="15240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5181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352" y="5715000"/>
            <a:ext cx="9225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deas to study this with RF off, long bunches can be injected, observe transverse</a:t>
            </a:r>
          </a:p>
          <a:p>
            <a:r>
              <a:rPr lang="en-US" dirty="0" smtClean="0"/>
              <a:t>i</a:t>
            </a:r>
            <a:r>
              <a:rPr lang="en-US" dirty="0" smtClean="0"/>
              <a:t>nstabilities during initial part of </a:t>
            </a:r>
            <a:r>
              <a:rPr lang="en-US" dirty="0" err="1" smtClean="0"/>
              <a:t>debunching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(some issues with fast bunching @200 MHz) abandoned, but maybe worth to have a look again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8113"/>
            <a:ext cx="82867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6324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Chamonix 1999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42888"/>
            <a:ext cx="88582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6324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Chamonix 1999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991725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6324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Chamonix 1999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038600"/>
            <a:ext cx="35424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 growth rate and instability</a:t>
            </a:r>
          </a:p>
          <a:p>
            <a:r>
              <a:rPr lang="en-US" dirty="0" smtClean="0"/>
              <a:t>measurements</a:t>
            </a:r>
          </a:p>
          <a:p>
            <a:endParaRPr lang="en-US" dirty="0"/>
          </a:p>
          <a:p>
            <a:r>
              <a:rPr lang="en-US" dirty="0" smtClean="0"/>
              <a:t>before last damper upgrade</a:t>
            </a:r>
          </a:p>
          <a:p>
            <a:endParaRPr lang="en-US" dirty="0"/>
          </a:p>
          <a:p>
            <a:r>
              <a:rPr lang="en-US" dirty="0" smtClean="0"/>
              <a:t>instabilities &gt; 6 MHz</a:t>
            </a:r>
          </a:p>
          <a:p>
            <a:r>
              <a:rPr lang="en-US" dirty="0" smtClean="0"/>
              <a:t>from end of batch</a:t>
            </a:r>
          </a:p>
          <a:p>
            <a:r>
              <a:rPr lang="en-US" dirty="0" smtClean="0"/>
              <a:t>(6 MHz being limit of damper at the</a:t>
            </a:r>
          </a:p>
          <a:p>
            <a:r>
              <a:rPr lang="en-US" dirty="0" smtClean="0"/>
              <a:t>time)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9075"/>
            <a:ext cx="414337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2918748" cy="830997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Tests with 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s </a:t>
            </a:r>
            <a:r>
              <a:rPr lang="en-US" sz="2400" dirty="0" smtClean="0"/>
              <a:t>batch </a:t>
            </a:r>
          </a:p>
          <a:p>
            <a:r>
              <a:rPr lang="en-US" sz="2400" dirty="0" smtClean="0"/>
              <a:t>5 ns bunch spacing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Fast extraction from PS of beam</a:t>
            </a:r>
          </a:p>
          <a:p>
            <a:r>
              <a:rPr lang="en-US" dirty="0" smtClean="0"/>
              <a:t>With 5 ns bunch spacing</a:t>
            </a:r>
          </a:p>
          <a:p>
            <a:r>
              <a:rPr lang="en-US" dirty="0" smtClean="0"/>
              <a:t>1/11 of SPS filled</a:t>
            </a:r>
          </a:p>
          <a:p>
            <a:endParaRPr lang="en-US" dirty="0" smtClean="0"/>
          </a:p>
          <a:p>
            <a:r>
              <a:rPr lang="en-US" dirty="0" smtClean="0"/>
              <a:t>also 3/11,  5/11 tested in view</a:t>
            </a:r>
          </a:p>
          <a:p>
            <a:r>
              <a:rPr lang="en-US" dirty="0" smtClean="0"/>
              <a:t>of LHC beam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one batch filling 1/11 was very unstable !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77000" y="6324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Chamonix 1999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2286000"/>
            <a:ext cx="1271117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</a:p>
          <a:p>
            <a:r>
              <a:rPr lang="en-US" dirty="0" smtClean="0"/>
              <a:t>d</a:t>
            </a:r>
            <a:r>
              <a:rPr lang="en-US" dirty="0" smtClean="0"/>
              <a:t>amper PU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-176213"/>
            <a:ext cx="9715500" cy="721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3600" y="1676400"/>
            <a:ext cx="32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Upgrade 1997-2001 </a:t>
            </a:r>
            <a:r>
              <a:rPr lang="en-US" dirty="0" smtClean="0">
                <a:sym typeface="Wingdings" pitchFamily="2" charset="2"/>
              </a:rPr>
              <a:t> trade kick strength with bandwidth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40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16659" y="4038600"/>
            <a:ext cx="340266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</a:t>
            </a:r>
            <a:r>
              <a:rPr lang="en-US" dirty="0" smtClean="0"/>
              <a:t>ame total intensity</a:t>
            </a:r>
          </a:p>
          <a:p>
            <a:pPr algn="ctr"/>
            <a:r>
              <a:rPr lang="en-US" dirty="0" smtClean="0"/>
              <a:t>f</a:t>
            </a:r>
            <a:r>
              <a:rPr lang="en-US" dirty="0" smtClean="0"/>
              <a:t>actor ~2 difference in growth 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9718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 = 3.6 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2971800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 = 6.4 ms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09800"/>
            <a:ext cx="31137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growth rates for partial filling</a:t>
            </a:r>
          </a:p>
          <a:p>
            <a:r>
              <a:rPr lang="en-US" dirty="0" smtClean="0"/>
              <a:t>measured in frequency domain</a:t>
            </a:r>
          </a:p>
          <a:p>
            <a:r>
              <a:rPr lang="en-US" dirty="0" smtClean="0"/>
              <a:t>(spectrum analyzer)</a:t>
            </a:r>
          </a:p>
          <a:p>
            <a:endParaRPr lang="en-US" dirty="0" smtClean="0"/>
          </a:p>
          <a:p>
            <a:r>
              <a:rPr lang="en-US" dirty="0" smtClean="0"/>
              <a:t>switching off damper</a:t>
            </a:r>
          </a:p>
          <a:p>
            <a:r>
              <a:rPr lang="en-US" dirty="0" smtClean="0"/>
              <a:t>(and then on again)</a:t>
            </a:r>
          </a:p>
          <a:p>
            <a:endParaRPr lang="en-US" dirty="0"/>
          </a:p>
          <a:p>
            <a:r>
              <a:rPr lang="en-US" dirty="0" smtClean="0"/>
              <a:t>5 ns spaced bunches used</a:t>
            </a:r>
          </a:p>
          <a:p>
            <a:r>
              <a:rPr lang="en-US" dirty="0" smtClean="0"/>
              <a:t>no e-cloud ? </a:t>
            </a:r>
            <a:r>
              <a:rPr lang="en-US" dirty="0" smtClean="0">
                <a:sym typeface="Wingdings" pitchFamily="2" charset="2"/>
              </a:rPr>
              <a:t> handle</a:t>
            </a:r>
          </a:p>
          <a:p>
            <a:r>
              <a:rPr lang="en-US" dirty="0" smtClean="0">
                <a:sym typeface="Wingdings" pitchFamily="2" charset="2"/>
              </a:rPr>
              <a:t>on resistive wall alone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repeat these experiments 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46577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429000"/>
            <a:ext cx="45053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3630161" cy="4616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Growth rate measurements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6324600"/>
            <a:ext cx="1905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Chamonix 1999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452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706953">
            <a:off x="6610658" y="870815"/>
            <a:ext cx="286007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December 1998: </a:t>
            </a:r>
          </a:p>
          <a:p>
            <a:pPr algn="ctr"/>
            <a:r>
              <a:rPr lang="en-US" dirty="0" smtClean="0"/>
              <a:t>injection of LHC beam in SPS</a:t>
            </a:r>
          </a:p>
        </p:txBody>
      </p:sp>
      <p:sp>
        <p:nvSpPr>
          <p:cNvPr id="4" name="TextBox 3"/>
          <p:cNvSpPr txBox="1"/>
          <p:nvPr/>
        </p:nvSpPr>
        <p:spPr>
          <a:xfrm rot="1711023">
            <a:off x="5943600" y="4343400"/>
            <a:ext cx="36036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en-US" dirty="0" smtClean="0"/>
              <a:t>lready suffered e-cloud instability ?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 baseline issue with PU signals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329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whofle</dc:creator>
  <cp:lastModifiedBy>whofle</cp:lastModifiedBy>
  <cp:revision>25</cp:revision>
  <dcterms:created xsi:type="dcterms:W3CDTF">2011-03-30T08:04:28Z</dcterms:created>
  <dcterms:modified xsi:type="dcterms:W3CDTF">2011-04-14T15:39:30Z</dcterms:modified>
</cp:coreProperties>
</file>