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64" r:id="rId3"/>
    <p:sldId id="282" r:id="rId4"/>
    <p:sldId id="365" r:id="rId5"/>
    <p:sldId id="362" r:id="rId6"/>
    <p:sldId id="366" r:id="rId7"/>
    <p:sldId id="330" r:id="rId8"/>
    <p:sldId id="302" r:id="rId9"/>
    <p:sldId id="335" r:id="rId10"/>
    <p:sldId id="354" r:id="rId11"/>
    <p:sldId id="357" r:id="rId12"/>
    <p:sldId id="359" r:id="rId13"/>
    <p:sldId id="367" r:id="rId14"/>
    <p:sldId id="374" r:id="rId15"/>
    <p:sldId id="373" r:id="rId16"/>
    <p:sldId id="370" r:id="rId17"/>
    <p:sldId id="368" r:id="rId18"/>
    <p:sldId id="328" r:id="rId19"/>
    <p:sldId id="369" r:id="rId20"/>
    <p:sldId id="355" r:id="rId21"/>
    <p:sldId id="34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0FF"/>
    <a:srgbClr val="DDE9F7"/>
    <a:srgbClr val="FFFFCC"/>
    <a:srgbClr val="F2F2F2"/>
    <a:srgbClr val="CFD8E9"/>
    <a:srgbClr val="ECC204"/>
    <a:srgbClr val="0B355E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95AE580A-D6FB-4C2F-A315-0D6CC8246B5A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3FFC3FF9-359A-4100-B16C-5ECAA7C24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6757725F-EF63-4C7F-9FDA-AF4DCFBBA6A0}" type="datetime1">
              <a:rPr lang="en-US"/>
              <a:pPr>
                <a:defRPr/>
              </a:pPr>
              <a:t>4/14/2011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4F96387-6564-4E4E-A5CE-8CDF0A75A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936F20-34FC-4CFE-B963-AEC60E5F73F5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ED1975-4663-4BE8-84A2-290F2680C890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49BF86-29BC-425A-BCC2-73CD463DDF93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4772AE-E0FF-4E26-AB50-9D52D40E18CD}" type="slidenum">
              <a:rPr lang="en-US" smtClean="0">
                <a:latin typeface="Arial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iRes_Photo_CERN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-3175"/>
            <a:ext cx="914082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23/06/2010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R.G.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7670-FDEC-433F-B871-BDBA7F280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8027988" y="6553200"/>
            <a:ext cx="11160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ea typeface="ＭＳ Ｐゴシック" charset="-128"/>
                <a:cs typeface="+mn-cs"/>
              </a:rPr>
              <a:t>24/03/2011</a:t>
            </a:r>
            <a:endParaRPr lang="en-US" sz="1400" b="1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5" name="TextBox 7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4C57CC37-12C9-44D8-88A0-A6DE7F7C2388}" type="slidenum">
              <a:rPr lang="en-US" sz="1400">
                <a:latin typeface="Arial" pitchFamily="34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ea typeface="ＭＳ Ｐゴシック" charset="-128"/>
                <a:cs typeface="+mn-cs"/>
              </a:rPr>
              <a:t>R.G.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371656" cy="936104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6550025"/>
            <a:ext cx="603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ea typeface="ＭＳ Ｐゴシック" charset="-128"/>
                <a:cs typeface="+mn-cs"/>
              </a:rPr>
              <a:t>R.G.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027988" y="6553200"/>
            <a:ext cx="11160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pitchFamily="34" charset="0"/>
                <a:ea typeface="ＭＳ Ｐゴシック" charset="-128"/>
                <a:cs typeface="+mn-cs"/>
              </a:rPr>
              <a:t>24/03/2011</a:t>
            </a:r>
            <a:endParaRPr lang="en-US" sz="1400" b="1" dirty="0">
              <a:latin typeface="Arial" pitchFamily="34" charset="0"/>
              <a:ea typeface="ＭＳ Ｐゴシック" charset="-128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495800" y="6553200"/>
            <a:ext cx="4032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fld id="{24B2D50C-B04C-46A3-AE8E-ABFA6093F71F}" type="slidenum">
              <a:rPr lang="en-US" sz="1400">
                <a:latin typeface="Arial" pitchFamily="34" charset="0"/>
                <a:ea typeface="ＭＳ Ｐゴシック" charset="-128"/>
                <a:cs typeface="+mn-cs"/>
              </a:rPr>
              <a:pPr>
                <a:defRPr/>
              </a:pPr>
              <a:t>‹#›</a:t>
            </a:fld>
            <a:endParaRPr lang="en-US" sz="1400" dirty="0">
              <a:latin typeface="Arial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24/03/2011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CE7C1-6308-497C-A885-D8681679A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37088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675" y="1052513"/>
            <a:ext cx="85185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320675" y="969963"/>
            <a:ext cx="8594725" cy="0"/>
          </a:xfrm>
          <a:prstGeom prst="line">
            <a:avLst/>
          </a:prstGeom>
          <a:noFill/>
          <a:ln w="3175">
            <a:solidFill>
              <a:srgbClr val="0B355E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TextBox 9"/>
          <p:cNvSpPr txBox="1"/>
          <p:nvPr userDrawn="1"/>
        </p:nvSpPr>
        <p:spPr>
          <a:xfrm>
            <a:off x="6659563" y="692150"/>
            <a:ext cx="226377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rgbClr val="0B355E"/>
                </a:solidFill>
                <a:latin typeface="Calibri" pitchFamily="-65" charset="0"/>
                <a:ea typeface="ＭＳ Ｐゴシック" pitchFamily="-65" charset="-128"/>
                <a:cs typeface="+mn-cs"/>
              </a:rPr>
              <a:t>https://espace.cern.ch/liu-project</a:t>
            </a:r>
            <a:endParaRPr lang="en-US" sz="1200" i="1" dirty="0">
              <a:solidFill>
                <a:srgbClr val="0B355E"/>
              </a:solidFill>
              <a:latin typeface="Calibri" pitchFamily="-65" charset="0"/>
              <a:ea typeface="ＭＳ Ｐゴシック" pitchFamily="-65" charset="-128"/>
              <a:cs typeface="+mn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96188" y="6492875"/>
            <a:ext cx="1547812" cy="365125"/>
          </a:xfrm>
          <a:prstGeom prst="rect">
            <a:avLst/>
          </a:prstGeom>
        </p:spPr>
        <p:txBody>
          <a:bodyPr/>
          <a:lstStyle>
            <a:lvl1pPr algn="r">
              <a:defRPr sz="1400" dirty="0" smtClean="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24/03/2011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827088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R.G.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375" y="6492875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1CCE7366-18E4-47F2-B9F7-2CC265299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/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B355E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B355E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77800" y="44450"/>
            <a:ext cx="8715375" cy="252095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bg1"/>
                </a:solidFill>
              </a:rPr>
              <a:t>BEAM PARAMETERS AND PLANNING OF THE LHC INJECTORS UPGRADE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2268538" y="2824163"/>
            <a:ext cx="6400800" cy="149701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R. Garoby for the LIU Project Team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24/03/2011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228600" y="6323013"/>
            <a:ext cx="8686800" cy="1587"/>
          </a:xfrm>
          <a:prstGeom prst="line">
            <a:avLst/>
          </a:prstGeom>
          <a:noFill/>
          <a:ln w="3175">
            <a:solidFill>
              <a:srgbClr val="17375E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323850" y="1196975"/>
            <a:ext cx="84963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defTabSz="914400" eaLnBrk="0" hangingPunct="0"/>
            <a:r>
              <a:rPr lang="en-US" sz="2800">
                <a:cs typeface="Arial" charset="0"/>
              </a:rPr>
              <a:t>Tentative RCS parameters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60400" y="1846263"/>
          <a:ext cx="7937500" cy="45196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0200"/>
                <a:gridCol w="5067300"/>
              </a:tblGrid>
              <a:tr h="305647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Energy range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160 </a:t>
                      </a:r>
                      <a:r>
                        <a:rPr lang="en-US" sz="1400" b="0" dirty="0" err="1" smtClean="0"/>
                        <a:t>MeV</a:t>
                      </a:r>
                      <a:r>
                        <a:rPr lang="en-US" sz="1400" b="0" dirty="0" smtClean="0"/>
                        <a:t> to 2 </a:t>
                      </a:r>
                      <a:r>
                        <a:rPr lang="en-US" sz="1400" b="0" dirty="0" err="1" smtClean="0"/>
                        <a:t>GeV</a:t>
                      </a:r>
                      <a:endParaRPr lang="en-US" sz="1400" b="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Circumference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(200/7) 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</a:t>
                      </a:r>
                      <a:r>
                        <a:rPr lang="en-US" sz="1400" dirty="0" smtClean="0"/>
                        <a:t> ≈ 89.76 </a:t>
                      </a:r>
                      <a:r>
                        <a:rPr lang="en-US" sz="1400" dirty="0" err="1" smtClean="0"/>
                        <a:t>m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~10 Hz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RF voltage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kV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Harmonic</a:t>
                      </a:r>
                      <a:r>
                        <a:rPr lang="en-US" sz="1400" baseline="0" dirty="0" smtClean="0"/>
                        <a:t>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h</a:t>
                      </a:r>
                      <a:r>
                        <a:rPr lang="en-US" sz="1400" dirty="0" smtClean="0"/>
                        <a:t> = 2 or 3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Frequency range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3.48 MHz (</a:t>
                      </a:r>
                      <a:r>
                        <a:rPr lang="en-US" sz="1400" dirty="0" err="1" smtClean="0"/>
                        <a:t>h</a:t>
                      </a:r>
                      <a:r>
                        <a:rPr lang="en-US" sz="1400" dirty="0" smtClean="0"/>
                        <a:t>=2 at injection) to 9.5 MHz (</a:t>
                      </a:r>
                      <a:r>
                        <a:rPr lang="en-US" sz="1400" dirty="0" err="1" smtClean="0"/>
                        <a:t>h</a:t>
                      </a:r>
                      <a:r>
                        <a:rPr lang="en-US" sz="1400" dirty="0" smtClean="0"/>
                        <a:t>=3 at ejection)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Beam</a:t>
                      </a:r>
                      <a:r>
                        <a:rPr lang="en-US" sz="1400" baseline="0" dirty="0" smtClean="0"/>
                        <a:t> parameters for LHC</a:t>
                      </a:r>
                    </a:p>
                    <a:p>
                      <a:r>
                        <a:rPr lang="en-US" sz="1400" baseline="0" dirty="0" smtClean="0"/>
                        <a:t>  (for lower </a:t>
                      </a:r>
                      <a:r>
                        <a:rPr lang="en-US" sz="1400" baseline="0" dirty="0" err="1" smtClean="0"/>
                        <a:t>emittances</a:t>
                      </a:r>
                      <a:r>
                        <a:rPr lang="en-US" sz="1400" baseline="0" dirty="0" smtClean="0"/>
                        <a:t> scale</a:t>
                      </a:r>
                    </a:p>
                    <a:p>
                      <a:r>
                        <a:rPr lang="en-US" sz="1400" baseline="0" dirty="0" smtClean="0"/>
                        <a:t>   down intensity accordingly)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Intensity: up to 12×2.7 10</a:t>
                      </a:r>
                      <a:r>
                        <a:rPr lang="en-US" sz="1400" baseline="30000" dirty="0" smtClean="0"/>
                        <a:t>11</a:t>
                      </a:r>
                      <a:r>
                        <a:rPr lang="en-US" sz="1400" baseline="0" dirty="0" smtClean="0"/>
                        <a:t> protons/cycle</a:t>
                      </a:r>
                    </a:p>
                    <a:p>
                      <a:r>
                        <a:rPr lang="en-US" sz="1400" baseline="0" dirty="0" err="1" smtClean="0"/>
                        <a:t>Transv</a:t>
                      </a:r>
                      <a:r>
                        <a:rPr lang="en-US" sz="1400" baseline="0" dirty="0" smtClean="0"/>
                        <a:t>. </a:t>
                      </a:r>
                      <a:r>
                        <a:rPr lang="en-US" sz="1400" baseline="0" dirty="0" err="1" smtClean="0"/>
                        <a:t>emittance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err="1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sz="1400" baseline="30000" dirty="0" smtClean="0"/>
                        <a:t>*</a:t>
                      </a:r>
                      <a:r>
                        <a:rPr lang="en-US" sz="1400" baseline="-25000" dirty="0" err="1" smtClean="0"/>
                        <a:t>rms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≈ </a:t>
                      </a:r>
                      <a:r>
                        <a:rPr lang="en-US" sz="1400" baseline="0" dirty="0" smtClean="0"/>
                        <a:t>2.5 </a:t>
                      </a:r>
                      <a:r>
                        <a:rPr lang="en-US" sz="14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aseline="0" dirty="0" smtClean="0"/>
                        <a:t>m </a:t>
                      </a:r>
                    </a:p>
                    <a:p>
                      <a:r>
                        <a:rPr lang="en-US" sz="1400" baseline="0" dirty="0" smtClean="0"/>
                        <a:t>Long. </a:t>
                      </a:r>
                      <a:r>
                        <a:rPr lang="en-US" sz="1400" baseline="0" dirty="0" err="1" smtClean="0"/>
                        <a:t>emittance</a:t>
                      </a:r>
                      <a:r>
                        <a:rPr lang="en-US" sz="1400" baseline="0" dirty="0" smtClean="0"/>
                        <a:t>: </a:t>
                      </a:r>
                      <a:r>
                        <a:rPr lang="en-US" sz="1400" baseline="0" dirty="0" smtClean="0">
                          <a:latin typeface="Symbol" charset="2"/>
                          <a:cs typeface="Symbol" charset="2"/>
                        </a:rPr>
                        <a:t>e</a:t>
                      </a:r>
                      <a:r>
                        <a:rPr lang="en-US" sz="1400" baseline="-25000" dirty="0" smtClean="0"/>
                        <a:t>l</a:t>
                      </a:r>
                      <a:r>
                        <a:rPr lang="en-US" sz="1400" baseline="0" dirty="0" smtClean="0"/>
                        <a:t> &lt; 12</a:t>
                      </a:r>
                      <a:r>
                        <a:rPr lang="en-US" sz="1400" dirty="0" smtClean="0"/>
                        <a:t>×0.27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eVs</a:t>
                      </a:r>
                      <a:r>
                        <a:rPr lang="en-US" sz="1400" baseline="0" dirty="0" smtClean="0"/>
                        <a:t>  (determined by</a:t>
                      </a:r>
                    </a:p>
                    <a:p>
                      <a:r>
                        <a:rPr lang="en-US" sz="1400" baseline="0" dirty="0" smtClean="0"/>
                        <a:t>        acceptance for most cases)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Lattice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FODO with</a:t>
                      </a:r>
                      <a:r>
                        <a:rPr lang="en-US" sz="1400" baseline="0" dirty="0" smtClean="0"/>
                        <a:t> 15 cells and 3 periods,</a:t>
                      </a:r>
                    </a:p>
                    <a:p>
                      <a:r>
                        <a:rPr lang="en-US" sz="1400" baseline="0" dirty="0" smtClean="0"/>
                        <a:t>4 cells in arc, straight with one cell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&lt; Q</a:t>
                      </a:r>
                      <a:r>
                        <a:rPr lang="en-US" sz="1400" baseline="-25000" dirty="0" smtClean="0"/>
                        <a:t>H,V</a:t>
                      </a:r>
                      <a:r>
                        <a:rPr lang="en-US" sz="1400" baseline="0" dirty="0" smtClean="0"/>
                        <a:t> &lt; 5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Relativistic</a:t>
                      </a:r>
                      <a:r>
                        <a:rPr lang="en-US" sz="1400" baseline="0" dirty="0" smtClean="0"/>
                        <a:t> gamma at t</a:t>
                      </a:r>
                      <a:r>
                        <a:rPr lang="en-US" sz="1400" dirty="0" smtClean="0"/>
                        <a:t>ransition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~4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Bending magnet filling factor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56 %</a:t>
                      </a:r>
                      <a:endParaRPr lang="en-US" sz="1400" dirty="0"/>
                    </a:p>
                  </a:txBody>
                  <a:tcPr/>
                </a:tc>
              </a:tr>
              <a:tr h="3056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Maximum magnetic field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1.16 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Horizontal Scroll 7"/>
          <p:cNvSpPr/>
          <p:nvPr/>
        </p:nvSpPr>
        <p:spPr>
          <a:xfrm rot="20296005">
            <a:off x="908050" y="2543175"/>
            <a:ext cx="7753350" cy="256222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  <a:r>
              <a:rPr lang="fr-C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sz="1800" dirty="0"/>
              <a:t> </a:t>
            </a:r>
            <a:r>
              <a:rPr lang="fr-CH" sz="1800" dirty="0" err="1"/>
              <a:t>Competitive</a:t>
            </a:r>
            <a:r>
              <a:rPr lang="fr-CH" sz="1800" dirty="0"/>
              <a:t> </a:t>
            </a:r>
            <a:r>
              <a:rPr lang="fr-CH" sz="1800" dirty="0" err="1"/>
              <a:t>cost</a:t>
            </a:r>
            <a:r>
              <a:rPr lang="fr-CH" sz="1800" dirty="0"/>
              <a:t> </a:t>
            </a:r>
            <a:r>
              <a:rPr lang="fr-CH" sz="1800" dirty="0" err="1"/>
              <a:t>wrt</a:t>
            </a:r>
            <a:r>
              <a:rPr lang="fr-CH" sz="1800" dirty="0"/>
              <a:t> PSB consolidation and upgrade (?)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sz="1800" dirty="0"/>
              <a:t> </a:t>
            </a:r>
            <a:r>
              <a:rPr lang="fr-CH" sz="1800" dirty="0" err="1"/>
              <a:t>Reliability</a:t>
            </a:r>
            <a:r>
              <a:rPr lang="fr-CH" sz="1800" dirty="0"/>
              <a:t> (new hardware / modern design)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sz="1800" dirty="0"/>
              <a:t> </a:t>
            </a:r>
            <a:r>
              <a:rPr lang="fr-CH" sz="1800" dirty="0" err="1"/>
              <a:t>Commissioning</a:t>
            </a:r>
            <a:r>
              <a:rPr lang="fr-CH" sz="1800" dirty="0"/>
              <a:t> </a:t>
            </a:r>
            <a:r>
              <a:rPr lang="fr-CH" sz="1800" dirty="0" err="1"/>
              <a:t>decoupled</a:t>
            </a:r>
            <a:r>
              <a:rPr lang="fr-CH" sz="1800" dirty="0"/>
              <a:t> </a:t>
            </a:r>
            <a:r>
              <a:rPr lang="fr-CH" sz="1800" dirty="0" err="1"/>
              <a:t>from</a:t>
            </a:r>
            <a:r>
              <a:rPr lang="fr-CH" sz="1800" dirty="0"/>
              <a:t> </a:t>
            </a:r>
            <a:r>
              <a:rPr lang="fr-CH" sz="1800" dirty="0" err="1"/>
              <a:t>physics</a:t>
            </a:r>
            <a:r>
              <a:rPr lang="fr-CH" sz="1800" dirty="0"/>
              <a:t> </a:t>
            </a:r>
            <a:r>
              <a:rPr lang="fr-CH" sz="1800" dirty="0" err="1"/>
              <a:t>operation</a:t>
            </a:r>
            <a:endParaRPr lang="fr-CH" sz="1800" dirty="0"/>
          </a:p>
          <a:p>
            <a:pPr>
              <a:buFont typeface="Arial" pitchFamily="34" charset="0"/>
              <a:buChar char="•"/>
              <a:defRPr/>
            </a:pPr>
            <a:r>
              <a:rPr lang="fr-CH" sz="1800" dirty="0"/>
              <a:t> Limited </a:t>
            </a:r>
            <a:r>
              <a:rPr lang="fr-CH" sz="1800" dirty="0" err="1"/>
              <a:t>risk</a:t>
            </a:r>
            <a:r>
              <a:rPr lang="fr-CH" sz="1800" dirty="0"/>
              <a:t>: Linac2 + PSB </a:t>
            </a:r>
            <a:r>
              <a:rPr lang="fr-CH" sz="1800" dirty="0" err="1"/>
              <a:t>can</a:t>
            </a:r>
            <a:r>
              <a:rPr lang="fr-CH" sz="1800" dirty="0"/>
              <a:t> </a:t>
            </a:r>
            <a:r>
              <a:rPr lang="fr-CH" sz="1800" dirty="0" err="1"/>
              <a:t>remain</a:t>
            </a:r>
            <a:r>
              <a:rPr lang="fr-CH" sz="1800" dirty="0"/>
              <a:t> </a:t>
            </a:r>
            <a:r>
              <a:rPr lang="fr-CH" sz="1800" dirty="0" err="1"/>
              <a:t>available</a:t>
            </a:r>
            <a:r>
              <a:rPr lang="fr-CH" sz="1800" dirty="0"/>
              <a:t> for a few </a:t>
            </a:r>
            <a:r>
              <a:rPr lang="fr-CH" sz="1800" dirty="0" err="1"/>
              <a:t>years</a:t>
            </a:r>
            <a:r>
              <a:rPr lang="fr-CH" sz="1800" dirty="0"/>
              <a:t> as </a:t>
            </a:r>
            <a:r>
              <a:rPr lang="fr-CH" sz="1800" dirty="0" err="1"/>
              <a:t>back-up</a:t>
            </a:r>
            <a:r>
              <a:rPr lang="fr-CH" sz="1800" dirty="0"/>
              <a:t>.</a:t>
            </a:r>
          </a:p>
        </p:txBody>
      </p:sp>
      <p:sp>
        <p:nvSpPr>
          <p:cNvPr id="20524" name="TextBox 10"/>
          <p:cNvSpPr txBox="1">
            <a:spLocks noChangeArrowheads="1"/>
          </p:cNvSpPr>
          <p:nvPr/>
        </p:nvSpPr>
        <p:spPr bwMode="auto">
          <a:xfrm>
            <a:off x="0" y="1343025"/>
            <a:ext cx="904875" cy="338138"/>
          </a:xfrm>
          <a:prstGeom prst="rect">
            <a:avLst/>
          </a:prstGeom>
          <a:solidFill>
            <a:srgbClr val="FFFF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b="1">
                <a:solidFill>
                  <a:srgbClr val="0000FF"/>
                </a:solidFill>
              </a:rPr>
              <a:t>C. Carli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0400" y="0"/>
            <a:ext cx="7380288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RCS option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1"/>
          <p:cNvGraphicFramePr>
            <a:graphicFrameLocks noGrp="1"/>
          </p:cNvGraphicFramePr>
          <p:nvPr/>
        </p:nvGraphicFramePr>
        <p:xfrm>
          <a:off x="179388" y="1703388"/>
          <a:ext cx="3671887" cy="4749800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</a:tblGrid>
              <a:tr h="28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System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Elements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 Bold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3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Injection elements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Injection septum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Injection bumpers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Eventual extra kicker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Low energy correctors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100 horizontal correctors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30 vertical correctors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Low energy skew quadrupoles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45 magnets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Low energy quadrupoles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40 magnets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Transverse damper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Power part of existing system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e-cloud attenuation system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 Italic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Chamber coating or electrode</a:t>
                      </a:r>
                      <a:b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</a:b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Installation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Instrumentation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 Italic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BWS, BCT, Orbit system, profile monitors.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  <a:defRPr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Improved shielding on top of route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Goward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Italic" charset="0"/>
                        </a:rPr>
                        <a:t> and on top of SMH16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 Italic" charset="0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Shielding elements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956550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PS Upgrades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oup 1"/>
          <p:cNvGraphicFramePr>
            <a:graphicFrameLocks noGrp="1"/>
          </p:cNvGraphicFramePr>
          <p:nvPr/>
        </p:nvGraphicFramePr>
        <p:xfrm>
          <a:off x="4090988" y="1341438"/>
          <a:ext cx="4767262" cy="5040312"/>
        </p:xfrm>
        <a:graphic>
          <a:graphicData uri="http://schemas.openxmlformats.org/drawingml/2006/table">
            <a:tbl>
              <a:tblPr/>
              <a:tblGrid>
                <a:gridCol w="503777"/>
                <a:gridCol w="2803012"/>
                <a:gridCol w="1460038"/>
              </a:tblGrid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Priority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Item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When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[1]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New coupled-bunch FB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Dedicated kicker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2015-2020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 Italic" charset="0"/>
                        </a:rPr>
                        <a:t>10 MHz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[1]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1-turn delay FB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2011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Renovate FB amplifiers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2011-2015 (?)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Slow phase loops around each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2013-2014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New power amplifier (1 tube/gap)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2014-2018 (?)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 Italic" charset="0"/>
                        </a:rPr>
                        <a:t>20 MHz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1-turn delay FB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Slow phase loops around each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 Italic" charset="0"/>
                        </a:rPr>
                        <a:t>40 MHz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[1]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Automatic tuning system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2011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1-turn delay FB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New feedback amplifier in grooves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2014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Slow phase loops around each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Study more voltage per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2013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New power supplies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2014-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 Italic" charset="0"/>
                        </a:rPr>
                        <a:t>80 MHz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1-turn delay FB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1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Automatic tuning system - PLC,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prot.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/ions switching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 Bold" charset="0"/>
                        </a:rPr>
                        <a:t>2011-2012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Slow phase loops around each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2012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New feedback amplifier in grooves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2014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Fast ferrite tuner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2016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Study more voltage per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2013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New power supplies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2014-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3</a:t>
                      </a:r>
                    </a:p>
                  </a:txBody>
                  <a:tcPr marL="22016" marR="22016" marT="22016" marB="22016"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Extra 80 MHz cavity</a:t>
                      </a: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68400" algn="l"/>
                        </a:tabLst>
                      </a:pPr>
                      <a:r>
                        <a:rPr kumimoji="0" lang="fr-CH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/>
                          <a:ea typeface="ヒラギノ角ゴ ProN W3" charset="0"/>
                          <a:cs typeface="Helvetica"/>
                          <a:sym typeface="Arial" charset="0"/>
                        </a:rPr>
                        <a:t>???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/>
                        <a:ea typeface="ヒラギノ角ゴ ProN W3" charset="0"/>
                        <a:cs typeface="Helvetica"/>
                        <a:sym typeface="Arial" charset="0"/>
                      </a:endParaRPr>
                    </a:p>
                  </a:txBody>
                  <a:tcPr marL="22016" marR="22016" marT="22016" marB="22016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0225" y="941388"/>
            <a:ext cx="5270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RF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750" y="995363"/>
            <a:ext cx="2578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Injection, </a:t>
            </a:r>
            <a:r>
              <a:rPr lang="fr-C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magnets</a:t>
            </a: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,</a:t>
            </a:r>
          </a:p>
          <a:p>
            <a:pPr>
              <a:defRPr/>
            </a:pP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power </a:t>
            </a:r>
            <a:r>
              <a:rPr lang="fr-CH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converters</a:t>
            </a:r>
            <a:r>
              <a:rPr lang="fr-C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654" name="TextBox 7"/>
          <p:cNvSpPr txBox="1">
            <a:spLocks noChangeArrowheads="1"/>
          </p:cNvSpPr>
          <p:nvPr/>
        </p:nvSpPr>
        <p:spPr bwMode="auto">
          <a:xfrm>
            <a:off x="0" y="657225"/>
            <a:ext cx="1338263" cy="338138"/>
          </a:xfrm>
          <a:prstGeom prst="rect">
            <a:avLst/>
          </a:prstGeom>
          <a:solidFill>
            <a:srgbClr val="FFFF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b="1">
                <a:solidFill>
                  <a:srgbClr val="0000FF"/>
                </a:solidFill>
              </a:rPr>
              <a:t>S. Gilardoni</a:t>
            </a:r>
            <a:endParaRPr 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80288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SPS Upgrades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042988" y="1557338"/>
          <a:ext cx="7181850" cy="4570412"/>
        </p:xfrm>
        <a:graphic>
          <a:graphicData uri="http://schemas.openxmlformats.org/presentationml/2006/ole">
            <p:oleObj spid="_x0000_s75779" name="Acrobat Document" r:id="rId3" imgW="7542857" imgH="5830114" progId="AcroExch.Document.7">
              <p:embed/>
            </p:oleObj>
          </a:graphicData>
        </a:graphic>
      </p:graphicFrame>
      <p:sp>
        <p:nvSpPr>
          <p:cNvPr id="75781" name="TextBox 10"/>
          <p:cNvSpPr txBox="1">
            <a:spLocks noChangeArrowheads="1"/>
          </p:cNvSpPr>
          <p:nvPr/>
        </p:nvSpPr>
        <p:spPr bwMode="auto">
          <a:xfrm>
            <a:off x="0" y="1577975"/>
            <a:ext cx="1301750" cy="338138"/>
          </a:xfrm>
          <a:prstGeom prst="rect">
            <a:avLst/>
          </a:prstGeom>
          <a:solidFill>
            <a:srgbClr val="FFFF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b="1">
                <a:solidFill>
                  <a:srgbClr val="0000FF"/>
                </a:solidFill>
              </a:rPr>
              <a:t>B. Goddard</a:t>
            </a:r>
            <a:endParaRPr 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2060575"/>
            <a:ext cx="8153400" cy="31892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injectors’upgrade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H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Estimated</a:t>
            </a:r>
            <a:r>
              <a:rPr lang="fr-CH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fr-CH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beam</a:t>
            </a:r>
            <a:r>
              <a:rPr lang="fr-CH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fr-CH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characteristics</a:t>
            </a:r>
            <a:r>
              <a:rPr lang="fr-CH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</a:t>
            </a:r>
            <a:r>
              <a:rPr lang="fr-CH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after</a:t>
            </a:r>
            <a:r>
              <a:rPr lang="fr-CH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 LIU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Summary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370887" cy="935038"/>
          </a:xfrm>
        </p:spPr>
        <p:txBody>
          <a:bodyPr/>
          <a:lstStyle/>
          <a:p>
            <a:pPr>
              <a:defRPr/>
            </a:pPr>
            <a:r>
              <a:rPr lang="fr-CH" dirty="0" err="1" smtClean="0"/>
              <a:t>Preliminary</a:t>
            </a:r>
            <a:r>
              <a:rPr lang="fr-CH" dirty="0" smtClean="0"/>
              <a:t> </a:t>
            </a:r>
            <a:r>
              <a:rPr lang="fr-CH" dirty="0" err="1" smtClean="0"/>
              <a:t>comments</a:t>
            </a:r>
            <a:endParaRPr lang="en-US" dirty="0"/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320675" y="1268413"/>
            <a:ext cx="8518525" cy="4392612"/>
          </a:xfrm>
        </p:spPr>
        <p:txBody>
          <a:bodyPr/>
          <a:lstStyle/>
          <a:p>
            <a:r>
              <a:rPr lang="fr-CH" sz="2000" smtClean="0">
                <a:ea typeface="ＭＳ Ｐゴシック"/>
                <a:cs typeface="ＭＳ Ｐゴシック"/>
              </a:rPr>
              <a:t>Beam parameters are given at injection in LHC: beam loss and blow-up in LHC are not counted.</a:t>
            </a:r>
          </a:p>
          <a:p>
            <a:pPr lvl="1"/>
            <a:endParaRPr lang="fr-CH" sz="1600" smtClean="0">
              <a:ea typeface="ＭＳ Ｐゴシック"/>
            </a:endParaRPr>
          </a:p>
          <a:p>
            <a:r>
              <a:rPr lang="fr-CH" sz="2000" smtClean="0">
                <a:ea typeface="ＭＳ Ｐゴシック"/>
                <a:cs typeface="ＭＳ Ｐゴシック"/>
              </a:rPr>
              <a:t>All proposed improvements are implemented in the injectors</a:t>
            </a:r>
          </a:p>
          <a:p>
            <a:pPr lvl="1"/>
            <a:endParaRPr lang="fr-CH" sz="1600" smtClean="0">
              <a:ea typeface="ＭＳ Ｐゴシック"/>
            </a:endParaRPr>
          </a:p>
          <a:p>
            <a:r>
              <a:rPr lang="fr-CH" sz="2000" smtClean="0">
                <a:ea typeface="ＭＳ Ｐゴシック"/>
                <a:cs typeface="ＭＳ Ｐゴシック"/>
              </a:rPr>
              <a:t>Based on observations in 2010, the following estimates are made in the accelerator chain:</a:t>
            </a:r>
          </a:p>
          <a:p>
            <a:pPr lvl="1"/>
            <a:r>
              <a:rPr lang="fr-CH" sz="1600" smtClean="0">
                <a:ea typeface="ＭＳ Ｐゴシック"/>
              </a:rPr>
              <a:t>PS: 5 % beam loss, 5 % transverse blow-up</a:t>
            </a:r>
          </a:p>
          <a:p>
            <a:pPr lvl="1"/>
            <a:r>
              <a:rPr lang="fr-CH" sz="1600" smtClean="0">
                <a:ea typeface="ＭＳ Ｐゴシック"/>
              </a:rPr>
              <a:t>SPS: 10 % beam loss, 5 % transverse blow-up.</a:t>
            </a:r>
          </a:p>
          <a:p>
            <a:pPr lvl="1">
              <a:buFont typeface="Arial" charset="0"/>
              <a:buNone/>
            </a:pPr>
            <a:endParaRPr lang="fr-CH" sz="1600" smtClean="0">
              <a:ea typeface="ＭＳ Ｐゴシック"/>
            </a:endParaRPr>
          </a:p>
          <a:p>
            <a:r>
              <a:rPr lang="fr-CH" sz="2000" smtClean="0">
                <a:ea typeface="ＭＳ Ｐゴシック"/>
                <a:cs typeface="ＭＳ Ｐゴシック"/>
              </a:rPr>
              <a:t>RF gymnastics being kept, imperfections are unchanged: +-10 % in all bunch  parameters within a given PS bunch train.</a:t>
            </a:r>
            <a:r>
              <a:rPr lang="en-US" sz="2000" smtClean="0">
                <a:ea typeface="ＭＳ Ｐゴシック"/>
                <a:cs typeface="ＭＳ Ｐゴシック"/>
              </a:rPr>
              <a:t> Traces of ghost bunches.</a:t>
            </a:r>
            <a:endParaRPr lang="fr-CH" sz="2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52525"/>
            <a:ext cx="752475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973888" y="1341438"/>
            <a:ext cx="1873250" cy="755650"/>
          </a:xfrm>
          <a:prstGeom prst="wedgeRoundRectCallout">
            <a:avLst>
              <a:gd name="adj1" fmla="val -227260"/>
              <a:gd name="adj2" fmla="val 74375"/>
              <a:gd name="adj3" fmla="val 16667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dirty="0">
                <a:solidFill>
                  <a:schemeClr val="tx1"/>
                </a:solidFill>
              </a:rPr>
              <a:t>LIU </a:t>
            </a:r>
            <a:r>
              <a:rPr lang="fr-CH" dirty="0" err="1">
                <a:solidFill>
                  <a:schemeClr val="tx1"/>
                </a:solidFill>
              </a:rPr>
              <a:t>baseline</a:t>
            </a:r>
            <a:r>
              <a:rPr lang="fr-CH" dirty="0">
                <a:solidFill>
                  <a:schemeClr val="tx1"/>
                </a:solidFill>
              </a:rPr>
              <a:t> 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5463" y="2205038"/>
            <a:ext cx="2089150" cy="757237"/>
          </a:xfrm>
          <a:prstGeom prst="wedgeRoundRectCallout">
            <a:avLst>
              <a:gd name="adj1" fmla="val -182335"/>
              <a:gd name="adj2" fmla="val 83545"/>
              <a:gd name="adj3" fmla="val 16667"/>
            </a:avLst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dirty="0">
                <a:solidFill>
                  <a:schemeClr val="tx1"/>
                </a:solidFill>
              </a:rPr>
              <a:t>LIU </a:t>
            </a:r>
            <a:r>
              <a:rPr lang="fr-CH" dirty="0" err="1">
                <a:solidFill>
                  <a:schemeClr val="tx1"/>
                </a:solidFill>
              </a:rPr>
              <a:t>stretched</a:t>
            </a:r>
            <a:r>
              <a:rPr lang="fr-CH" dirty="0">
                <a:solidFill>
                  <a:schemeClr val="tx1"/>
                </a:solidFill>
              </a:rPr>
              <a:t>* 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r-CH" sz="4000" b="1" dirty="0" err="1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Beam</a:t>
            </a:r>
            <a:r>
              <a:rPr lang="fr-CH" sz="4000" b="1" dirty="0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fr-CH" sz="4000" b="1" dirty="0" err="1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parameters</a:t>
            </a:r>
            <a:r>
              <a:rPr lang="fr-CH" sz="4000" b="1" dirty="0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fr-CH" sz="4000" b="1" dirty="0" err="1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at</a:t>
            </a:r>
            <a:r>
              <a:rPr lang="fr-CH" sz="4000" b="1" dirty="0">
                <a:solidFill>
                  <a:srgbClr val="0B35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rPr>
              <a:t> LHC injection [25 ns]</a:t>
            </a:r>
            <a:endParaRPr lang="en-US" sz="4000" b="1" dirty="0">
              <a:solidFill>
                <a:srgbClr val="0B35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8853" name="TextBox 9"/>
          <p:cNvSpPr txBox="1">
            <a:spLocks noChangeArrowheads="1"/>
          </p:cNvSpPr>
          <p:nvPr/>
        </p:nvSpPr>
        <p:spPr bwMode="auto">
          <a:xfrm>
            <a:off x="7596188" y="3429000"/>
            <a:ext cx="1246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/>
              <a:t>Beam</a:t>
            </a:r>
          </a:p>
          <a:p>
            <a:r>
              <a:rPr lang="fr-CH" sz="1600"/>
              <a:t>Parameters</a:t>
            </a:r>
          </a:p>
          <a:p>
            <a:r>
              <a:rPr lang="fr-CH" sz="1600"/>
              <a:t>at 7 TeV</a:t>
            </a:r>
            <a:endParaRPr lang="en-US" sz="1600"/>
          </a:p>
        </p:txBody>
      </p:sp>
      <p:sp>
        <p:nvSpPr>
          <p:cNvPr id="11" name="Right Brace 10"/>
          <p:cNvSpPr/>
          <p:nvPr/>
        </p:nvSpPr>
        <p:spPr>
          <a:xfrm>
            <a:off x="7451725" y="3429000"/>
            <a:ext cx="144463" cy="8302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1038" y="5199063"/>
            <a:ext cx="3203575" cy="339725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* </a:t>
            </a:r>
            <a:r>
              <a:rPr lang="fr-CH" sz="1600" dirty="0" err="1">
                <a:latin typeface="Arial" pitchFamily="34" charset="0"/>
                <a:ea typeface="ＭＳ Ｐゴシック" pitchFamily="34" charset="-128"/>
                <a:cs typeface="+mn-cs"/>
              </a:rPr>
              <a:t>Feasible</a:t>
            </a: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 for the SPS </a:t>
            </a:r>
            <a:r>
              <a:rPr lang="fr-CH" sz="1600" dirty="0" err="1">
                <a:latin typeface="Arial" pitchFamily="34" charset="0"/>
                <a:ea typeface="ＭＳ Ｐゴシック" pitchFamily="34" charset="-128"/>
                <a:cs typeface="+mn-cs"/>
              </a:rPr>
              <a:t>injectors</a:t>
            </a: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…</a:t>
            </a:r>
            <a:endParaRPr lang="en-US" sz="16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88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2525"/>
            <a:ext cx="2886075" cy="990600"/>
          </a:xfrm>
          <a:prstGeom prst="rect">
            <a:avLst/>
          </a:prstGeom>
          <a:solidFill>
            <a:schemeClr val="bg1">
              <a:alpha val="50195"/>
            </a:schemeClr>
          </a:solidFill>
          <a:ln w="25400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4" idx="2"/>
          </p:cNvCxnSpPr>
          <p:nvPr/>
        </p:nvCxnSpPr>
        <p:spPr>
          <a:xfrm rot="16200000" flipH="1">
            <a:off x="2255044" y="1581944"/>
            <a:ext cx="819150" cy="1941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3726657" y="3771106"/>
            <a:ext cx="901700" cy="7461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259263"/>
            <a:ext cx="2886075" cy="99060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8860" name="TextBox 18"/>
          <p:cNvSpPr txBox="1">
            <a:spLocks noChangeArrowheads="1"/>
          </p:cNvSpPr>
          <p:nvPr/>
        </p:nvSpPr>
        <p:spPr bwMode="auto">
          <a:xfrm>
            <a:off x="4129088" y="4581525"/>
            <a:ext cx="29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>
                <a:solidFill>
                  <a:srgbClr val="FF0000"/>
                </a:solidFill>
              </a:rPr>
              <a:t>?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8861" name="TextBox 19"/>
          <p:cNvSpPr txBox="1">
            <a:spLocks noChangeArrowheads="1"/>
          </p:cNvSpPr>
          <p:nvPr/>
        </p:nvSpPr>
        <p:spPr bwMode="auto">
          <a:xfrm>
            <a:off x="5573713" y="4581525"/>
            <a:ext cx="29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>
                <a:solidFill>
                  <a:srgbClr val="FF0000"/>
                </a:solidFill>
              </a:rPr>
              <a:t>?</a:t>
            </a:r>
            <a:endParaRPr 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fr-CH" sz="4000" dirty="0" err="1" smtClean="0"/>
              <a:t>Beam</a:t>
            </a:r>
            <a:r>
              <a:rPr lang="fr-CH" sz="4000" dirty="0" smtClean="0"/>
              <a:t> </a:t>
            </a:r>
            <a:r>
              <a:rPr lang="fr-CH" sz="4000" dirty="0" err="1" smtClean="0"/>
              <a:t>parameters</a:t>
            </a:r>
            <a:r>
              <a:rPr lang="fr-CH" sz="4000" dirty="0" smtClean="0"/>
              <a:t> </a:t>
            </a:r>
            <a:r>
              <a:rPr lang="fr-CH" sz="4000" dirty="0" err="1" smtClean="0"/>
              <a:t>at</a:t>
            </a:r>
            <a:r>
              <a:rPr lang="fr-CH" sz="4000" dirty="0" smtClean="0"/>
              <a:t> LHC injection [50 ns]</a:t>
            </a:r>
            <a:endParaRPr lang="en-US" sz="4000" dirty="0"/>
          </a:p>
        </p:txBody>
      </p:sp>
      <p:pic>
        <p:nvPicPr>
          <p:cNvPr id="79874" name="Picture 1"/>
          <p:cNvPicPr>
            <a:picLocks noChangeAspect="1" noChangeArrowheads="1"/>
          </p:cNvPicPr>
          <p:nvPr/>
        </p:nvPicPr>
        <p:blipFill>
          <a:blip r:embed="rId2"/>
          <a:srcRect l="1910" t="986" r="604" b="2676"/>
          <a:stretch>
            <a:fillRect/>
          </a:stretch>
        </p:blipFill>
        <p:spPr bwMode="auto">
          <a:xfrm>
            <a:off x="250825" y="1052513"/>
            <a:ext cx="73453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973888" y="1341438"/>
            <a:ext cx="1873250" cy="755650"/>
          </a:xfrm>
          <a:prstGeom prst="wedgeRoundRectCallout">
            <a:avLst>
              <a:gd name="adj1" fmla="val -248559"/>
              <a:gd name="adj2" fmla="val 49842"/>
              <a:gd name="adj3" fmla="val 16667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dirty="0">
                <a:solidFill>
                  <a:schemeClr val="tx1"/>
                </a:solidFill>
              </a:rPr>
              <a:t>LIU </a:t>
            </a:r>
            <a:r>
              <a:rPr lang="fr-CH" dirty="0" err="1">
                <a:solidFill>
                  <a:schemeClr val="tx1"/>
                </a:solidFill>
              </a:rPr>
              <a:t>baseline</a:t>
            </a:r>
            <a:r>
              <a:rPr lang="fr-CH" dirty="0">
                <a:solidFill>
                  <a:schemeClr val="tx1"/>
                </a:solidFill>
              </a:rPr>
              <a:t> 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75463" y="2205038"/>
            <a:ext cx="2089150" cy="757237"/>
          </a:xfrm>
          <a:prstGeom prst="wedgeRoundRectCallout">
            <a:avLst>
              <a:gd name="adj1" fmla="val -200772"/>
              <a:gd name="adj2" fmla="val 96266"/>
              <a:gd name="adj3" fmla="val 16667"/>
            </a:avLst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dirty="0">
                <a:solidFill>
                  <a:schemeClr val="tx1"/>
                </a:solidFill>
              </a:rPr>
              <a:t>LIU </a:t>
            </a:r>
            <a:r>
              <a:rPr lang="fr-CH" dirty="0" err="1">
                <a:solidFill>
                  <a:schemeClr val="tx1"/>
                </a:solidFill>
              </a:rPr>
              <a:t>stretched</a:t>
            </a:r>
            <a:r>
              <a:rPr lang="fr-CH" dirty="0">
                <a:solidFill>
                  <a:schemeClr val="tx1"/>
                </a:solidFill>
              </a:rPr>
              <a:t>* goal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7596188" y="3246438"/>
            <a:ext cx="1246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/>
              <a:t>Beam</a:t>
            </a:r>
          </a:p>
          <a:p>
            <a:r>
              <a:rPr lang="fr-CH" sz="1600"/>
              <a:t>Parameters</a:t>
            </a:r>
          </a:p>
          <a:p>
            <a:r>
              <a:rPr lang="fr-CH" sz="1600"/>
              <a:t>at 7 TeV</a:t>
            </a:r>
            <a:endParaRPr lang="en-US" sz="1600"/>
          </a:p>
        </p:txBody>
      </p:sp>
      <p:sp>
        <p:nvSpPr>
          <p:cNvPr id="9" name="Right Brace 8"/>
          <p:cNvSpPr/>
          <p:nvPr/>
        </p:nvSpPr>
        <p:spPr>
          <a:xfrm>
            <a:off x="7451725" y="3246438"/>
            <a:ext cx="144463" cy="83026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61038" y="5199063"/>
            <a:ext cx="3203575" cy="339725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* </a:t>
            </a:r>
            <a:r>
              <a:rPr lang="fr-CH" sz="1600" dirty="0" err="1">
                <a:latin typeface="Arial" pitchFamily="34" charset="0"/>
                <a:ea typeface="ＭＳ Ｐゴシック" pitchFamily="34" charset="-128"/>
                <a:cs typeface="+mn-cs"/>
              </a:rPr>
              <a:t>Feasible</a:t>
            </a: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 for the SPS </a:t>
            </a:r>
            <a:r>
              <a:rPr lang="fr-CH" sz="1600" dirty="0" err="1">
                <a:latin typeface="Arial" pitchFamily="34" charset="0"/>
                <a:ea typeface="ＭＳ Ｐゴシック" pitchFamily="34" charset="-128"/>
                <a:cs typeface="+mn-cs"/>
              </a:rPr>
              <a:t>injectors</a:t>
            </a:r>
            <a:r>
              <a:rPr lang="fr-CH" sz="1600" dirty="0">
                <a:latin typeface="Arial" pitchFamily="34" charset="0"/>
                <a:ea typeface="ＭＳ Ｐゴシック" pitchFamily="34" charset="-128"/>
                <a:cs typeface="+mn-cs"/>
              </a:rPr>
              <a:t>…</a:t>
            </a:r>
            <a:endParaRPr lang="en-US" sz="1600" dirty="0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28963" y="1700213"/>
            <a:ext cx="363537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548188"/>
            <a:ext cx="2886075" cy="990600"/>
          </a:xfrm>
          <a:prstGeom prst="rect">
            <a:avLst/>
          </a:prstGeom>
          <a:solidFill>
            <a:schemeClr val="accent2">
              <a:lumMod val="60000"/>
              <a:lumOff val="40000"/>
              <a:alpha val="10000"/>
            </a:schemeClr>
          </a:solidFill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103426" idx="0"/>
          </p:cNvCxnSpPr>
          <p:nvPr/>
        </p:nvCxnSpPr>
        <p:spPr>
          <a:xfrm rot="16200000" flipV="1">
            <a:off x="3546475" y="4167188"/>
            <a:ext cx="614363" cy="14763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8" y="1204913"/>
            <a:ext cx="2886075" cy="99060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9884" name="TextBox 14"/>
          <p:cNvSpPr txBox="1">
            <a:spLocks noChangeArrowheads="1"/>
          </p:cNvSpPr>
          <p:nvPr/>
        </p:nvSpPr>
        <p:spPr bwMode="auto">
          <a:xfrm>
            <a:off x="3846513" y="4891088"/>
            <a:ext cx="2936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>
                <a:solidFill>
                  <a:srgbClr val="FF0000"/>
                </a:solidFill>
              </a:rPr>
              <a:t>?</a:t>
            </a:r>
            <a:endParaRPr lang="en-US" sz="1400" b="1">
              <a:solidFill>
                <a:srgbClr val="FF0000"/>
              </a:solidFill>
            </a:endParaRPr>
          </a:p>
        </p:txBody>
      </p:sp>
      <p:sp>
        <p:nvSpPr>
          <p:cNvPr id="79885" name="TextBox 15"/>
          <p:cNvSpPr txBox="1">
            <a:spLocks noChangeArrowheads="1"/>
          </p:cNvSpPr>
          <p:nvPr/>
        </p:nvSpPr>
        <p:spPr bwMode="auto">
          <a:xfrm>
            <a:off x="5292725" y="4891088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400" b="1">
                <a:solidFill>
                  <a:srgbClr val="FF0000"/>
                </a:solidFill>
              </a:rPr>
              <a:t>?</a:t>
            </a:r>
            <a:endParaRPr 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2060575"/>
            <a:ext cx="8153400" cy="31892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injectors’upgrade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Estimated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beam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characteristics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after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LIU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Planning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Summary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380288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(Draft) Planning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23850" y="1196975"/>
          <a:ext cx="8640763" cy="5186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2160240"/>
                <a:gridCol w="2304256"/>
                <a:gridCol w="2592289"/>
              </a:tblGrid>
              <a:tr h="574276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800" dirty="0" smtClean="0"/>
                        <a:t>Linac4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PS</a:t>
                      </a:r>
                      <a:r>
                        <a:rPr lang="fr-CH" sz="1800" baseline="0" dirty="0" smtClean="0"/>
                        <a:t> </a:t>
                      </a:r>
                      <a:r>
                        <a:rPr lang="fr-CH" sz="1800" baseline="0" dirty="0" err="1" smtClean="0"/>
                        <a:t>injector</a:t>
                      </a:r>
                      <a:r>
                        <a:rPr lang="fr-CH" sz="1800" baseline="0" dirty="0" smtClean="0"/>
                        <a:t>, PS and SPS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 smtClean="0"/>
                        <a:t>Beam</a:t>
                      </a:r>
                      <a:r>
                        <a:rPr lang="fr-CH" sz="1800" dirty="0" smtClean="0"/>
                        <a:t> </a:t>
                      </a:r>
                      <a:r>
                        <a:rPr lang="fr-CH" sz="1800" dirty="0" err="1" smtClean="0"/>
                        <a:t>characteristics</a:t>
                      </a:r>
                      <a:r>
                        <a:rPr lang="fr-CH" sz="1800" dirty="0" smtClean="0"/>
                        <a:t> </a:t>
                      </a:r>
                      <a:r>
                        <a:rPr lang="fr-CH" sz="1800" dirty="0" err="1" smtClean="0"/>
                        <a:t>at</a:t>
                      </a:r>
                      <a:r>
                        <a:rPr lang="fr-CH" sz="1800" dirty="0" smtClean="0"/>
                        <a:t> LHC injection</a:t>
                      </a:r>
                      <a:endParaRPr lang="en-US" sz="1800" dirty="0"/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2011 - 2012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H" sz="1200" dirty="0" smtClean="0"/>
                        <a:t>Continuation of construction…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</a:t>
                      </a:r>
                      <a:r>
                        <a:rPr lang="fr-CH" sz="1200" baseline="0" dirty="0" err="1" smtClean="0"/>
                        <a:t>Beam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studies</a:t>
                      </a:r>
                      <a:r>
                        <a:rPr lang="fr-CH" sz="1200" baseline="0" dirty="0" smtClean="0"/>
                        <a:t> § simulations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Investigation of RCS option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Hardware </a:t>
                      </a:r>
                      <a:r>
                        <a:rPr lang="fr-CH" sz="1200" baseline="0" dirty="0" err="1" smtClean="0"/>
                        <a:t>prototyping</a:t>
                      </a:r>
                      <a:endParaRPr lang="fr-CH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</a:t>
                      </a:r>
                      <a:r>
                        <a:rPr lang="fr-CH" sz="1200" dirty="0" smtClean="0"/>
                        <a:t>Design</a:t>
                      </a:r>
                      <a:r>
                        <a:rPr lang="fr-CH" sz="1200" baseline="0" dirty="0" smtClean="0"/>
                        <a:t> § construction of </a:t>
                      </a:r>
                      <a:r>
                        <a:rPr lang="fr-CH" sz="1200" baseline="0" dirty="0" err="1" smtClean="0"/>
                        <a:t>some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equipment</a:t>
                      </a:r>
                      <a:endParaRPr lang="fr-CH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TDR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fr-CH" sz="1200" baseline="0" dirty="0" smtClean="0"/>
                        <a:t>25 ns, 1.15 10</a:t>
                      </a:r>
                      <a:r>
                        <a:rPr lang="fr-CH" sz="1200" baseline="30000" dirty="0" smtClean="0"/>
                        <a:t>11</a:t>
                      </a:r>
                      <a:r>
                        <a:rPr lang="fr-CH" sz="1200" baseline="0" dirty="0" smtClean="0"/>
                        <a:t>p/b, 3.5 </a:t>
                      </a:r>
                      <a:r>
                        <a:rPr lang="fr-CH" sz="1200" baseline="0" dirty="0" smtClean="0">
                          <a:latin typeface="+mj-lt"/>
                          <a:cs typeface="Arial" pitchFamily="34" charset="0"/>
                        </a:rPr>
                        <a:t>mm.m</a:t>
                      </a:r>
                      <a:r>
                        <a:rPr lang="fr-CH" sz="1200" baseline="0" dirty="0" smtClean="0"/>
                        <a:t>rad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CH" sz="1200" baseline="0" dirty="0" smtClean="0"/>
                        <a:t>50 ns, 1.7 10</a:t>
                      </a:r>
                      <a:r>
                        <a:rPr lang="fr-CH" sz="1200" baseline="30000" dirty="0" smtClean="0"/>
                        <a:t>11</a:t>
                      </a:r>
                      <a:r>
                        <a:rPr lang="fr-CH" sz="1200" baseline="0" dirty="0" smtClean="0"/>
                        <a:t>p/b, </a:t>
                      </a:r>
                      <a:r>
                        <a:rPr lang="fr-CH" sz="1200" dirty="0" smtClean="0">
                          <a:latin typeface="Symbol"/>
                        </a:rPr>
                        <a:t>£</a:t>
                      </a:r>
                      <a:r>
                        <a:rPr lang="fr-CH" sz="1200" baseline="0" dirty="0" smtClean="0"/>
                        <a:t>3.5 </a:t>
                      </a:r>
                      <a:r>
                        <a:rPr lang="fr-CH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mm.m</a:t>
                      </a:r>
                      <a:r>
                        <a:rPr lang="fr-CH" sz="1200" baseline="0" dirty="0" smtClean="0"/>
                        <a:t>rad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CH" sz="1200" baseline="0" dirty="0" smtClean="0"/>
                        <a:t>75 ns, 1.2 10</a:t>
                      </a:r>
                      <a:r>
                        <a:rPr lang="fr-CH" sz="1200" baseline="30000" dirty="0" smtClean="0"/>
                        <a:t>11</a:t>
                      </a:r>
                      <a:r>
                        <a:rPr lang="fr-CH" sz="1200" baseline="0" dirty="0" smtClean="0"/>
                        <a:t> p/b, </a:t>
                      </a:r>
                      <a:r>
                        <a:rPr lang="fr-CH" sz="1200" dirty="0" smtClean="0">
                          <a:latin typeface="Symbol"/>
                        </a:rPr>
                        <a:t>£</a:t>
                      </a:r>
                      <a:r>
                        <a:rPr lang="fr-CH" sz="1200" baseline="0" dirty="0" smtClean="0"/>
                        <a:t> 2 </a:t>
                      </a:r>
                      <a:r>
                        <a:rPr lang="fr-CH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mm.m</a:t>
                      </a:r>
                      <a:r>
                        <a:rPr lang="fr-CH" sz="1200" baseline="0" dirty="0" smtClean="0"/>
                        <a:t>rad</a:t>
                      </a:r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2013 – Q2/2014 </a:t>
                      </a:r>
                    </a:p>
                    <a:p>
                      <a:r>
                        <a:rPr lang="fr-CH" sz="1400" dirty="0" smtClean="0"/>
                        <a:t>(Long </a:t>
                      </a:r>
                      <a:r>
                        <a:rPr lang="fr-CH" sz="1400" dirty="0" err="1" smtClean="0"/>
                        <a:t>Shutdown</a:t>
                      </a:r>
                      <a:r>
                        <a:rPr lang="fr-CH" sz="1400" dirty="0" smtClean="0"/>
                        <a:t> 1)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Linac4 </a:t>
                      </a:r>
                      <a:r>
                        <a:rPr lang="fr-CH" sz="1200" dirty="0" err="1" smtClean="0"/>
                        <a:t>beam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commissioning</a:t>
                      </a:r>
                      <a:endParaRPr lang="fr-CH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Connection</a:t>
                      </a:r>
                      <a:r>
                        <a:rPr lang="fr-CH" sz="1200" dirty="0" smtClean="0"/>
                        <a:t> to PSB 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PSB modification (H</a:t>
                      </a:r>
                      <a:r>
                        <a:rPr lang="fr-CH" sz="1200" baseline="30000" dirty="0" smtClean="0"/>
                        <a:t>-</a:t>
                      </a:r>
                      <a:r>
                        <a:rPr lang="fr-CH" sz="1200" dirty="0" smtClean="0"/>
                        <a:t> injection) 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PSB </a:t>
                      </a:r>
                      <a:r>
                        <a:rPr lang="fr-CH" sz="1200" dirty="0" err="1" smtClean="0"/>
                        <a:t>beam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commissioning</a:t>
                      </a:r>
                      <a:r>
                        <a:rPr lang="fr-CH" sz="1200" dirty="0" smtClean="0"/>
                        <a:t> 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Modifications and installation of prototypes in PS and SPS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Q3/2014 - 2016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Progressive </a:t>
                      </a:r>
                      <a:r>
                        <a:rPr lang="fr-CH" sz="1200" dirty="0" err="1" smtClean="0"/>
                        <a:t>increase</a:t>
                      </a:r>
                      <a:r>
                        <a:rPr lang="fr-CH" sz="1200" dirty="0" smtClean="0"/>
                        <a:t> of Linac4 </a:t>
                      </a:r>
                      <a:r>
                        <a:rPr lang="fr-CH" sz="1200" dirty="0" err="1" smtClean="0"/>
                        <a:t>beam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current</a:t>
                      </a:r>
                      <a:endParaRPr lang="fr-CH" sz="1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Progressive </a:t>
                      </a:r>
                      <a:r>
                        <a:rPr lang="fr-CH" sz="1200" dirty="0" err="1" smtClean="0"/>
                        <a:t>increase</a:t>
                      </a:r>
                      <a:r>
                        <a:rPr lang="fr-CH" sz="1200" dirty="0" smtClean="0"/>
                        <a:t> of PSB </a:t>
                      </a:r>
                      <a:r>
                        <a:rPr lang="fr-CH" sz="1200" dirty="0" err="1" smtClean="0"/>
                        <a:t>beam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brightness</a:t>
                      </a:r>
                      <a:r>
                        <a:rPr lang="fr-CH" sz="1200" dirty="0" smtClean="0"/>
                        <a:t> 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H" sz="1200" dirty="0" smtClean="0"/>
                        <a:t> </a:t>
                      </a:r>
                      <a:r>
                        <a:rPr lang="fr-CH" sz="1200" baseline="0" dirty="0" err="1" smtClean="0"/>
                        <a:t>Beam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studies</a:t>
                      </a:r>
                      <a:endParaRPr lang="fr-CH" sz="1200" baseline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CH" sz="1200" baseline="0" dirty="0" smtClean="0"/>
                        <a:t> Equipment d</a:t>
                      </a:r>
                      <a:r>
                        <a:rPr lang="fr-CH" sz="1200" dirty="0" smtClean="0"/>
                        <a:t>esign</a:t>
                      </a:r>
                      <a:r>
                        <a:rPr lang="fr-CH" sz="1200" baseline="0" dirty="0" smtClean="0"/>
                        <a:t> § 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Improved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beam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from</a:t>
                      </a:r>
                      <a:r>
                        <a:rPr lang="fr-CH" sz="1200" baseline="0" dirty="0" smtClean="0"/>
                        <a:t> PSB ?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Some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improvement</a:t>
                      </a:r>
                      <a:r>
                        <a:rPr lang="fr-CH" sz="1200" baseline="0" dirty="0" smtClean="0"/>
                        <a:t> of PS </a:t>
                      </a:r>
                      <a:r>
                        <a:rPr lang="fr-CH" sz="1200" baseline="0" dirty="0" err="1" smtClean="0"/>
                        <a:t>beam</a:t>
                      </a:r>
                      <a:endParaRPr lang="fr-CH" sz="1200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Little</a:t>
                      </a:r>
                      <a:r>
                        <a:rPr lang="fr-CH" sz="1200" baseline="0" dirty="0" smtClean="0"/>
                        <a:t> gain for the SPS (</a:t>
                      </a:r>
                      <a:r>
                        <a:rPr lang="fr-CH" sz="1200" baseline="0" dirty="0" err="1" smtClean="0"/>
                        <a:t>pending</a:t>
                      </a:r>
                      <a:r>
                        <a:rPr lang="fr-CH" sz="1200" baseline="0" dirty="0" smtClean="0"/>
                        <a:t> SPS hardware upgrades)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fr-CH" sz="1200" baseline="0" dirty="0" smtClean="0"/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r>
                        <a:rPr lang="fr-CH" sz="1600" b="1" dirty="0" smtClean="0"/>
                        <a:t>2017 – </a:t>
                      </a:r>
                      <a:r>
                        <a:rPr lang="fr-CH" sz="1600" b="1" dirty="0" err="1" smtClean="0"/>
                        <a:t>Qx</a:t>
                      </a:r>
                      <a:r>
                        <a:rPr lang="fr-CH" sz="1600" b="1" dirty="0" smtClean="0"/>
                        <a:t>/2018</a:t>
                      </a:r>
                    </a:p>
                    <a:p>
                      <a:r>
                        <a:rPr lang="fr-CH" sz="1400" dirty="0" smtClean="0"/>
                        <a:t>(Long</a:t>
                      </a:r>
                      <a:r>
                        <a:rPr lang="fr-CH" sz="1400" baseline="0" dirty="0" smtClean="0"/>
                        <a:t> </a:t>
                      </a:r>
                      <a:r>
                        <a:rPr lang="fr-CH" sz="1400" baseline="0" dirty="0" err="1" smtClean="0"/>
                        <a:t>Shutdown</a:t>
                      </a:r>
                      <a:r>
                        <a:rPr lang="fr-CH" sz="1400" baseline="0" dirty="0" smtClean="0"/>
                        <a:t> 2)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Installation in PS and SPS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Beam</a:t>
                      </a:r>
                      <a:r>
                        <a:rPr lang="fr-CH" sz="1200" dirty="0" smtClean="0"/>
                        <a:t> </a:t>
                      </a:r>
                      <a:r>
                        <a:rPr lang="fr-CH" sz="1200" dirty="0" err="1" smtClean="0"/>
                        <a:t>commissioning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</a:tr>
              <a:tr h="706022">
                <a:tc>
                  <a:txBody>
                    <a:bodyPr/>
                    <a:lstStyle/>
                    <a:p>
                      <a:r>
                        <a:rPr lang="fr-CH" sz="1600" b="1" dirty="0" err="1" smtClean="0"/>
                        <a:t>Qy</a:t>
                      </a:r>
                      <a:r>
                        <a:rPr lang="fr-CH" sz="1600" b="1" dirty="0" smtClean="0"/>
                        <a:t>/2018 –2020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fr-CH" sz="1200" baseline="0" dirty="0" err="1" smtClean="0"/>
                        <a:t>After</a:t>
                      </a:r>
                      <a:r>
                        <a:rPr lang="fr-CH" sz="1200" baseline="0" dirty="0" smtClean="0"/>
                        <a:t> ~1 </a:t>
                      </a:r>
                      <a:r>
                        <a:rPr lang="fr-CH" sz="1200" baseline="0" dirty="0" err="1" smtClean="0"/>
                        <a:t>year</a:t>
                      </a:r>
                      <a:r>
                        <a:rPr lang="fr-CH" sz="1200" baseline="0" dirty="0" smtClean="0"/>
                        <a:t>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fr-CH" sz="1200" baseline="0" dirty="0" smtClean="0"/>
                        <a:t>All </a:t>
                      </a:r>
                      <a:r>
                        <a:rPr lang="fr-CH" sz="1200" baseline="0" dirty="0" err="1" smtClean="0"/>
                        <a:t>beam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characteristics</a:t>
                      </a:r>
                      <a:r>
                        <a:rPr lang="fr-CH" sz="1200" baseline="0" dirty="0" smtClean="0"/>
                        <a:t> </a:t>
                      </a:r>
                      <a:r>
                        <a:rPr lang="fr-CH" sz="1200" baseline="0" dirty="0" err="1" smtClean="0"/>
                        <a:t>expected</a:t>
                      </a:r>
                      <a:r>
                        <a:rPr lang="fr-CH" sz="1200" baseline="0" dirty="0" smtClean="0"/>
                        <a:t> for the HL-LHC…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ounded Rectangular Callout 3"/>
          <p:cNvSpPr/>
          <p:nvPr/>
        </p:nvSpPr>
        <p:spPr>
          <a:xfrm>
            <a:off x="6516688" y="2781300"/>
            <a:ext cx="1130300" cy="468313"/>
          </a:xfrm>
          <a:prstGeom prst="wedgeRoundRectCallout">
            <a:avLst>
              <a:gd name="adj1" fmla="val -9080"/>
              <a:gd name="adj2" fmla="val -1292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PS limitation</a:t>
            </a:r>
            <a:endParaRPr lang="en-US" sz="16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59338" y="1916113"/>
            <a:ext cx="1131887" cy="469900"/>
          </a:xfrm>
          <a:prstGeom prst="wedgeRoundRectCallout">
            <a:avLst>
              <a:gd name="adj1" fmla="val 80798"/>
              <a:gd name="adj2" fmla="val -1588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sz="1600" dirty="0"/>
              <a:t>SPS limitation</a:t>
            </a:r>
            <a:endParaRPr lang="en-US" sz="1600" dirty="0"/>
          </a:p>
        </p:txBody>
      </p:sp>
      <p:sp>
        <p:nvSpPr>
          <p:cNvPr id="6" name="Left Brace 5"/>
          <p:cNvSpPr/>
          <p:nvPr/>
        </p:nvSpPr>
        <p:spPr>
          <a:xfrm>
            <a:off x="6300788" y="1916113"/>
            <a:ext cx="142875" cy="2889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2060575"/>
            <a:ext cx="8153400" cy="31892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injectors’upgrade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Estimated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beam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characteristics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after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LIU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Summary</a:t>
            </a:r>
            <a:endParaRPr lang="en-US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6629400" cy="838200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LIU Project Team</a:t>
            </a:r>
            <a:endParaRPr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19175" y="2139950"/>
          <a:ext cx="7153275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152"/>
                <a:gridCol w="2384152"/>
                <a:gridCol w="2384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Subject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err="1" smtClean="0"/>
                        <a:t>Deputy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LIU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R. Garoby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M. Meddahi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B. Goddard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E. </a:t>
                      </a:r>
                      <a:r>
                        <a:rPr lang="fr-CH" dirty="0" err="1" smtClean="0"/>
                        <a:t>Shaposhnikova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S. Gilardoni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H.</a:t>
                      </a:r>
                      <a:r>
                        <a:rPr lang="fr-CH" baseline="0" dirty="0" smtClean="0"/>
                        <a:t> Damerau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PS </a:t>
                      </a:r>
                      <a:r>
                        <a:rPr lang="fr-CH" dirty="0" err="1" smtClean="0"/>
                        <a:t>injector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K. Hanke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B. Mikulec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CH" dirty="0" smtClean="0"/>
                        <a:t>Linac4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M. Vretenar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smtClean="0"/>
                        <a:t>A. Lombardi,</a:t>
                      </a:r>
                      <a:r>
                        <a:rPr lang="fr-CH" baseline="0" dirty="0" smtClean="0"/>
                        <a:t> S. Maury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24"/>
          <p:cNvSpPr>
            <a:spLocks noGrp="1"/>
          </p:cNvSpPr>
          <p:nvPr>
            <p:ph type="body" idx="4294967295"/>
          </p:nvPr>
        </p:nvSpPr>
        <p:spPr>
          <a:xfrm>
            <a:off x="446088" y="1606550"/>
            <a:ext cx="8229600" cy="4702175"/>
          </a:xfrm>
        </p:spPr>
        <p:txBody>
          <a:bodyPr/>
          <a:lstStyle/>
          <a:p>
            <a:pPr eaLnBrk="1">
              <a:spcBef>
                <a:spcPts val="1200"/>
              </a:spcBef>
            </a:pPr>
            <a:r>
              <a:rPr lang="de-CH" sz="2000" b="1" smtClean="0">
                <a:ea typeface="ＭＳ Ｐゴシック"/>
                <a:cs typeface="ＭＳ Ｐゴシック"/>
              </a:rPr>
              <a:t>Experience with beam in the LHC and its injectors during 2011-2012 will help refine the needs of HL-LHC and the required upgrades.</a:t>
            </a:r>
          </a:p>
          <a:p>
            <a:pPr eaLnBrk="1">
              <a:spcBef>
                <a:spcPts val="1200"/>
              </a:spcBef>
            </a:pPr>
            <a:r>
              <a:rPr lang="de-CH" sz="2000" b="1" smtClean="0">
                <a:solidFill>
                  <a:srgbClr val="0000FF"/>
                </a:solidFill>
                <a:ea typeface="ＭＳ Ｐゴシック"/>
                <a:cs typeface="ＭＳ Ｐゴシック"/>
              </a:rPr>
              <a:t>Well-identified improvements shall be implemented as soon as possible to allow studying the other limitations (e.g. RF upgrade in the SPS).</a:t>
            </a:r>
          </a:p>
          <a:p>
            <a:pPr eaLnBrk="1">
              <a:spcBef>
                <a:spcPts val="1200"/>
              </a:spcBef>
            </a:pPr>
            <a:r>
              <a:rPr lang="de-CH" sz="20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Decision about connection of Linac4 to the PSB during the first long shutdown will be taken in the Summer as part of the plan for LS1.</a:t>
            </a:r>
          </a:p>
          <a:p>
            <a:pPr eaLnBrk="1">
              <a:spcBef>
                <a:spcPts val="1200"/>
              </a:spcBef>
            </a:pPr>
            <a:r>
              <a:rPr lang="de-CH" sz="2000" b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The feasibility study of an RCS replacing the PSB will conclude in the Summer 2011. Decision in September.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380287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Summary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2507348"/>
            <a:ext cx="813568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THANK YOU</a:t>
            </a:r>
          </a:p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FOR YOUR ATTENTION!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1877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Plans for the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injectors’upgrade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Estimated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beam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characteristics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after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LIU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Summary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9063" y="1660525"/>
            <a:ext cx="880745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Two projects have been created  at the end of 2010 for studying and implementing the High Luminosity Upgrade of the LHC:</a:t>
            </a:r>
            <a:endParaRPr lang="en-US" sz="7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spcBef>
                <a:spcPts val="1200"/>
              </a:spcBef>
              <a:buFont typeface="Symbol" pitchFamily="18" charset="2"/>
              <a:buChar char="Þ"/>
              <a:defRPr/>
            </a:pPr>
            <a:r>
              <a:rPr lang="en-US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“HL-LHC” for the LHC itself</a:t>
            </a:r>
          </a:p>
          <a:p>
            <a:pPr>
              <a:defRPr/>
            </a:pPr>
            <a:endParaRPr lang="en-US" sz="1400" dirty="0"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“This 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new study combines all work related to the provision of a peak luminosity of five times the design luminosity of the LHC (i.e. 5x10</a:t>
            </a:r>
            <a:r>
              <a:rPr lang="en-US" sz="1400" baseline="30000" dirty="0">
                <a:latin typeface="Arial" pitchFamily="34" charset="0"/>
                <a:ea typeface="ＭＳ Ｐゴシック" pitchFamily="34" charset="-128"/>
                <a:cs typeface="+mn-cs"/>
              </a:rPr>
              <a:t>34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 cm</a:t>
            </a:r>
            <a:r>
              <a:rPr lang="en-US" sz="1400" baseline="30000" dirty="0">
                <a:latin typeface="Arial" pitchFamily="34" charset="0"/>
                <a:ea typeface="ＭＳ Ｐゴシック" pitchFamily="34" charset="-128"/>
                <a:cs typeface="+mn-cs"/>
              </a:rPr>
              <a:t>-2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s</a:t>
            </a:r>
            <a:r>
              <a:rPr lang="en-US" sz="1400" baseline="30000" dirty="0">
                <a:latin typeface="Arial" pitchFamily="34" charset="0"/>
                <a:ea typeface="ＭＳ Ｐゴシック" pitchFamily="34" charset="-128"/>
                <a:cs typeface="+mn-cs"/>
              </a:rPr>
              <a:t>-1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) and with an enhanced luminosity lifetime by “luminosity leveling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””.</a:t>
            </a:r>
          </a:p>
          <a:p>
            <a:pPr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 </a:t>
            </a:r>
            <a:endParaRPr lang="en-US" sz="14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spcBef>
                <a:spcPts val="1200"/>
              </a:spcBef>
              <a:buFont typeface="Symbol" pitchFamily="18" charset="2"/>
              <a:buChar char="Þ"/>
              <a:defRPr/>
            </a:pPr>
            <a:r>
              <a:rPr lang="en-US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“</a:t>
            </a:r>
            <a:r>
              <a:rPr lang="fr-CH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LHC </a:t>
            </a:r>
            <a:r>
              <a:rPr lang="fr-CH" sz="20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Injectors</a:t>
            </a:r>
            <a:r>
              <a:rPr lang="fr-CH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 Upgrade</a:t>
            </a:r>
            <a:r>
              <a:rPr lang="en-US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”</a:t>
            </a:r>
            <a:r>
              <a:rPr lang="fr-CH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 (LIU) for the </a:t>
            </a:r>
            <a:r>
              <a:rPr lang="fr-CH" sz="20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injector</a:t>
            </a:r>
            <a:r>
              <a:rPr lang="fr-CH" sz="20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 </a:t>
            </a:r>
            <a:r>
              <a:rPr lang="fr-CH" sz="20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complex</a:t>
            </a:r>
            <a:endParaRPr lang="fr-CH" sz="20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>
              <a:defRPr/>
            </a:pPr>
            <a:endParaRPr lang="en-US" sz="1400" b="1" dirty="0"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>
              <a:buFont typeface="Arial" pitchFamily="34" charset="0"/>
              <a:buNone/>
              <a:defRPr/>
            </a:pP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“The LHC Injectors Upgrade should plan for delivering reliably to the LHC the beams required for reaching the goals of the HL-LHC. This includes LINAC4, the PS booster, the PS, the SPS, as well as the heavy ion chain</a:t>
            </a:r>
            <a:r>
              <a:rPr lang="en-US" sz="1400" dirty="0">
                <a:latin typeface="Arial" pitchFamily="34" charset="0"/>
                <a:ea typeface="ＭＳ Ｐゴシック" pitchFamily="34" charset="-128"/>
                <a:cs typeface="+mn-cs"/>
              </a:rPr>
              <a:t>.”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496300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LIU_Indic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4362450"/>
            <a:ext cx="4425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7" descr="EDMS_LIU.jpg"/>
          <p:cNvPicPr>
            <a:picLocks noChangeAspect="1"/>
          </p:cNvPicPr>
          <p:nvPr/>
        </p:nvPicPr>
        <p:blipFill>
          <a:blip r:embed="rId3"/>
          <a:srcRect b="22990"/>
          <a:stretch>
            <a:fillRect/>
          </a:stretch>
        </p:blipFill>
        <p:spPr bwMode="auto">
          <a:xfrm>
            <a:off x="369888" y="1412875"/>
            <a:ext cx="8378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Title 1"/>
          <p:cNvSpPr txBox="1">
            <a:spLocks noGrp="1"/>
          </p:cNvSpPr>
          <p:nvPr>
            <p:ph type="title" idx="4294967295"/>
          </p:nvPr>
        </p:nvSpPr>
        <p:spPr>
          <a:xfrm>
            <a:off x="1182688" y="0"/>
            <a:ext cx="6629400" cy="981075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Project Tools</a:t>
            </a:r>
            <a:endParaRPr dirty="0" smtClean="0"/>
          </a:p>
        </p:txBody>
      </p:sp>
      <p:sp>
        <p:nvSpPr>
          <p:cNvPr id="13316" name="Content Placeholder 24"/>
          <p:cNvSpPr txBox="1">
            <a:spLocks/>
          </p:cNvSpPr>
          <p:nvPr/>
        </p:nvSpPr>
        <p:spPr bwMode="auto">
          <a:xfrm>
            <a:off x="395288" y="3943350"/>
            <a:ext cx="8229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hangingPunct="0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fr-CH" sz="2000" b="1">
                <a:solidFill>
                  <a:srgbClr val="000000"/>
                </a:solidFill>
                <a:latin typeface="Calibri" pitchFamily="34" charset="0"/>
              </a:rPr>
              <a:t>Indico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7" name="Content Placeholder 24"/>
          <p:cNvSpPr txBox="1">
            <a:spLocks/>
          </p:cNvSpPr>
          <p:nvPr/>
        </p:nvSpPr>
        <p:spPr bwMode="auto">
          <a:xfrm>
            <a:off x="323850" y="981075"/>
            <a:ext cx="18002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hangingPunct="0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fr-CH" sz="2000" b="1">
                <a:solidFill>
                  <a:srgbClr val="000000"/>
                </a:solidFill>
                <a:latin typeface="Calibri" pitchFamily="34" charset="0"/>
              </a:rPr>
              <a:t>EDMS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33400" y="2060575"/>
            <a:ext cx="8153400" cy="3189288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Introduction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Plans for the </a:t>
            </a:r>
            <a:r>
              <a:rPr lang="en-US" sz="3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injectors’upgrade</a:t>
            </a:r>
            <a:endParaRPr lang="en-US" sz="3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Estimated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beam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characteristics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after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 LIU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Planning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fr-CH" dirty="0" err="1" smtClean="0">
                <a:solidFill>
                  <a:schemeClr val="bg1">
                    <a:lumMod val="75000"/>
                  </a:schemeClr>
                </a:solidFill>
                <a:ea typeface="ＭＳ Ｐゴシック" pitchFamily="34" charset="-128"/>
              </a:rPr>
              <a:t>Summary</a:t>
            </a:r>
            <a:endParaRPr lang="en-US" dirty="0" smtClean="0">
              <a:solidFill>
                <a:schemeClr val="bg1">
                  <a:lumMod val="75000"/>
                </a:schemeClr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9238" y="1052513"/>
            <a:ext cx="869791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To increase performance </a:t>
            </a:r>
          </a:p>
          <a:p>
            <a:pPr algn="ctr">
              <a:defRPr/>
            </a:pPr>
            <a:endParaRPr lang="fr-CH" sz="600" b="1" u="sng" dirty="0">
              <a:solidFill>
                <a:srgbClr val="FF0000"/>
              </a:solidFill>
              <a:ea typeface="ＭＳ Ｐゴシック" pitchFamily="-108" charset="-128"/>
              <a:cs typeface="+mn-cs"/>
            </a:endParaRPr>
          </a:p>
          <a:p>
            <a:pPr algn="ctr">
              <a:defRPr/>
            </a:pPr>
            <a:r>
              <a:rPr lang="fr-CH" sz="1800" b="1" u="sng" dirty="0" err="1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Brightness</a:t>
            </a:r>
            <a:r>
              <a:rPr lang="fr-CH" sz="1800" u="sng" dirty="0">
                <a:solidFill>
                  <a:srgbClr val="FF0000"/>
                </a:solidFill>
                <a:latin typeface="Wingdings" pitchFamily="2" charset="2"/>
                <a:ea typeface="ＭＳ Ｐゴシック" pitchFamily="-108" charset="-128"/>
                <a:cs typeface="+mn-cs"/>
              </a:rPr>
              <a:t> </a:t>
            </a:r>
            <a:r>
              <a:rPr lang="fr-CH" sz="1800" dirty="0">
                <a:solidFill>
                  <a:srgbClr val="FF0000"/>
                </a:solidFill>
                <a:latin typeface="Wingdings" pitchFamily="2" charset="2"/>
                <a:ea typeface="+mn-ea"/>
                <a:cs typeface="+mn-cs"/>
              </a:rPr>
              <a:t>ä</a:t>
            </a:r>
            <a:endParaRPr lang="en-US" sz="600" dirty="0">
              <a:solidFill>
                <a:srgbClr val="FF0000"/>
              </a:solidFill>
              <a:latin typeface="Wingdings" pitchFamily="2" charset="2"/>
              <a:ea typeface="+mn-ea"/>
              <a:cs typeface="+mn-cs"/>
            </a:endParaRPr>
          </a:p>
          <a:p>
            <a:pPr marL="457200" indent="-457200">
              <a:defRPr/>
            </a:pPr>
            <a:r>
              <a:rPr lang="fr-CH" sz="600" dirty="0">
                <a:ea typeface="ＭＳ Ｐゴシック" pitchFamily="-108" charset="-128"/>
                <a:cs typeface="+mn-cs"/>
              </a:rPr>
              <a:t>	</a:t>
            </a:r>
            <a:endParaRPr lang="en-US" sz="6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Increase injection energy in the PSB from 50 to 160 </a:t>
            </a:r>
            <a:r>
              <a:rPr lang="en-US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MeV</a:t>
            </a: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Linac4 (160 </a:t>
            </a:r>
            <a:r>
              <a:rPr lang="en-US" sz="1800" b="1" u="sng" dirty="0" err="1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MeV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 H</a:t>
            </a:r>
            <a:r>
              <a:rPr lang="en-US" sz="1800" b="1" u="sng" baseline="30000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-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)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to replace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Linac2 (50 </a:t>
            </a:r>
            <a:r>
              <a:rPr lang="en-US" sz="1800" b="1" u="sng" dirty="0" err="1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MeV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 H</a:t>
            </a:r>
            <a:r>
              <a:rPr lang="en-US" sz="1800" b="1" u="sng" baseline="30000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+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)</a:t>
            </a:r>
            <a:endParaRPr lang="en-US" sz="600" b="1" u="sng" dirty="0">
              <a:solidFill>
                <a:srgbClr val="FF0000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endParaRPr lang="en-US" sz="600" b="1" u="sng" dirty="0">
              <a:solidFill>
                <a:srgbClr val="FF0000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Increase injection energy in the PS from 1.4 to 2 </a:t>
            </a:r>
            <a:r>
              <a:rPr lang="en-US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GeV</a:t>
            </a: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increasing the field in the PSB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magnets, replacing power supply and changing transfer equipment</a:t>
            </a:r>
            <a:endParaRPr lang="en-US" sz="600" b="1" u="sng" dirty="0">
              <a:solidFill>
                <a:srgbClr val="FF0000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endParaRPr lang="en-US" sz="6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Upgrade the PSB , PS and SPS to make them capable to accelerate and manipulate a higher brightness beam 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108" charset="-128"/>
                <a:cs typeface="+mn-cs"/>
              </a:rPr>
              <a:t>(feedbacks, cures against electron clouds, hardware modifications to reduce impedance…)</a:t>
            </a:r>
            <a:endParaRPr lang="en-US" sz="1100" dirty="0">
              <a:solidFill>
                <a:srgbClr val="0000FF"/>
              </a:solidFill>
              <a:ea typeface="+mn-ea"/>
              <a:cs typeface="+mn-cs"/>
              <a:sym typeface="Symbol" pitchFamily="18" charset="2"/>
            </a:endParaRPr>
          </a:p>
          <a:p>
            <a:pPr marL="457200" indent="-457200">
              <a:defRPr/>
            </a:pPr>
            <a:endParaRPr lang="en-US" sz="1600" dirty="0">
              <a:ea typeface="ＭＳ Ｐゴシック" pitchFamily="-108" charset="-128"/>
              <a:cs typeface="+mn-cs"/>
            </a:endParaRPr>
          </a:p>
          <a:p>
            <a:pPr marL="457200" indent="-45720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To increase reliability and lifetime (until ~2030!)</a:t>
            </a:r>
          </a:p>
          <a:p>
            <a:pPr marL="457200" indent="-457200">
              <a:defRPr/>
            </a:pP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		(</a:t>
            </a:r>
            <a:r>
              <a:rPr lang="fr-C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tightly</a:t>
            </a: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 </a:t>
            </a:r>
            <a:r>
              <a:rPr lang="fr-C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interleaved</a:t>
            </a: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 </a:t>
            </a:r>
            <a:r>
              <a:rPr lang="fr-CH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with</a:t>
            </a:r>
            <a:r>
              <a:rPr lang="fr-CH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+mn-cs"/>
              </a:rPr>
              <a:t> consolidation)</a:t>
            </a: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  <a:cs typeface="+mn-cs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endParaRPr lang="en-US" sz="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  <a:cs typeface="+mn-cs"/>
            </a:endParaRPr>
          </a:p>
          <a:p>
            <a:pPr marL="457200" indent="-457200">
              <a:defRPr/>
            </a:pPr>
            <a:r>
              <a:rPr lang="fr-CH" sz="600" dirty="0">
                <a:ea typeface="ＭＳ Ｐゴシック" pitchFamily="-108" charset="-128"/>
                <a:cs typeface="+mn-cs"/>
              </a:rPr>
              <a:t>	</a:t>
            </a:r>
            <a:endParaRPr lang="en-US" sz="6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Upgrade/replace </a:t>
            </a: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ageing </a:t>
            </a:r>
            <a:r>
              <a:rPr lang="en-US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equipment (power supplies, magnets, RF…)</a:t>
            </a:r>
          </a:p>
          <a:p>
            <a:pPr marL="457200" indent="-457200">
              <a:buFont typeface="Symbol" pitchFamily="18" charset="2"/>
              <a:buChar char="Þ"/>
              <a:defRPr/>
            </a:pPr>
            <a:endParaRPr lang="en-US" sz="6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fr-CH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Procure </a:t>
            </a:r>
            <a:r>
              <a:rPr lang="fr-CH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spares</a:t>
            </a:r>
            <a:endParaRPr lang="fr-CH" sz="18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endParaRPr lang="en-US" sz="600" b="1" dirty="0">
              <a:solidFill>
                <a:srgbClr val="0000FF"/>
              </a:solidFill>
              <a:ea typeface="ＭＳ Ｐゴシック" pitchFamily="-108" charset="-128"/>
              <a:cs typeface="+mn-cs"/>
            </a:endParaRPr>
          </a:p>
          <a:p>
            <a:pPr marL="457200" indent="-457200">
              <a:buFont typeface="Symbol" pitchFamily="18" charset="2"/>
              <a:buChar char="Þ"/>
              <a:defRPr/>
            </a:pPr>
            <a:r>
              <a:rPr lang="fr-CH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Improve</a:t>
            </a:r>
            <a:r>
              <a:rPr lang="fr-CH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 radioprotection </a:t>
            </a:r>
            <a:r>
              <a:rPr lang="fr-CH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measures</a:t>
            </a:r>
            <a:r>
              <a:rPr lang="fr-CH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 (</a:t>
            </a:r>
            <a:r>
              <a:rPr lang="fr-CH" sz="1800" b="1" dirty="0" err="1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shielding</a:t>
            </a:r>
            <a:r>
              <a:rPr lang="fr-CH" sz="1800" b="1" dirty="0">
                <a:solidFill>
                  <a:srgbClr val="0000FF"/>
                </a:solidFill>
                <a:ea typeface="ＭＳ Ｐゴシック" pitchFamily="-108" charset="-128"/>
                <a:cs typeface="+mn-cs"/>
              </a:rPr>
              <a:t>, ventilation…)</a:t>
            </a:r>
            <a:endParaRPr lang="en-US" sz="1100" dirty="0">
              <a:ea typeface="ＭＳ Ｐゴシック" pitchFamily="-108" charset="-128"/>
              <a:cs typeface="+mn-cs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380288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Goals § Means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5499100" y="1211263"/>
            <a:ext cx="3465513" cy="2570162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265113">
              <a:buSzPct val="130000"/>
            </a:pPr>
            <a:r>
              <a:rPr lang="en-GB" sz="1400" b="1">
                <a:solidFill>
                  <a:srgbClr val="0000CC"/>
                </a:solidFill>
                <a:sym typeface="ZapfDingbats"/>
              </a:rPr>
              <a:t> Milestones</a:t>
            </a:r>
          </a:p>
          <a:p>
            <a:pPr defTabSz="265113">
              <a:buSzPct val="130000"/>
              <a:buFont typeface="Wingdings" pitchFamily="2" charset="2"/>
              <a:buChar char="Ø"/>
            </a:pPr>
            <a:endParaRPr lang="en-GB" sz="1400">
              <a:solidFill>
                <a:srgbClr val="0000CC"/>
              </a:solidFill>
              <a:sym typeface="ZapfDingbats"/>
            </a:endParaRP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</a:rPr>
              <a:t> End CE works: 	December 2010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</a:rPr>
              <a:t> Infrastructure:			2011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</a:rPr>
              <a:t> Installation:				2011-2012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</a:rPr>
              <a:t> Commissioning: 		2013 till Q1-2014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</a:rPr>
              <a:t> Modifications PSB: 	Q1-2014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>
                <a:solidFill>
                  <a:srgbClr val="0000CC"/>
                </a:solidFill>
                <a:sym typeface="ZapfDingbats"/>
              </a:rPr>
              <a:t> </a:t>
            </a:r>
            <a:r>
              <a:rPr lang="en-GB" sz="1400" b="1">
                <a:solidFill>
                  <a:srgbClr val="FF0000"/>
                </a:solidFill>
                <a:sym typeface="ZapfDingbats"/>
              </a:rPr>
              <a:t>PSB commissioning</a:t>
            </a:r>
            <a:r>
              <a:rPr lang="en-GB" sz="1400" b="1">
                <a:solidFill>
                  <a:srgbClr val="FF0000"/>
                </a:solidFill>
              </a:rPr>
              <a:t>: Q2-2014 ?</a:t>
            </a:r>
          </a:p>
          <a:p>
            <a:pPr defTabSz="265113">
              <a:spcBef>
                <a:spcPts val="600"/>
              </a:spcBef>
              <a:buSzPct val="130000"/>
              <a:buFont typeface="Arial" charset="0"/>
              <a:buChar char="•"/>
            </a:pPr>
            <a:r>
              <a:rPr lang="en-GB" sz="1400" b="1">
                <a:solidFill>
                  <a:srgbClr val="FF0000"/>
                </a:solidFill>
              </a:rPr>
              <a:t> Operation:				Q3-2014 ?</a:t>
            </a:r>
          </a:p>
        </p:txBody>
      </p:sp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/>
          <a:srcRect l="2151" b="15321"/>
          <a:stretch>
            <a:fillRect/>
          </a:stretch>
        </p:blipFill>
        <p:spPr bwMode="auto">
          <a:xfrm>
            <a:off x="107950" y="1196975"/>
            <a:ext cx="53911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380287" cy="98107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Linac4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9475" y="4352925"/>
            <a:ext cx="6743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ft Brace 9"/>
          <p:cNvSpPr/>
          <p:nvPr/>
        </p:nvSpPr>
        <p:spPr>
          <a:xfrm rot="5400000">
            <a:off x="3648869" y="2637631"/>
            <a:ext cx="215900" cy="3214688"/>
          </a:xfrm>
          <a:prstGeom prst="leftBrace">
            <a:avLst>
              <a:gd name="adj1" fmla="val 0"/>
              <a:gd name="adj2" fmla="val 728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en-GB" sz="3600" dirty="0" smtClean="0">
                <a:latin typeface="Arial" pitchFamily="34" charset="0"/>
                <a:cs typeface="Arial" pitchFamily="34" charset="0"/>
              </a:rPr>
              <a:t>PSB Upgrade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59338" y="1636713"/>
            <a:ext cx="36734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2000" indent="-252000" algn="ctr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 Items </a:t>
            </a:r>
          </a:p>
          <a:p>
            <a:pPr marL="252000" indent="-252000" algn="ctr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CH" sz="2000" b="1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(</a:t>
            </a:r>
            <a:r>
              <a:rPr lang="fr-CH" sz="2000" b="1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material</a:t>
            </a:r>
            <a:r>
              <a:rPr lang="fr-CH" sz="2000" b="1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fr-CH" sz="2000" b="1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cost</a:t>
            </a:r>
            <a:r>
              <a:rPr lang="fr-CH" sz="2000" b="1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 in </a:t>
            </a:r>
            <a:r>
              <a:rPr lang="fr-CH" sz="2000" b="1" dirty="0" err="1">
                <a:latin typeface="+mn-lt"/>
                <a:ea typeface="ＭＳ Ｐゴシック" pitchFamily="-65" charset="-128"/>
                <a:cs typeface="ＭＳ Ｐゴシック" pitchFamily="-65" charset="-128"/>
              </a:rPr>
              <a:t>kCHF</a:t>
            </a:r>
            <a:r>
              <a:rPr lang="fr-CH" sz="2000" b="1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)</a:t>
            </a:r>
            <a:endParaRPr lang="en-US" sz="2000" b="1" dirty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9459" name="Picture 8" descr="PSBUpgrade_Feas_Study_v3_Page_01.jpg"/>
          <p:cNvPicPr>
            <a:picLocks noChangeAspect="1"/>
          </p:cNvPicPr>
          <p:nvPr/>
        </p:nvPicPr>
        <p:blipFill>
          <a:blip r:embed="rId2"/>
          <a:srcRect l="5026" t="3061" r="5521" b="14285"/>
          <a:stretch>
            <a:fillRect/>
          </a:stretch>
        </p:blipFill>
        <p:spPr bwMode="auto">
          <a:xfrm>
            <a:off x="539750" y="981075"/>
            <a:ext cx="42624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eft Brace 13"/>
          <p:cNvSpPr/>
          <p:nvPr/>
        </p:nvSpPr>
        <p:spPr>
          <a:xfrm>
            <a:off x="712788" y="3860800"/>
            <a:ext cx="258762" cy="2592388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363537" y="4906962"/>
            <a:ext cx="16906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CH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Task</a:t>
            </a:r>
            <a:r>
              <a:rPr lang="fr-CH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+mn-cs"/>
              </a:rPr>
              <a:t> Force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859338" y="2398713"/>
          <a:ext cx="3759200" cy="4054475"/>
        </p:xfrm>
        <a:graphic>
          <a:graphicData uri="http://schemas.openxmlformats.org/drawingml/2006/table">
            <a:tbl>
              <a:tblPr/>
              <a:tblGrid>
                <a:gridCol w="2880321"/>
                <a:gridCol w="878052"/>
              </a:tblGrid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Magnets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3445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Magnetic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Measurements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RF (High power and Low Level)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14320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Beam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Intercepting Devices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Power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Converters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21100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Vacuum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System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Beam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Instrumentation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Commissioning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Extraction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, Transfer, Injection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Controls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Electrical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Systems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Cooling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&amp; Ventilation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Radio-Protection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1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Transport </a:t>
                      </a: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and Handling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Survey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322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Project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53702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9515" name="TextBox 17"/>
          <p:cNvSpPr txBox="1">
            <a:spLocks noChangeArrowheads="1"/>
          </p:cNvSpPr>
          <p:nvPr/>
        </p:nvSpPr>
        <p:spPr bwMode="auto">
          <a:xfrm>
            <a:off x="0" y="981075"/>
            <a:ext cx="1062038" cy="338138"/>
          </a:xfrm>
          <a:prstGeom prst="rect">
            <a:avLst/>
          </a:prstGeom>
          <a:solidFill>
            <a:srgbClr val="FFFF8B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1600" b="1">
                <a:solidFill>
                  <a:srgbClr val="0000FF"/>
                </a:solidFill>
              </a:rPr>
              <a:t>K. Hanke</a:t>
            </a:r>
            <a:endParaRPr lang="en-US"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1146</Words>
  <Application>Microsoft Office PowerPoint</Application>
  <PresentationFormat>On-screen Show (4:3)</PresentationFormat>
  <Paragraphs>338</Paragraphs>
  <Slides>21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ＭＳ Ｐゴシック</vt:lpstr>
      <vt:lpstr>Calibri</vt:lpstr>
      <vt:lpstr>Wingdings</vt:lpstr>
      <vt:lpstr>Symbol</vt:lpstr>
      <vt:lpstr>ZapfDingbats</vt:lpstr>
      <vt:lpstr>Helvetica</vt:lpstr>
      <vt:lpstr>ヒラギノ角ゴ ProN W3</vt:lpstr>
      <vt:lpstr>Arial Bold</vt:lpstr>
      <vt:lpstr>Arial Italic</vt:lpstr>
      <vt:lpstr>Arial Bold Italic</vt:lpstr>
      <vt:lpstr>Office Theme</vt:lpstr>
      <vt:lpstr>Office Theme</vt:lpstr>
      <vt:lpstr>Office Theme</vt:lpstr>
      <vt:lpstr>Office Theme</vt:lpstr>
      <vt:lpstr>Office Theme</vt:lpstr>
      <vt:lpstr>Acrobat Document</vt:lpstr>
      <vt:lpstr>BEAM PARAMETERS AND PLANNING OF THE LHC INJECTORS UPGRADE</vt:lpstr>
      <vt:lpstr>LIU Project Team</vt:lpstr>
      <vt:lpstr>Slide 3</vt:lpstr>
      <vt:lpstr>Organization</vt:lpstr>
      <vt:lpstr>Project Tools</vt:lpstr>
      <vt:lpstr>Slide 6</vt:lpstr>
      <vt:lpstr>Goals § Means</vt:lpstr>
      <vt:lpstr>Linac4</vt:lpstr>
      <vt:lpstr>PSB Upgrade</vt:lpstr>
      <vt:lpstr>RCS option</vt:lpstr>
      <vt:lpstr>PS Upgrades</vt:lpstr>
      <vt:lpstr>SPS Upgrades</vt:lpstr>
      <vt:lpstr>Slide 13</vt:lpstr>
      <vt:lpstr>Preliminary comments</vt:lpstr>
      <vt:lpstr>Slide 15</vt:lpstr>
      <vt:lpstr>Beam parameters at LHC injection [50 ns]</vt:lpstr>
      <vt:lpstr>Slide 17</vt:lpstr>
      <vt:lpstr>(Draft) Planning</vt:lpstr>
      <vt:lpstr>Slide 19</vt:lpstr>
      <vt:lpstr>Summary</vt:lpstr>
      <vt:lpstr>Slide 21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SLHC – PP Budget Considerations</dc:title>
  <dc:creator>mar capeans</dc:creator>
  <cp:lastModifiedBy>goddard</cp:lastModifiedBy>
  <cp:revision>226</cp:revision>
  <cp:lastPrinted>2008-04-08T08:54:17Z</cp:lastPrinted>
  <dcterms:created xsi:type="dcterms:W3CDTF">2008-04-08T08:05:49Z</dcterms:created>
  <dcterms:modified xsi:type="dcterms:W3CDTF">2011-04-14T13:52:22Z</dcterms:modified>
</cp:coreProperties>
</file>