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C1A-E052-4B50-8D25-0258297F0230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C08E-34C0-4A01-B567-EF35D96B9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C1A-E052-4B50-8D25-0258297F0230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C08E-34C0-4A01-B567-EF35D96B9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C1A-E052-4B50-8D25-0258297F0230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C08E-34C0-4A01-B567-EF35D96B9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C1A-E052-4B50-8D25-0258297F0230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C08E-34C0-4A01-B567-EF35D96B9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C1A-E052-4B50-8D25-0258297F0230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C08E-34C0-4A01-B567-EF35D96B9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C1A-E052-4B50-8D25-0258297F0230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C08E-34C0-4A01-B567-EF35D96B9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C1A-E052-4B50-8D25-0258297F0230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C08E-34C0-4A01-B567-EF35D96B9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C1A-E052-4B50-8D25-0258297F0230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C08E-34C0-4A01-B567-EF35D96B9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C1A-E052-4B50-8D25-0258297F0230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C08E-34C0-4A01-B567-EF35D96B9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C1A-E052-4B50-8D25-0258297F0230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C08E-34C0-4A01-B567-EF35D96B9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87C1A-E052-4B50-8D25-0258297F0230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1C08E-34C0-4A01-B567-EF35D96B9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87C1A-E052-4B50-8D25-0258297F0230}" type="datetimeFigureOut">
              <a:rPr lang="en-US" smtClean="0"/>
              <a:pPr/>
              <a:t>5/30/2011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1C08E-34C0-4A01-B567-EF35D96B94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</a:t>
            </a:r>
            <a:r>
              <a:rPr lang="en-US" dirty="0" smtClean="0">
                <a:solidFill>
                  <a:srgbClr val="0070C0"/>
                </a:solidFill>
              </a:rPr>
              <a:t>hort and preliminary 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>summary of MD w19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US" sz="2900" dirty="0" smtClean="0">
                <a:solidFill>
                  <a:srgbClr val="0070C0"/>
                </a:solidFill>
              </a:rPr>
              <a:t>MD participants: </a:t>
            </a:r>
            <a:r>
              <a:rPr lang="en-US" sz="2900" dirty="0" smtClean="0">
                <a:solidFill>
                  <a:srgbClr val="0070C0"/>
                </a:solidFill>
              </a:rPr>
              <a:t>         </a:t>
            </a:r>
            <a:r>
              <a:rPr lang="en-US" sz="2900" dirty="0" smtClean="0"/>
              <a:t>T</a:t>
            </a:r>
            <a:r>
              <a:rPr lang="en-US" sz="2900" dirty="0" smtClean="0"/>
              <a:t>. </a:t>
            </a:r>
            <a:r>
              <a:rPr lang="en-US" sz="2900" dirty="0" err="1" smtClean="0"/>
              <a:t>Argyropolous</a:t>
            </a:r>
            <a:r>
              <a:rPr lang="en-US" sz="2900" dirty="0" smtClean="0"/>
              <a:t>, H. Bartosik, </a:t>
            </a:r>
            <a:r>
              <a:rPr lang="en-US" sz="2900" dirty="0" smtClean="0"/>
              <a:t>C. Bhat, T</a:t>
            </a:r>
            <a:r>
              <a:rPr lang="en-US" sz="2900" dirty="0" smtClean="0"/>
              <a:t>. Bohl, W. Hofle, J. Esteban Muller, H. Neupert</a:t>
            </a:r>
            <a:r>
              <a:rPr lang="en-US" sz="2900" smtClean="0"/>
              <a:t>, </a:t>
            </a:r>
            <a:r>
              <a:rPr lang="en-US" sz="2900" smtClean="0"/>
              <a:t>                    Y</a:t>
            </a:r>
            <a:r>
              <a:rPr lang="en-US" sz="2900" dirty="0" smtClean="0"/>
              <a:t>. Papaphilippou, G. Rumolo,  B. Salvant, E. </a:t>
            </a:r>
            <a:r>
              <a:rPr lang="en-US" sz="2900" dirty="0" err="1" smtClean="0"/>
              <a:t>Shaposhnikova</a:t>
            </a:r>
            <a:r>
              <a:rPr lang="en-US" sz="2900" dirty="0" smtClean="0"/>
              <a:t>, D. Valuch, C. Yin Vallgren +  H. Damerau (PS)</a:t>
            </a:r>
            <a:endParaRPr lang="en-US" sz="2900" dirty="0"/>
          </a:p>
          <a:p>
            <a:pPr algn="l"/>
            <a:r>
              <a:rPr lang="en-US" dirty="0" smtClean="0"/>
              <a:t>plus help from G. Hagmann, U. Wehrle and OP shifts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Main MD topics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25 ns nominal beam</a:t>
            </a:r>
          </a:p>
          <a:p>
            <a:r>
              <a:rPr lang="en-US" dirty="0" smtClean="0"/>
              <a:t>50 ns beam</a:t>
            </a:r>
          </a:p>
          <a:p>
            <a:pPr lvl="1"/>
            <a:r>
              <a:rPr lang="en-US" dirty="0" smtClean="0"/>
              <a:t>higher than nominal bunch intensity (1.4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1.6 x10</a:t>
            </a:r>
            <a:r>
              <a:rPr lang="en-US" baseline="30000" dirty="0" smtClean="0"/>
              <a:t>11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PS/SPS beam transfer for increased injected long. </a:t>
            </a:r>
            <a:r>
              <a:rPr lang="en-US" dirty="0" err="1" smtClean="0"/>
              <a:t>emittance</a:t>
            </a:r>
            <a:r>
              <a:rPr lang="en-US" dirty="0" smtClean="0"/>
              <a:t> with 2&amp;3 the PS 80 MHz cavities during bunch rotation </a:t>
            </a:r>
          </a:p>
          <a:p>
            <a:pPr lvl="1"/>
            <a:r>
              <a:rPr lang="en-US" dirty="0" smtClean="0"/>
              <a:t>DB and SB production (low and higher tr. emit.)</a:t>
            </a:r>
          </a:p>
          <a:p>
            <a:r>
              <a:rPr lang="en-US" dirty="0" smtClean="0"/>
              <a:t>Low </a:t>
            </a:r>
            <a:r>
              <a:rPr lang="el-GR" dirty="0" smtClean="0">
                <a:latin typeface="Times New Roman"/>
                <a:cs typeface="Times New Roman"/>
              </a:rPr>
              <a:t>γ</a:t>
            </a:r>
            <a:r>
              <a:rPr lang="en-US" baseline="-25000" dirty="0" smtClean="0"/>
              <a:t>t</a:t>
            </a:r>
            <a:r>
              <a:rPr lang="en-US" dirty="0" smtClean="0"/>
              <a:t> (Q20) cycle in parallel to nominal optics cycle</a:t>
            </a:r>
          </a:p>
          <a:p>
            <a:pPr lvl="1"/>
            <a:r>
              <a:rPr lang="en-US" dirty="0" smtClean="0"/>
              <a:t>setting-up of long (nominal) cycle with corresponding voltage program</a:t>
            </a:r>
          </a:p>
          <a:p>
            <a:pPr lvl="1"/>
            <a:r>
              <a:rPr lang="en-US" dirty="0" smtClean="0"/>
              <a:t>(very) high intensity single bunch</a:t>
            </a:r>
          </a:p>
          <a:p>
            <a:pPr lvl="1"/>
            <a:r>
              <a:rPr lang="en-US" dirty="0" smtClean="0"/>
              <a:t>transverse </a:t>
            </a:r>
            <a:r>
              <a:rPr lang="en-US" dirty="0" err="1" smtClean="0"/>
              <a:t>emittance</a:t>
            </a:r>
            <a:r>
              <a:rPr lang="en-US" dirty="0" smtClean="0"/>
              <a:t> and losses for dif. intensities 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25 ns nominal beam</a:t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sz="3600" dirty="0" smtClean="0">
                <a:solidFill>
                  <a:srgbClr val="0070C0"/>
                </a:solidFill>
              </a:rPr>
              <a:t>(Monday 9.05.2011)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Number of batches limited by MKE heating</a:t>
            </a:r>
          </a:p>
          <a:p>
            <a:r>
              <a:rPr lang="en-US" dirty="0" smtClean="0"/>
              <a:t>Everything “low”:</a:t>
            </a:r>
          </a:p>
          <a:p>
            <a:pPr lvl="1"/>
            <a:r>
              <a:rPr lang="en-US" dirty="0" smtClean="0"/>
              <a:t>losses (&lt;5 %)</a:t>
            </a:r>
          </a:p>
          <a:p>
            <a:pPr lvl="1"/>
            <a:r>
              <a:rPr lang="en-US" dirty="0" smtClean="0"/>
              <a:t>transverse </a:t>
            </a:r>
            <a:r>
              <a:rPr lang="en-US" dirty="0" err="1" smtClean="0"/>
              <a:t>emittance</a:t>
            </a:r>
            <a:r>
              <a:rPr lang="en-US" dirty="0" smtClean="0"/>
              <a:t> (&lt; 2.5 </a:t>
            </a:r>
            <a:r>
              <a:rPr lang="en-US" smtClean="0">
                <a:latin typeface="Times New Roman"/>
                <a:cs typeface="Times New Roman"/>
              </a:rPr>
              <a:t>μ</a:t>
            </a:r>
            <a:r>
              <a:rPr lang="en-US" smtClean="0"/>
              <a:t>m?)</a:t>
            </a:r>
            <a:endParaRPr lang="en-US" dirty="0" smtClean="0"/>
          </a:p>
          <a:p>
            <a:pPr lvl="1"/>
            <a:r>
              <a:rPr lang="en-US" dirty="0" smtClean="0"/>
              <a:t>but intensity also (1.15x10</a:t>
            </a:r>
            <a:r>
              <a:rPr lang="en-US" baseline="30000" dirty="0" smtClean="0"/>
              <a:t>11</a:t>
            </a:r>
            <a:r>
              <a:rPr lang="en-US" dirty="0" smtClean="0"/>
              <a:t> max @ 450 </a:t>
            </a:r>
            <a:r>
              <a:rPr lang="en-US" dirty="0" err="1" smtClean="0"/>
              <a:t>GeV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Possible reasons for low transverse </a:t>
            </a:r>
            <a:r>
              <a:rPr lang="en-US" dirty="0" err="1" smtClean="0"/>
              <a:t>emittance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low e-cloud (no significant venting for last 2 years, scrubbing with 50 ns beam?…) 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→ </a:t>
            </a:r>
            <a:r>
              <a:rPr lang="en-US" dirty="0" err="1" smtClean="0">
                <a:solidFill>
                  <a:srgbClr val="C00000"/>
                </a:solidFill>
              </a:rPr>
              <a:t>tbc</a:t>
            </a:r>
            <a:endParaRPr lang="en-US" dirty="0" smtClean="0">
              <a:solidFill>
                <a:srgbClr val="C00000"/>
              </a:solidFill>
            </a:endParaRPr>
          </a:p>
          <a:p>
            <a:pPr lvl="1"/>
            <a:r>
              <a:rPr lang="en-US" dirty="0" smtClean="0"/>
              <a:t>careful transverse setting-up (ADT and </a:t>
            </a:r>
            <a:r>
              <a:rPr lang="en-US" dirty="0" err="1" smtClean="0"/>
              <a:t>chromaticities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smaller injected </a:t>
            </a:r>
            <a:r>
              <a:rPr lang="en-US" dirty="0" err="1" smtClean="0"/>
              <a:t>emittances</a:t>
            </a:r>
            <a:r>
              <a:rPr lang="en-US" dirty="0" smtClean="0"/>
              <a:t> ? </a:t>
            </a:r>
            <a:r>
              <a:rPr lang="en-US" dirty="0" smtClean="0">
                <a:solidFill>
                  <a:srgbClr val="C00000"/>
                </a:solidFill>
                <a:latin typeface="Times New Roman"/>
                <a:cs typeface="Times New Roman"/>
              </a:rPr>
              <a:t>→ </a:t>
            </a:r>
            <a:r>
              <a:rPr lang="en-US" dirty="0" err="1" smtClean="0">
                <a:solidFill>
                  <a:srgbClr val="C00000"/>
                </a:solidFill>
              </a:rPr>
              <a:t>tbc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50 ns beam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H</a:t>
            </a:r>
            <a:r>
              <a:rPr lang="en-US" dirty="0" smtClean="0"/>
              <a:t>igh intensity beam (1.6 x 10</a:t>
            </a:r>
            <a:r>
              <a:rPr lang="en-US" baseline="30000" dirty="0" smtClean="0"/>
              <a:t>11</a:t>
            </a:r>
            <a:r>
              <a:rPr lang="en-US" dirty="0" smtClean="0"/>
              <a:t> @ 450 </a:t>
            </a:r>
            <a:r>
              <a:rPr lang="en-US" dirty="0" err="1" smtClean="0"/>
              <a:t>GeV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unstable </a:t>
            </a:r>
            <a:r>
              <a:rPr lang="en-US" dirty="0" smtClean="0">
                <a:solidFill>
                  <a:srgbClr val="C00000"/>
                </a:solidFill>
              </a:rPr>
              <a:t>on flat bottom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 smtClean="0"/>
              <a:t> possible cure: larger </a:t>
            </a:r>
            <a:r>
              <a:rPr lang="en-US" dirty="0" smtClean="0">
                <a:solidFill>
                  <a:srgbClr val="C00000"/>
                </a:solidFill>
              </a:rPr>
              <a:t>injected</a:t>
            </a:r>
            <a:r>
              <a:rPr lang="en-US" dirty="0" smtClean="0"/>
              <a:t> longitudinal </a:t>
            </a:r>
            <a:r>
              <a:rPr lang="en-US" dirty="0" err="1" smtClean="0"/>
              <a:t>emittance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optimised</a:t>
            </a:r>
            <a:r>
              <a:rPr lang="en-US" dirty="0" smtClean="0"/>
              <a:t> gains in LLRF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violently unstable</a:t>
            </a:r>
            <a:r>
              <a:rPr lang="en-US" dirty="0" smtClean="0"/>
              <a:t> at the end of the ramp </a:t>
            </a:r>
            <a:r>
              <a:rPr lang="en-US" dirty="0" smtClean="0">
                <a:latin typeface="Times New Roman"/>
                <a:cs typeface="Times New Roman"/>
              </a:rPr>
              <a:t>→</a:t>
            </a:r>
            <a:r>
              <a:rPr lang="en-US" dirty="0"/>
              <a:t> </a:t>
            </a:r>
            <a:r>
              <a:rPr lang="en-US" dirty="0" smtClean="0"/>
              <a:t>cure: </a:t>
            </a:r>
            <a:r>
              <a:rPr lang="en-US" dirty="0" err="1" smtClean="0"/>
              <a:t>optimised</a:t>
            </a:r>
            <a:r>
              <a:rPr lang="en-US" dirty="0" smtClean="0"/>
              <a:t> </a:t>
            </a:r>
            <a:r>
              <a:rPr lang="en-US" dirty="0" err="1" smtClean="0"/>
              <a:t>emittance</a:t>
            </a:r>
            <a:r>
              <a:rPr lang="en-US" dirty="0" smtClean="0"/>
              <a:t> blow-up in the SPS (need dedicated MD session in next MD block)</a:t>
            </a:r>
          </a:p>
          <a:p>
            <a:pPr lvl="1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PS-SPS transfer</a:t>
            </a:r>
          </a:p>
          <a:p>
            <a:pPr lvl="1"/>
            <a:r>
              <a:rPr lang="en-US" dirty="0" smtClean="0"/>
              <a:t>with 20% larger </a:t>
            </a:r>
            <a:r>
              <a:rPr lang="en-US" dirty="0" err="1" smtClean="0"/>
              <a:t>emittance</a:t>
            </a:r>
            <a:r>
              <a:rPr lang="en-US" dirty="0" smtClean="0"/>
              <a:t>:  improved stability in the SPS (still at the limit on FT without </a:t>
            </a:r>
            <a:r>
              <a:rPr lang="en-US" dirty="0" err="1" smtClean="0"/>
              <a:t>emittance</a:t>
            </a:r>
            <a:r>
              <a:rPr lang="en-US" dirty="0" smtClean="0"/>
              <a:t> blow-up in the SPS)</a:t>
            </a:r>
          </a:p>
          <a:p>
            <a:pPr lvl="1"/>
            <a:r>
              <a:rPr lang="en-US" dirty="0" smtClean="0"/>
              <a:t>no visible degradation in beam transmission (~94-96%) –more detailed analysis needed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Q20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low </a:t>
            </a:r>
            <a:r>
              <a:rPr lang="en-US" dirty="0" err="1" smtClean="0"/>
              <a:t>emittances</a:t>
            </a:r>
            <a:r>
              <a:rPr lang="en-US" dirty="0" smtClean="0"/>
              <a:t> for very high intensities</a:t>
            </a:r>
          </a:p>
          <a:p>
            <a:pPr lvl="1"/>
            <a:r>
              <a:rPr lang="en-US" dirty="0" smtClean="0"/>
              <a:t>space charge limit?</a:t>
            </a:r>
          </a:p>
          <a:p>
            <a:pPr lvl="1"/>
            <a:r>
              <a:rPr lang="en-US" dirty="0" smtClean="0"/>
              <a:t>how losses can be taken </a:t>
            </a:r>
            <a:r>
              <a:rPr lang="en-US" smtClean="0"/>
              <a:t>into account?</a:t>
            </a:r>
            <a:endParaRPr lang="en-US" dirty="0" smtClean="0"/>
          </a:p>
          <a:p>
            <a:r>
              <a:rPr lang="en-US" dirty="0" smtClean="0"/>
              <a:t>Next steps:</a:t>
            </a:r>
          </a:p>
          <a:p>
            <a:pPr lvl="1"/>
            <a:r>
              <a:rPr lang="en-US" dirty="0" smtClean="0"/>
              <a:t>multi-</a:t>
            </a:r>
            <a:r>
              <a:rPr lang="en-US" dirty="0" err="1" smtClean="0"/>
              <a:t>binch</a:t>
            </a:r>
            <a:r>
              <a:rPr lang="en-US" dirty="0" smtClean="0"/>
              <a:t> operation</a:t>
            </a:r>
          </a:p>
          <a:p>
            <a:pPr lvl="1"/>
            <a:r>
              <a:rPr lang="en-US" dirty="0" smtClean="0"/>
              <a:t>(in)stability on flat top (blow-up is not desirable)</a:t>
            </a:r>
          </a:p>
          <a:p>
            <a:pPr lvl="1"/>
            <a:r>
              <a:rPr lang="en-US" dirty="0" smtClean="0"/>
              <a:t>voltage program for multi-bunch beam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387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Short and preliminary  summary of MD w19</vt:lpstr>
      <vt:lpstr>Main MD topics</vt:lpstr>
      <vt:lpstr>25 ns nominal beam (Monday 9.05.2011)</vt:lpstr>
      <vt:lpstr>50 ns beam</vt:lpstr>
      <vt:lpstr>Q20 cycle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summary of MD w19</dc:title>
  <dc:creator>elenas</dc:creator>
  <cp:lastModifiedBy>elenas</cp:lastModifiedBy>
  <cp:revision>28</cp:revision>
  <dcterms:created xsi:type="dcterms:W3CDTF">2011-05-12T09:52:27Z</dcterms:created>
  <dcterms:modified xsi:type="dcterms:W3CDTF">2011-05-30T15:59:29Z</dcterms:modified>
</cp:coreProperties>
</file>