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3BA4-A7C7-A046-A1A0-2190E0015AA5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7E23-503F-0E4D-9E91-84226F7F65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1002" y="1660029"/>
            <a:ext cx="79247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Preliminary results and ideas for </a:t>
            </a:r>
            <a:r>
              <a:rPr lang="en-US" sz="3500" b="1" dirty="0" smtClean="0"/>
              <a:t>the SPS upgrade MDs on LHC beams in 2011</a:t>
            </a:r>
          </a:p>
          <a:p>
            <a:pPr algn="ctr"/>
            <a:endParaRPr lang="en-US" sz="1000" dirty="0" smtClean="0"/>
          </a:p>
          <a:p>
            <a:pPr algn="ctr"/>
            <a:endParaRPr lang="en-US" sz="1000" dirty="0" smtClean="0"/>
          </a:p>
          <a:p>
            <a:pPr algn="ctr"/>
            <a:r>
              <a:rPr lang="en-US" sz="2000" dirty="0" smtClean="0"/>
              <a:t>G</a:t>
            </a:r>
            <a:r>
              <a:rPr lang="en-US" sz="2000" dirty="0" smtClean="0"/>
              <a:t>. </a:t>
            </a:r>
            <a:r>
              <a:rPr lang="en-US" sz="2000" dirty="0" smtClean="0"/>
              <a:t>Rumolo</a:t>
            </a:r>
            <a:r>
              <a:rPr lang="en-US" sz="2000" dirty="0" smtClean="0"/>
              <a:t> on behalf of all the MD team (Elena, Thomas, </a:t>
            </a:r>
            <a:r>
              <a:rPr lang="en-US" sz="2000" dirty="0" err="1" smtClean="0"/>
              <a:t>Karel</a:t>
            </a:r>
            <a:r>
              <a:rPr lang="en-US" sz="2000" dirty="0" smtClean="0"/>
              <a:t>, Christina, </a:t>
            </a:r>
            <a:r>
              <a:rPr lang="en-US" sz="2000" dirty="0" err="1" smtClean="0"/>
              <a:t>Holger</a:t>
            </a:r>
            <a:r>
              <a:rPr lang="en-US" sz="2000" dirty="0" smtClean="0"/>
              <a:t>, Bettina, </a:t>
            </a:r>
            <a:r>
              <a:rPr lang="en-US" sz="2000" dirty="0" err="1" smtClean="0"/>
              <a:t>Heiko</a:t>
            </a:r>
            <a:r>
              <a:rPr lang="en-US" sz="2000" dirty="0" smtClean="0"/>
              <a:t>, Wolfgang, Daniel, Juan, </a:t>
            </a:r>
            <a:r>
              <a:rPr lang="en-US" sz="2000" dirty="0" err="1" smtClean="0"/>
              <a:t>Theodoros</a:t>
            </a:r>
            <a:r>
              <a:rPr lang="en-US" sz="2000" smtClean="0"/>
              <a:t>, the </a:t>
            </a:r>
            <a:r>
              <a:rPr lang="en-US" sz="2000" dirty="0" smtClean="0"/>
              <a:t>SPS operation crew, etc.)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21740" y="4160511"/>
            <a:ext cx="73363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Lucida Grande"/>
              <a:buChar char="→"/>
            </a:pPr>
            <a:r>
              <a:rPr lang="en-US" sz="2500" dirty="0" smtClean="0"/>
              <a:t> Low gamma transition studies </a:t>
            </a:r>
            <a:r>
              <a:rPr lang="en-US" sz="2500" dirty="0" smtClean="0"/>
              <a:t>can be commented in detail by </a:t>
            </a:r>
            <a:r>
              <a:rPr lang="en-US" sz="2500" dirty="0" err="1" smtClean="0"/>
              <a:t>Hannes</a:t>
            </a:r>
            <a:r>
              <a:rPr lang="en-US" sz="2500" dirty="0" smtClean="0"/>
              <a:t>, </a:t>
            </a:r>
            <a:r>
              <a:rPr lang="en-US" sz="2500" dirty="0" err="1" smtClean="0"/>
              <a:t>Yannis</a:t>
            </a:r>
            <a:r>
              <a:rPr lang="en-US" sz="2500" dirty="0" smtClean="0"/>
              <a:t>, </a:t>
            </a:r>
            <a:r>
              <a:rPr lang="en-US" sz="2500" dirty="0" err="1" smtClean="0"/>
              <a:t>Beno</a:t>
            </a:r>
            <a:r>
              <a:rPr lang="en-US" sz="2500" dirty="0" err="1" smtClean="0"/>
              <a:t>ît</a:t>
            </a:r>
            <a:r>
              <a:rPr lang="en-US" sz="2500" dirty="0" smtClean="0"/>
              <a:t> </a:t>
            </a:r>
            <a:r>
              <a:rPr lang="en-US" sz="2500" dirty="0" smtClean="0"/>
              <a:t> </a:t>
            </a:r>
          </a:p>
          <a:p>
            <a:pPr>
              <a:spcAft>
                <a:spcPts val="1200"/>
              </a:spcAft>
              <a:buFont typeface="Lucida Grande"/>
              <a:buChar char="→"/>
            </a:pPr>
            <a:r>
              <a:rPr lang="en-US" sz="2500" dirty="0" smtClean="0"/>
              <a:t> Preliminary from the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long MD block (nominal 25ns beam, 50ns beams in single and </a:t>
            </a:r>
            <a:r>
              <a:rPr lang="en-US" sz="2500" dirty="0" smtClean="0"/>
              <a:t>double batch</a:t>
            </a:r>
            <a:r>
              <a:rPr lang="en-US" sz="2500" dirty="0" smtClean="0"/>
              <a:t>)</a:t>
            </a:r>
          </a:p>
          <a:p>
            <a:endParaRPr lang="en-US" sz="1700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172200" y="6492875"/>
            <a:ext cx="2971800" cy="365125"/>
          </a:xfrm>
        </p:spPr>
        <p:txBody>
          <a:bodyPr/>
          <a:lstStyle/>
          <a:p>
            <a:r>
              <a:rPr lang="en-US" b="1" dirty="0" smtClean="0"/>
              <a:t>SPSU-ST Meeting</a:t>
            </a:r>
            <a:r>
              <a:rPr lang="en-US" b="1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/>
              <a:t>12</a:t>
            </a:r>
            <a:r>
              <a:rPr lang="en-US" b="1" dirty="0" smtClean="0"/>
              <a:t> May </a:t>
            </a:r>
            <a:r>
              <a:rPr lang="en-US" b="1" dirty="0" smtClean="0"/>
              <a:t>2011</a:t>
            </a:r>
            <a:endParaRPr lang="en-US" b="1" dirty="0"/>
          </a:p>
        </p:txBody>
      </p:sp>
      <p:pic>
        <p:nvPicPr>
          <p:cNvPr id="7" name="Picture 3" descr="cern_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-BE-200x200_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04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MD block in Week 19 (Wednesday):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Wednesday daytime: 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 started as scheduled at 8:00am thanks to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operation crew, who did the re-alignment after the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quadrupole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exchange during the night!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⇒"/>
            </a:pPr>
            <a:r>
              <a:rPr lang="en-US" sz="2800" baseline="0" dirty="0" smtClean="0"/>
              <a:t>50ns double batch (1.4</a:t>
            </a:r>
            <a:r>
              <a:rPr lang="en-US" sz="2800" dirty="0" smtClean="0"/>
              <a:t>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ppb at flat top) in</a:t>
            </a:r>
            <a:r>
              <a:rPr lang="en-US" sz="2800" baseline="0" dirty="0" smtClean="0"/>
              <a:t> the first part</a:t>
            </a:r>
            <a:endParaRPr lang="en-US" sz="2800" dirty="0" smtClean="0"/>
          </a:p>
          <a:p>
            <a:pPr marL="1200150" lvl="2" indent="-285750">
              <a:spcBef>
                <a:spcPct val="20000"/>
              </a:spcBef>
              <a:buFont typeface="Lucida Grande"/>
              <a:buChar char="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double batch (close to 1.7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ppb at flat top) in the second part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50nsdoublebatch2.png"/>
          <p:cNvPicPr>
            <a:picLocks noChangeAspect="1"/>
          </p:cNvPicPr>
          <p:nvPr/>
        </p:nvPicPr>
        <p:blipFill>
          <a:blip r:embed="rId2"/>
          <a:srcRect l="20484" t="17553" r="20484" b="9936"/>
          <a:stretch>
            <a:fillRect/>
          </a:stretch>
        </p:blipFill>
        <p:spPr>
          <a:xfrm>
            <a:off x="1569612" y="1845634"/>
            <a:ext cx="6156021" cy="467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157" y="5036408"/>
            <a:ext cx="129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Injection and acceleration of 4 batches with losses less than 3%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716" y="47244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Injection and acceleration of single bunch of up to 3 </a:t>
            </a:r>
            <a:r>
              <a:rPr lang="en-US" sz="1400" dirty="0" err="1" smtClean="0">
                <a:solidFill>
                  <a:srgbClr val="0000FF"/>
                </a:solidFill>
              </a:rPr>
              <a:t>x</a:t>
            </a:r>
            <a:r>
              <a:rPr lang="en-US" sz="1400" dirty="0" smtClean="0">
                <a:solidFill>
                  <a:srgbClr val="0000FF"/>
                </a:solidFill>
              </a:rPr>
              <a:t> 10</a:t>
            </a:r>
            <a:r>
              <a:rPr lang="en-US" sz="1400" baseline="30000" dirty="0" smtClean="0">
                <a:solidFill>
                  <a:srgbClr val="0000FF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 protons: small loss on the flat bottom and capture loss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5" name="Picture 14" descr="ultimate50ns.png"/>
          <p:cNvPicPr>
            <a:picLocks noChangeAspect="1"/>
          </p:cNvPicPr>
          <p:nvPr/>
        </p:nvPicPr>
        <p:blipFill>
          <a:blip r:embed="rId3"/>
          <a:srcRect l="20904" t="18668" r="21103" b="11707"/>
          <a:stretch>
            <a:fillRect/>
          </a:stretch>
        </p:blipFill>
        <p:spPr>
          <a:xfrm>
            <a:off x="1905000" y="2133600"/>
            <a:ext cx="5302939" cy="40058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762000" y="4343400"/>
            <a:ext cx="13716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172201" y="4800601"/>
            <a:ext cx="1553433" cy="11430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572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MD block in Week 19 (Wednesday):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Wednesday night: </a:t>
            </a:r>
          </a:p>
          <a:p>
            <a:pPr marL="1200150" lvl="2" indent="-285750">
              <a:spcBef>
                <a:spcPct val="20000"/>
              </a:spcBef>
              <a:buFont typeface="Lucida Grande"/>
              <a:buChar char="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switch to</a:t>
            </a:r>
            <a:r>
              <a:rPr lang="en-US" sz="2800" dirty="0" smtClean="0"/>
              <a:t> the 50ns single batch happened during the night due to a ~5h stop of the MD in the afternoon, caused by a </a:t>
            </a:r>
            <a:r>
              <a:rPr lang="en-US" sz="2800" dirty="0" err="1" smtClean="0"/>
              <a:t>Linac</a:t>
            </a:r>
            <a:r>
              <a:rPr lang="en-US" sz="2800" dirty="0" smtClean="0"/>
              <a:t> intervention (urgent replacement of a sparking RF modulator)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Lucida Grande"/>
              <a:buChar char="⇒"/>
            </a:pPr>
            <a:r>
              <a:rPr lang="en-US" sz="2800" baseline="0" dirty="0" smtClean="0"/>
              <a:t>50ns single batch (1.2</a:t>
            </a:r>
            <a:r>
              <a:rPr lang="en-US" sz="2800" dirty="0" smtClean="0"/>
              <a:t>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ppb at flat top, nominal) in</a:t>
            </a:r>
            <a:r>
              <a:rPr lang="en-US" sz="2800" baseline="0" dirty="0" smtClean="0"/>
              <a:t> the first part</a:t>
            </a:r>
            <a:endParaRPr lang="en-US" sz="2800" dirty="0" smtClean="0"/>
          </a:p>
          <a:p>
            <a:pPr marL="1200150" lvl="2" indent="-285750">
              <a:spcBef>
                <a:spcPct val="20000"/>
              </a:spcBef>
              <a:buFont typeface="Lucida Grande"/>
              <a:buChar char="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single batch (close to 1.45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ppb at flat top) in the second part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86" y="5200639"/>
            <a:ext cx="1563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Injection and acceleration of 4 batches with losses less than 3%, later optimized to less than 2%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5716" y="47244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Injection and acceleration of single bunch of up to 3 </a:t>
            </a:r>
            <a:r>
              <a:rPr lang="en-US" sz="1400" dirty="0" err="1" smtClean="0">
                <a:solidFill>
                  <a:srgbClr val="0000FF"/>
                </a:solidFill>
              </a:rPr>
              <a:t>x</a:t>
            </a:r>
            <a:r>
              <a:rPr lang="en-US" sz="1400" dirty="0" smtClean="0">
                <a:solidFill>
                  <a:srgbClr val="0000FF"/>
                </a:solidFill>
              </a:rPr>
              <a:t> 10</a:t>
            </a:r>
            <a:r>
              <a:rPr lang="en-US" sz="1400" baseline="30000" dirty="0" smtClean="0">
                <a:solidFill>
                  <a:srgbClr val="0000FF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 protons: small loss on the flat bottom and capture loss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0" name="Picture 9" descr="50nssinglebatch.png"/>
          <p:cNvPicPr>
            <a:picLocks noChangeAspect="1"/>
          </p:cNvPicPr>
          <p:nvPr/>
        </p:nvPicPr>
        <p:blipFill>
          <a:blip r:embed="rId2"/>
          <a:srcRect l="20484" t="17553" r="20484" b="9936"/>
          <a:stretch>
            <a:fillRect/>
          </a:stretch>
        </p:blipFill>
        <p:spPr>
          <a:xfrm>
            <a:off x="1752600" y="2439388"/>
            <a:ext cx="5397870" cy="4100894"/>
          </a:xfrm>
          <a:prstGeom prst="rect">
            <a:avLst/>
          </a:prstGeom>
        </p:spPr>
      </p:pic>
      <p:pic>
        <p:nvPicPr>
          <p:cNvPr id="11" name="Picture 10" descr="50nssinglebatchhighintensity.png"/>
          <p:cNvPicPr>
            <a:picLocks noChangeAspect="1"/>
          </p:cNvPicPr>
          <p:nvPr/>
        </p:nvPicPr>
        <p:blipFill>
          <a:blip r:embed="rId3"/>
          <a:srcRect l="20484" t="17553" r="20484" b="9936"/>
          <a:stretch>
            <a:fillRect/>
          </a:stretch>
        </p:blipFill>
        <p:spPr>
          <a:xfrm>
            <a:off x="1752600" y="2439367"/>
            <a:ext cx="5397870" cy="41009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13100" y="4721541"/>
            <a:ext cx="13716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172201" y="4800601"/>
            <a:ext cx="1553433" cy="11430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15240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MD with 50ns double batch beam (</a:t>
            </a:r>
            <a:r>
              <a:rPr lang="en-US" dirty="0"/>
              <a:t>1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Intensity higher than nominal (we were initially deceived by the </a:t>
            </a:r>
            <a:r>
              <a:rPr lang="en-US" dirty="0" err="1" smtClean="0"/>
              <a:t>fastBCT</a:t>
            </a:r>
            <a:r>
              <a:rPr lang="en-US" dirty="0" smtClean="0"/>
              <a:t>, which is not correctly calibrated for 50ns beams)</a:t>
            </a:r>
          </a:p>
          <a:p>
            <a:pPr lvl="2"/>
            <a:r>
              <a:rPr lang="en-US" dirty="0" smtClean="0"/>
              <a:t>Up to 4 batches injected</a:t>
            </a:r>
            <a:endParaRPr lang="en-US" b="1" dirty="0" smtClean="0"/>
          </a:p>
          <a:p>
            <a:pPr lvl="2"/>
            <a:r>
              <a:rPr lang="en-US" b="1" dirty="0" smtClean="0"/>
              <a:t>Very low losses </a:t>
            </a:r>
            <a:r>
              <a:rPr lang="en-US" dirty="0" smtClean="0"/>
              <a:t>along the cycle (reproducible 3%)</a:t>
            </a:r>
          </a:p>
        </p:txBody>
      </p:sp>
      <p:pic>
        <p:nvPicPr>
          <p:cNvPr id="7" name="Picture 6" descr="BCT-db50ns-lowint.png"/>
          <p:cNvPicPr>
            <a:picLocks noChangeAspect="1"/>
          </p:cNvPicPr>
          <p:nvPr/>
        </p:nvPicPr>
        <p:blipFill>
          <a:blip r:embed="rId2"/>
          <a:srcRect b="8822"/>
          <a:stretch>
            <a:fillRect/>
          </a:stretch>
        </p:blipFill>
        <p:spPr>
          <a:xfrm>
            <a:off x="0" y="2057400"/>
            <a:ext cx="5671789" cy="4320000"/>
          </a:xfrm>
          <a:prstGeom prst="rect">
            <a:avLst/>
          </a:prstGeom>
        </p:spPr>
      </p:pic>
      <p:pic>
        <p:nvPicPr>
          <p:cNvPr id="8" name="Picture 7" descr="fBCT-db50ns-lowint.png"/>
          <p:cNvPicPr>
            <a:picLocks noChangeAspect="1"/>
          </p:cNvPicPr>
          <p:nvPr/>
        </p:nvPicPr>
        <p:blipFill>
          <a:blip r:embed="rId3"/>
          <a:srcRect b="5833"/>
          <a:stretch>
            <a:fillRect/>
          </a:stretch>
        </p:blipFill>
        <p:spPr>
          <a:xfrm>
            <a:off x="4876800" y="3618000"/>
            <a:ext cx="4120322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MD with 50ns double batch beam (2):</a:t>
            </a:r>
          </a:p>
          <a:p>
            <a:pPr lvl="1"/>
            <a:r>
              <a:rPr lang="en-US" dirty="0" smtClean="0"/>
              <a:t>1.4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ppb at flat top</a:t>
            </a:r>
          </a:p>
          <a:p>
            <a:pPr lvl="2"/>
            <a:r>
              <a:rPr lang="en-US" dirty="0" err="1" smtClean="0"/>
              <a:t>Emittances</a:t>
            </a:r>
            <a:r>
              <a:rPr lang="en-US" dirty="0" smtClean="0"/>
              <a:t> consistently measured in the SPS at every injection step </a:t>
            </a:r>
            <a:endParaRPr lang="en-US" b="1" dirty="0" smtClean="0"/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mittances</a:t>
            </a:r>
            <a:r>
              <a:rPr lang="en-US" dirty="0" smtClean="0"/>
              <a:t> always measured both at injection (after the last injection) and at flat top in the SPS and </a:t>
            </a:r>
            <a:r>
              <a:rPr lang="en-US" b="1" dirty="0" smtClean="0"/>
              <a:t>no </a:t>
            </a:r>
            <a:r>
              <a:rPr lang="en-US" b="1" dirty="0" err="1" smtClean="0"/>
              <a:t>emittance</a:t>
            </a:r>
            <a:r>
              <a:rPr lang="en-US" b="1" dirty="0" smtClean="0"/>
              <a:t> growth observable</a:t>
            </a:r>
          </a:p>
          <a:p>
            <a:pPr lvl="2"/>
            <a:r>
              <a:rPr lang="en-US" dirty="0" err="1" smtClean="0"/>
              <a:t>Emittances</a:t>
            </a:r>
            <a:r>
              <a:rPr lang="en-US" dirty="0" smtClean="0"/>
              <a:t> at flat top, clean beam shape:</a:t>
            </a:r>
          </a:p>
          <a:p>
            <a:pPr lvl="3"/>
            <a:r>
              <a:rPr lang="en-US" b="1" dirty="0" smtClean="0"/>
              <a:t>Eh=1.7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</a:t>
            </a:r>
          </a:p>
          <a:p>
            <a:pPr lvl="3"/>
            <a:r>
              <a:rPr lang="en-US" b="1" dirty="0" err="1" smtClean="0"/>
              <a:t>Ev</a:t>
            </a:r>
            <a:r>
              <a:rPr lang="en-US" b="1" dirty="0" smtClean="0"/>
              <a:t>=1.7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</a:t>
            </a:r>
            <a:endParaRPr lang="en-US" dirty="0" smtClean="0"/>
          </a:p>
        </p:txBody>
      </p:sp>
      <p:pic>
        <p:nvPicPr>
          <p:cNvPr id="6" name="Picture 5" descr="ex-ft-db50ns-low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77" y="2569496"/>
            <a:ext cx="6197896" cy="41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22332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MD with 50ns double batch beam (3):</a:t>
            </a:r>
          </a:p>
          <a:p>
            <a:pPr lvl="1"/>
            <a:r>
              <a:rPr lang="en-US" dirty="0" smtClean="0"/>
              <a:t>Electron cloud measured at all the liners</a:t>
            </a:r>
          </a:p>
          <a:p>
            <a:pPr lvl="2"/>
            <a:r>
              <a:rPr lang="en-US" dirty="0" smtClean="0"/>
              <a:t>Signal already visible with 1 batch only on the stainless liner without clearing electrode!</a:t>
            </a:r>
          </a:p>
          <a:p>
            <a:pPr lvl="2"/>
            <a:r>
              <a:rPr lang="en-US" dirty="0" smtClean="0"/>
              <a:t>No signal visible on the a-C coating liner</a:t>
            </a:r>
          </a:p>
          <a:p>
            <a:pPr lvl="2"/>
            <a:r>
              <a:rPr lang="en-US" dirty="0" smtClean="0"/>
              <a:t>No signal visible on the half coated chamber (was in since last year)</a:t>
            </a:r>
          </a:p>
          <a:p>
            <a:pPr lvl="2"/>
            <a:r>
              <a:rPr lang="en-US" dirty="0" smtClean="0"/>
              <a:t>The two </a:t>
            </a:r>
            <a:r>
              <a:rPr lang="en-US" dirty="0" err="1" smtClean="0"/>
              <a:t>StSt</a:t>
            </a:r>
            <a:r>
              <a:rPr lang="en-US" dirty="0" smtClean="0"/>
              <a:t> liners were installed at same time (January 2011), why did we scrub more the one with the clearing electrode?</a:t>
            </a:r>
          </a:p>
          <a:p>
            <a:pPr lvl="3"/>
            <a:r>
              <a:rPr lang="en-US" dirty="0" smtClean="0"/>
              <a:t>More efficient scrubbing from high energy electrons/ions?</a:t>
            </a:r>
          </a:p>
          <a:p>
            <a:pPr lvl="3"/>
            <a:r>
              <a:rPr lang="en-US" dirty="0" smtClean="0"/>
              <a:t>Baking from beam induced heating??</a:t>
            </a:r>
          </a:p>
        </p:txBody>
      </p:sp>
      <p:pic>
        <p:nvPicPr>
          <p:cNvPr id="11" name="Picture 10" descr="ec1-db50ns-lowint.png"/>
          <p:cNvPicPr>
            <a:picLocks noChangeAspect="1"/>
          </p:cNvPicPr>
          <p:nvPr/>
        </p:nvPicPr>
        <p:blipFill>
          <a:blip r:embed="rId2"/>
          <a:srcRect l="33500" t="15263"/>
          <a:stretch>
            <a:fillRect/>
          </a:stretch>
        </p:blipFill>
        <p:spPr>
          <a:xfrm>
            <a:off x="217945" y="2668518"/>
            <a:ext cx="3824905" cy="288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143000" y="4267201"/>
            <a:ext cx="1143001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110" y="5550824"/>
            <a:ext cx="163749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StSt</a:t>
            </a:r>
            <a:r>
              <a:rPr lang="en-US" sz="1400" dirty="0" smtClean="0">
                <a:solidFill>
                  <a:srgbClr val="0000FF"/>
                </a:solidFill>
              </a:rPr>
              <a:t> not yet scrubbed below 1.7 (expected threshold for 50ns beams)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6" name="Picture 15" descr="ec2-db50ns-lowint.png"/>
          <p:cNvPicPr>
            <a:picLocks noChangeAspect="1"/>
          </p:cNvPicPr>
          <p:nvPr/>
        </p:nvPicPr>
        <p:blipFill>
          <a:blip r:embed="rId3"/>
          <a:srcRect l="33500" t="15263"/>
          <a:stretch>
            <a:fillRect/>
          </a:stretch>
        </p:blipFill>
        <p:spPr>
          <a:xfrm>
            <a:off x="4553617" y="2620726"/>
            <a:ext cx="4303045" cy="32400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1"/>
          </p:cNvCxnSpPr>
          <p:nvPr/>
        </p:nvCxnSpPr>
        <p:spPr>
          <a:xfrm rot="10800000">
            <a:off x="6248402" y="3886201"/>
            <a:ext cx="1380685" cy="24939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9086" y="6010843"/>
            <a:ext cx="1284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Scrubbed </a:t>
            </a:r>
            <a:r>
              <a:rPr lang="en-US" sz="1400" dirty="0" err="1" smtClean="0">
                <a:solidFill>
                  <a:srgbClr val="0000FF"/>
                </a:solidFill>
              </a:rPr>
              <a:t>StSt</a:t>
            </a:r>
            <a:r>
              <a:rPr lang="en-US" sz="1400" dirty="0" smtClean="0">
                <a:solidFill>
                  <a:srgbClr val="0000FF"/>
                </a:solidFill>
              </a:rPr>
              <a:t> with clearing electrode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0190" y="6131279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Great job from the VSC team that exchanged the </a:t>
            </a:r>
            <a:r>
              <a:rPr lang="en-US" sz="1600" b="1" dirty="0" err="1" smtClean="0"/>
              <a:t>quadrupole</a:t>
            </a:r>
            <a:r>
              <a:rPr lang="en-US" sz="1600" b="1" dirty="0" smtClean="0"/>
              <a:t> in LSS5 during TS, as no surface degradation is visible!!!!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20574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MD with 50ns double batch beam (4):</a:t>
            </a:r>
          </a:p>
          <a:p>
            <a:pPr lvl="1"/>
            <a:r>
              <a:rPr lang="en-US" dirty="0" smtClean="0"/>
              <a:t>Very close to ultimate intensity 1.65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ppb at flat top</a:t>
            </a:r>
          </a:p>
          <a:p>
            <a:pPr lvl="2"/>
            <a:r>
              <a:rPr lang="en-US" dirty="0" err="1" smtClean="0"/>
              <a:t>Heiko</a:t>
            </a:r>
            <a:r>
              <a:rPr lang="en-US" dirty="0" smtClean="0"/>
              <a:t> in the PS used the 3 </a:t>
            </a:r>
            <a:r>
              <a:rPr lang="en-US" dirty="0" err="1" smtClean="0"/>
              <a:t>x</a:t>
            </a:r>
            <a:r>
              <a:rPr lang="en-US" dirty="0" smtClean="0"/>
              <a:t> 80 MHz cavities to increase/decrease the longitudinal blow up before injection into the SPS</a:t>
            </a:r>
            <a:endParaRPr lang="en-US" b="1" dirty="0" smtClean="0"/>
          </a:p>
          <a:p>
            <a:pPr lvl="2"/>
            <a:r>
              <a:rPr lang="en-US" dirty="0" smtClean="0"/>
              <a:t>Found an intermediate configuration, which would not worsen capture losses and also keep the beam stable in the SPS, since the longitudinal blow up in the SPS with band-limited noise could not be optimized quickly (subject of one of next MDs)</a:t>
            </a:r>
          </a:p>
          <a:p>
            <a:pPr lvl="2"/>
            <a:r>
              <a:rPr lang="en-US" dirty="0" smtClean="0"/>
              <a:t>We had to increase the horizontal chromaticity by 0.1 to avoid losses </a:t>
            </a:r>
          </a:p>
        </p:txBody>
      </p:sp>
      <p:pic>
        <p:nvPicPr>
          <p:cNvPr id="5" name="Picture 4" descr="BCT-db50ns-highint.png"/>
          <p:cNvPicPr>
            <a:picLocks noChangeAspect="1"/>
          </p:cNvPicPr>
          <p:nvPr/>
        </p:nvPicPr>
        <p:blipFill>
          <a:blip r:embed="rId2"/>
          <a:srcRect b="10292"/>
          <a:stretch>
            <a:fillRect/>
          </a:stretch>
        </p:blipFill>
        <p:spPr>
          <a:xfrm>
            <a:off x="1358144" y="2362516"/>
            <a:ext cx="5774706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2362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MD with 50ns double batch beam (5):</a:t>
            </a:r>
          </a:p>
          <a:p>
            <a:pPr lvl="1"/>
            <a:r>
              <a:rPr lang="en-US" dirty="0" smtClean="0"/>
              <a:t>Very close to ultimate intensity 1.65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ppb at flat top</a:t>
            </a:r>
          </a:p>
          <a:p>
            <a:pPr lvl="2"/>
            <a:r>
              <a:rPr lang="en-US" dirty="0" smtClean="0"/>
              <a:t>Higher </a:t>
            </a:r>
            <a:r>
              <a:rPr lang="en-US" dirty="0" err="1" smtClean="0"/>
              <a:t>e</a:t>
            </a:r>
            <a:r>
              <a:rPr lang="en-US" dirty="0" smtClean="0"/>
              <a:t>-cloud signal </a:t>
            </a:r>
            <a:r>
              <a:rPr lang="en-US" dirty="0" err="1" smtClean="0">
                <a:sym typeface="Wingdings"/>
              </a:rPr>
              <a:t></a:t>
            </a:r>
            <a:r>
              <a:rPr lang="en-US" dirty="0" smtClean="0">
                <a:sym typeface="Wingdings"/>
              </a:rPr>
              <a:t> (to be checked by Christina in off-line analysis)</a:t>
            </a:r>
            <a:endParaRPr lang="en-US" b="1" dirty="0" smtClean="0"/>
          </a:p>
          <a:p>
            <a:pPr lvl="2"/>
            <a:r>
              <a:rPr lang="en-US" dirty="0" smtClean="0"/>
              <a:t>Small </a:t>
            </a:r>
            <a:r>
              <a:rPr lang="en-US" dirty="0" err="1" smtClean="0"/>
              <a:t>emittances</a:t>
            </a:r>
            <a:r>
              <a:rPr lang="en-US" dirty="0" smtClean="0"/>
              <a:t> measured across the injection chain</a:t>
            </a:r>
          </a:p>
          <a:p>
            <a:pPr lvl="3"/>
            <a:r>
              <a:rPr lang="en-US" dirty="0" smtClean="0"/>
              <a:t>PSB: </a:t>
            </a:r>
            <a:r>
              <a:rPr lang="en-US" dirty="0" err="1"/>
              <a:t>E</a:t>
            </a:r>
            <a:r>
              <a:rPr lang="en-US" dirty="0" err="1" smtClean="0"/>
              <a:t>h+Ev</a:t>
            </a:r>
            <a:r>
              <a:rPr lang="en-US" dirty="0" smtClean="0"/>
              <a:t> ranging between 2.5 and 3.2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(bad values in Ring1)</a:t>
            </a:r>
          </a:p>
          <a:p>
            <a:pPr lvl="3"/>
            <a:r>
              <a:rPr lang="en-US" dirty="0" smtClean="0"/>
              <a:t>PS: Eh + </a:t>
            </a:r>
            <a:r>
              <a:rPr lang="en-US" dirty="0" err="1" smtClean="0"/>
              <a:t>Ev</a:t>
            </a:r>
            <a:r>
              <a:rPr lang="en-US" dirty="0" smtClean="0"/>
              <a:t>=3.5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(smaller in vertical)</a:t>
            </a:r>
          </a:p>
          <a:p>
            <a:pPr lvl="3"/>
            <a:r>
              <a:rPr lang="en-US" dirty="0" smtClean="0"/>
              <a:t>SPS: Eh= 1.6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and </a:t>
            </a:r>
            <a:r>
              <a:rPr lang="en-US" dirty="0" err="1" smtClean="0"/>
              <a:t>Ev</a:t>
            </a:r>
            <a:r>
              <a:rPr lang="en-US" dirty="0" smtClean="0"/>
              <a:t>=1.9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at injection (sum 3.5)</a:t>
            </a:r>
          </a:p>
          <a:p>
            <a:pPr lvl="3">
              <a:buNone/>
            </a:pPr>
            <a:r>
              <a:rPr lang="en-US" dirty="0" smtClean="0"/>
              <a:t>		    Eh=2.0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and </a:t>
            </a:r>
            <a:r>
              <a:rPr lang="en-US" dirty="0" err="1" smtClean="0"/>
              <a:t>Ev</a:t>
            </a:r>
            <a:r>
              <a:rPr lang="en-US" dirty="0" smtClean="0"/>
              <a:t>=1.9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at flat top (sum 3.9) 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y-ft-db50ns-high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38" y="3258000"/>
            <a:ext cx="5427562" cy="3600000"/>
          </a:xfrm>
          <a:prstGeom prst="rect">
            <a:avLst/>
          </a:prstGeom>
        </p:spPr>
      </p:pic>
      <p:pic>
        <p:nvPicPr>
          <p:cNvPr id="4" name="Picture 3" descr="ec1-db50ns-highint.png"/>
          <p:cNvPicPr>
            <a:picLocks noChangeAspect="1"/>
          </p:cNvPicPr>
          <p:nvPr/>
        </p:nvPicPr>
        <p:blipFill>
          <a:blip r:embed="rId3"/>
          <a:srcRect l="33500" t="13083"/>
          <a:stretch>
            <a:fillRect/>
          </a:stretch>
        </p:blipFill>
        <p:spPr>
          <a:xfrm>
            <a:off x="228600" y="2895600"/>
            <a:ext cx="372897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20574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MD with 50ns single batch beam (1):</a:t>
            </a:r>
          </a:p>
          <a:p>
            <a:pPr lvl="1"/>
            <a:r>
              <a:rPr lang="en-US" dirty="0" smtClean="0"/>
              <a:t>Nominal intensity 1.2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to </a:t>
            </a:r>
            <a:r>
              <a:rPr lang="en-US" dirty="0" smtClean="0"/>
              <a:t>1.45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smtClean="0"/>
              <a:t>ppb at flat top</a:t>
            </a:r>
          </a:p>
          <a:p>
            <a:pPr lvl="2"/>
            <a:r>
              <a:rPr lang="en-US" dirty="0" smtClean="0"/>
              <a:t>Beam off-centered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electron cloud shows only one stripe!</a:t>
            </a:r>
          </a:p>
          <a:p>
            <a:pPr lvl="3"/>
            <a:r>
              <a:rPr lang="en-US" dirty="0" smtClean="0">
                <a:sym typeface="Wingdings"/>
              </a:rPr>
              <a:t>The center of the beam pipe is much better scrubbed??</a:t>
            </a:r>
          </a:p>
          <a:p>
            <a:pPr lvl="2"/>
            <a:r>
              <a:rPr lang="en-US" dirty="0" smtClean="0">
                <a:sym typeface="Wingdings"/>
              </a:rPr>
              <a:t>Very low losses (below 3%)</a:t>
            </a:r>
          </a:p>
          <a:p>
            <a:pPr lvl="2"/>
            <a:r>
              <a:rPr lang="en-US" dirty="0" err="1" smtClean="0">
                <a:sym typeface="Wingdings"/>
              </a:rPr>
              <a:t>Emittances</a:t>
            </a:r>
            <a:r>
              <a:rPr lang="en-US" dirty="0" smtClean="0">
                <a:sym typeface="Wingdings"/>
              </a:rPr>
              <a:t> 3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m in both planes at flat top</a:t>
            </a:r>
            <a:endParaRPr lang="en-US" dirty="0" smtClean="0"/>
          </a:p>
        </p:txBody>
      </p:sp>
      <p:pic>
        <p:nvPicPr>
          <p:cNvPr id="4" name="Picture 3" descr="1stripeonly-sb50ns.png"/>
          <p:cNvPicPr>
            <a:picLocks noChangeAspect="1"/>
          </p:cNvPicPr>
          <p:nvPr/>
        </p:nvPicPr>
        <p:blipFill>
          <a:blip r:embed="rId2"/>
          <a:srcRect l="33500" t="13083"/>
          <a:stretch>
            <a:fillRect/>
          </a:stretch>
        </p:blipFill>
        <p:spPr>
          <a:xfrm>
            <a:off x="266562" y="2514272"/>
            <a:ext cx="2796711" cy="2160000"/>
          </a:xfrm>
          <a:prstGeom prst="rect">
            <a:avLst/>
          </a:prstGeom>
        </p:spPr>
      </p:pic>
      <p:pic>
        <p:nvPicPr>
          <p:cNvPr id="6" name="Picture 5" descr="2stripes-sb50ns.png"/>
          <p:cNvPicPr>
            <a:picLocks noChangeAspect="1"/>
          </p:cNvPicPr>
          <p:nvPr/>
        </p:nvPicPr>
        <p:blipFill>
          <a:blip r:embed="rId3"/>
          <a:srcRect l="33500" t="13083"/>
          <a:stretch>
            <a:fillRect/>
          </a:stretch>
        </p:blipFill>
        <p:spPr>
          <a:xfrm>
            <a:off x="266562" y="4674272"/>
            <a:ext cx="2796711" cy="2160000"/>
          </a:xfrm>
          <a:prstGeom prst="rect">
            <a:avLst/>
          </a:prstGeom>
        </p:spPr>
      </p:pic>
      <p:pic>
        <p:nvPicPr>
          <p:cNvPr id="7" name="Picture 6" descr="BCT-sb50ns-highint.png"/>
          <p:cNvPicPr>
            <a:picLocks noChangeAspect="1"/>
          </p:cNvPicPr>
          <p:nvPr/>
        </p:nvPicPr>
        <p:blipFill>
          <a:blip r:embed="rId4"/>
          <a:srcRect b="11665"/>
          <a:stretch>
            <a:fillRect/>
          </a:stretch>
        </p:blipFill>
        <p:spPr>
          <a:xfrm>
            <a:off x="3610297" y="2703000"/>
            <a:ext cx="5124437" cy="37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12954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MD with 50ns beams:</a:t>
            </a:r>
          </a:p>
          <a:p>
            <a:pPr lvl="1"/>
            <a:r>
              <a:rPr lang="en-US" dirty="0" smtClean="0"/>
              <a:t>No vacuum limitations (kicker </a:t>
            </a:r>
            <a:r>
              <a:rPr lang="en-US" dirty="0" err="1" smtClean="0"/>
              <a:t>outgassing</a:t>
            </a:r>
            <a:r>
              <a:rPr lang="en-US" dirty="0" smtClean="0"/>
              <a:t>, ZS sparking)</a:t>
            </a:r>
          </a:p>
          <a:p>
            <a:pPr lvl="1"/>
            <a:r>
              <a:rPr lang="en-US" dirty="0" smtClean="0"/>
              <a:t>No significant temperature rise of the kickers, although at the end of the MD a clear heating of MKE4 was found  </a:t>
            </a:r>
          </a:p>
        </p:txBody>
      </p:sp>
      <p:pic>
        <p:nvPicPr>
          <p:cNvPr id="8" name="Picture 7" descr="MKE4heat-50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6260339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09600"/>
            <a:ext cx="3657600" cy="5867400"/>
          </a:xfrm>
        </p:spPr>
        <p:txBody>
          <a:bodyPr>
            <a:normAutofit lnSpcReduction="10000"/>
          </a:bodyPr>
          <a:lstStyle/>
          <a:p>
            <a:r>
              <a:rPr lang="en-US" sz="2919" dirty="0" smtClean="0"/>
              <a:t>We started parallel MDs in week 17</a:t>
            </a:r>
          </a:p>
          <a:p>
            <a:pPr lvl="1"/>
            <a:r>
              <a:rPr lang="en-US" sz="2378" dirty="0" smtClean="0"/>
              <a:t>Preparation for the LHC MDs (week 18) and long injector MD block (week 19)</a:t>
            </a:r>
          </a:p>
          <a:p>
            <a:pPr lvl="1"/>
            <a:r>
              <a:rPr lang="en-US" sz="2378" dirty="0" smtClean="0"/>
              <a:t>Longitudinal </a:t>
            </a:r>
            <a:r>
              <a:rPr lang="en-US" sz="2378" dirty="0" err="1" smtClean="0"/>
              <a:t>emittance</a:t>
            </a:r>
            <a:r>
              <a:rPr lang="en-US" sz="2378" dirty="0" smtClean="0"/>
              <a:t> blow up</a:t>
            </a:r>
          </a:p>
          <a:p>
            <a:pPr lvl="1"/>
            <a:r>
              <a:rPr lang="en-US" sz="2378" dirty="0" smtClean="0"/>
              <a:t>Instabilities at flat top related to radial steering</a:t>
            </a:r>
          </a:p>
          <a:p>
            <a:pPr lvl="1"/>
            <a:r>
              <a:rPr lang="en-US" sz="2378" dirty="0" smtClean="0"/>
              <a:t>Low gamma transition</a:t>
            </a:r>
          </a:p>
          <a:p>
            <a:r>
              <a:rPr lang="en-US" sz="2778" dirty="0" smtClean="0"/>
              <a:t>Long MD block in Week 19 split around the technical stop </a:t>
            </a:r>
            <a:endParaRPr lang="en-US" sz="2778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9624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9200"/>
            <a:ext cx="8229600" cy="15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Low gamma transition studies (Q20) were planned to start with single bunch on a parallel MD1 cycle (no acceleration) or LHCFAST (fast ramp to 450 </a:t>
            </a:r>
            <a:r>
              <a:rPr lang="en-US" dirty="0" err="1" smtClean="0"/>
              <a:t>GeV/c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However, in order not to have to optimize twice the set up of this beam along the ramp, it was decided to use a 1-inj cycle with slow ramp, instead of the LHCFAST (9bp instead of the 6bp of the fast ramping cycle)   </a:t>
            </a:r>
            <a:endParaRPr lang="en-US" dirty="0"/>
          </a:p>
        </p:txBody>
      </p:sp>
      <p:pic>
        <p:nvPicPr>
          <p:cNvPr id="4" name="Picture 3" descr="Q20-in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86000"/>
            <a:ext cx="636954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9200"/>
            <a:ext cx="8229600" cy="2491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 far, single bunches studies done on Q20 with intensities up to     3 x10</a:t>
            </a:r>
            <a:r>
              <a:rPr lang="en-US" baseline="30000" dirty="0" smtClean="0"/>
              <a:t>11</a:t>
            </a:r>
            <a:r>
              <a:rPr lang="en-US" dirty="0" smtClean="0"/>
              <a:t> and very low transverse </a:t>
            </a:r>
            <a:r>
              <a:rPr lang="en-US" dirty="0" err="1" smtClean="0"/>
              <a:t>emittances</a:t>
            </a:r>
            <a:r>
              <a:rPr lang="en-US" dirty="0" smtClean="0"/>
              <a:t> (~1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in both transverse planes)</a:t>
            </a:r>
          </a:p>
          <a:p>
            <a:r>
              <a:rPr lang="en-US" dirty="0" smtClean="0"/>
              <a:t>The idea was to</a:t>
            </a:r>
          </a:p>
          <a:p>
            <a:pPr lvl="1"/>
            <a:r>
              <a:rPr lang="en-US" dirty="0" smtClean="0"/>
              <a:t>do the set up and study transmission on the </a:t>
            </a:r>
            <a:r>
              <a:rPr lang="en-US" b="1" dirty="0" smtClean="0"/>
              <a:t>short cycle</a:t>
            </a:r>
          </a:p>
          <a:p>
            <a:pPr lvl="1"/>
            <a:r>
              <a:rPr lang="en-US" dirty="0" smtClean="0"/>
              <a:t>explore beam behavior (i.e. loss and </a:t>
            </a:r>
            <a:r>
              <a:rPr lang="en-US" dirty="0" err="1" smtClean="0"/>
              <a:t>emittance</a:t>
            </a:r>
            <a:r>
              <a:rPr lang="en-US" dirty="0" smtClean="0"/>
              <a:t> growth) on a long flat bottom and over the </a:t>
            </a:r>
            <a:r>
              <a:rPr lang="en-US" b="1" dirty="0" smtClean="0"/>
              <a:t>long cycle </a:t>
            </a:r>
            <a:r>
              <a:rPr lang="en-US" dirty="0" smtClean="0"/>
              <a:t>as a function of the injected intensities and </a:t>
            </a:r>
            <a:r>
              <a:rPr lang="en-US" dirty="0" err="1" smtClean="0"/>
              <a:t>emittances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6" name="Picture 5" descr="MD4-long-3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85" y="3200400"/>
            <a:ext cx="2968132" cy="3240000"/>
          </a:xfrm>
          <a:prstGeom prst="rect">
            <a:avLst/>
          </a:prstGeom>
        </p:spPr>
      </p:pic>
      <p:pic>
        <p:nvPicPr>
          <p:cNvPr id="8" name="Picture 7" descr="MD4-h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415800"/>
            <a:ext cx="2882535" cy="2160000"/>
          </a:xfrm>
          <a:prstGeom prst="rect">
            <a:avLst/>
          </a:prstGeom>
        </p:spPr>
      </p:pic>
      <p:pic>
        <p:nvPicPr>
          <p:cNvPr id="9" name="Picture 8" descr="MD4-ve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495800"/>
            <a:ext cx="2554259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44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Long MD block in Week 19 (Monday):</a:t>
            </a:r>
          </a:p>
          <a:p>
            <a:pPr lvl="1"/>
            <a:r>
              <a:rPr lang="en-US" dirty="0" smtClean="0"/>
              <a:t>Monday daytime: Set up of the 25ns beam (longitudinal parameters, transverse feedback system)</a:t>
            </a:r>
          </a:p>
          <a:p>
            <a:pPr lvl="1"/>
            <a:r>
              <a:rPr lang="en-US" dirty="0" smtClean="0"/>
              <a:t>Monday night: </a:t>
            </a:r>
            <a:r>
              <a:rPr lang="en-US" dirty="0" err="1" smtClean="0"/>
              <a:t>supercycle</a:t>
            </a:r>
            <a:r>
              <a:rPr lang="en-US" dirty="0" smtClean="0"/>
              <a:t> composed of two concurrent long flat bottom cycles, one for the 25ns beam and the other one for Q20 with single bunch  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rcRect l="21103" t="18984" r="21900" b="12656"/>
          <a:stretch>
            <a:fillRect/>
          </a:stretch>
        </p:blipFill>
        <p:spPr>
          <a:xfrm>
            <a:off x="1524000" y="1981200"/>
            <a:ext cx="6201716" cy="468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62000" y="3657600"/>
            <a:ext cx="13716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876" y="4193357"/>
            <a:ext cx="129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Injection and acceleration of 4 batches with losses down to 3-4%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400800" y="3581400"/>
            <a:ext cx="1324916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5716" y="4724400"/>
            <a:ext cx="129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Injection and acceleration of single bunch of up to 3 </a:t>
            </a:r>
            <a:r>
              <a:rPr lang="en-US" sz="1400" dirty="0" err="1" smtClean="0">
                <a:solidFill>
                  <a:srgbClr val="0000FF"/>
                </a:solidFill>
              </a:rPr>
              <a:t>x</a:t>
            </a:r>
            <a:r>
              <a:rPr lang="en-US" sz="1400" dirty="0" smtClean="0">
                <a:solidFill>
                  <a:srgbClr val="0000FF"/>
                </a:solidFill>
              </a:rPr>
              <a:t> 10</a:t>
            </a:r>
            <a:r>
              <a:rPr lang="en-US" sz="1400" baseline="30000" dirty="0" smtClean="0">
                <a:solidFill>
                  <a:srgbClr val="0000FF"/>
                </a:solidFill>
              </a:rPr>
              <a:t>11</a:t>
            </a:r>
            <a:r>
              <a:rPr lang="en-US" sz="1400" dirty="0" smtClean="0">
                <a:solidFill>
                  <a:srgbClr val="0000FF"/>
                </a:solidFill>
              </a:rPr>
              <a:t> protons: small loss on the flat bottom and capture loss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1524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MD with 25ns beam (</a:t>
            </a:r>
            <a:r>
              <a:rPr lang="en-US" dirty="0"/>
              <a:t>1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Nominal intensity</a:t>
            </a:r>
          </a:p>
          <a:p>
            <a:pPr lvl="2"/>
            <a:r>
              <a:rPr lang="en-US" dirty="0" smtClean="0"/>
              <a:t>Up to 4 batches injected</a:t>
            </a:r>
            <a:endParaRPr lang="en-US" b="1" dirty="0" smtClean="0"/>
          </a:p>
          <a:p>
            <a:pPr lvl="2"/>
            <a:r>
              <a:rPr lang="en-US" b="1" dirty="0" smtClean="0"/>
              <a:t>Very low losses </a:t>
            </a:r>
            <a:r>
              <a:rPr lang="en-US" dirty="0" smtClean="0"/>
              <a:t>along the cycle (reproducible 3-4%)</a:t>
            </a:r>
          </a:p>
        </p:txBody>
      </p:sp>
      <p:pic>
        <p:nvPicPr>
          <p:cNvPr id="5" name="Picture 4" descr="BCT-25ns-batches.png"/>
          <p:cNvPicPr>
            <a:picLocks noChangeAspect="1"/>
          </p:cNvPicPr>
          <p:nvPr/>
        </p:nvPicPr>
        <p:blipFill>
          <a:blip r:embed="rId2"/>
          <a:srcRect b="8749"/>
          <a:stretch>
            <a:fillRect/>
          </a:stretch>
        </p:blipFill>
        <p:spPr>
          <a:xfrm>
            <a:off x="0" y="1828800"/>
            <a:ext cx="5669339" cy="4320000"/>
          </a:xfrm>
          <a:prstGeom prst="rect">
            <a:avLst/>
          </a:prstGeom>
        </p:spPr>
      </p:pic>
      <p:pic>
        <p:nvPicPr>
          <p:cNvPr id="6" name="Picture 5" descr="fBCT-4batches.png"/>
          <p:cNvPicPr>
            <a:picLocks noChangeAspect="1"/>
          </p:cNvPicPr>
          <p:nvPr/>
        </p:nvPicPr>
        <p:blipFill>
          <a:blip r:embed="rId3"/>
          <a:srcRect r="22069"/>
          <a:stretch>
            <a:fillRect/>
          </a:stretch>
        </p:blipFill>
        <p:spPr>
          <a:xfrm>
            <a:off x="5373845" y="3098273"/>
            <a:ext cx="3591144" cy="34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3352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MD with 25ns beam (2):</a:t>
            </a:r>
          </a:p>
          <a:p>
            <a:pPr lvl="1"/>
            <a:r>
              <a:rPr lang="en-US" dirty="0" smtClean="0"/>
              <a:t>Nominal intensity</a:t>
            </a:r>
          </a:p>
          <a:p>
            <a:pPr lvl="2"/>
            <a:r>
              <a:rPr lang="en-US" dirty="0" err="1" smtClean="0"/>
              <a:t>Emittances</a:t>
            </a:r>
            <a:r>
              <a:rPr lang="en-US" dirty="0" smtClean="0"/>
              <a:t> measured in the PSB and the PS</a:t>
            </a:r>
          </a:p>
          <a:p>
            <a:pPr lvl="3"/>
            <a:r>
              <a:rPr lang="en-US" dirty="0" smtClean="0"/>
              <a:t>PSB </a:t>
            </a:r>
            <a:r>
              <a:rPr lang="en-US" b="1" dirty="0" smtClean="0"/>
              <a:t>Eh=2.9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m, </a:t>
            </a:r>
            <a:r>
              <a:rPr lang="en-US" b="1" dirty="0" err="1" smtClean="0"/>
              <a:t>Ev</a:t>
            </a:r>
            <a:r>
              <a:rPr lang="en-US" b="1" dirty="0" smtClean="0"/>
              <a:t>=2.0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 </a:t>
            </a:r>
            <a:r>
              <a:rPr lang="en-US" dirty="0" smtClean="0"/>
              <a:t>averaged over the 4 rings (further optimization could be done)</a:t>
            </a:r>
          </a:p>
          <a:p>
            <a:pPr lvl="3"/>
            <a:r>
              <a:rPr lang="en-US" dirty="0" smtClean="0"/>
              <a:t>PS (different from different </a:t>
            </a:r>
            <a:r>
              <a:rPr lang="en-US" dirty="0" err="1" smtClean="0"/>
              <a:t>WSs</a:t>
            </a:r>
            <a:r>
              <a:rPr lang="en-US" dirty="0" smtClean="0"/>
              <a:t>, ignored FWS54H and averaged readings from the others): </a:t>
            </a:r>
            <a:r>
              <a:rPr lang="en-US" b="1" dirty="0" smtClean="0"/>
              <a:t>Eh=2.9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m, </a:t>
            </a:r>
            <a:r>
              <a:rPr lang="en-US" b="1" dirty="0" err="1" smtClean="0"/>
              <a:t>Ev</a:t>
            </a:r>
            <a:r>
              <a:rPr lang="en-US" b="1" dirty="0" smtClean="0"/>
              <a:t>= 1.5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</a:t>
            </a:r>
          </a:p>
          <a:p>
            <a:pPr lvl="2"/>
            <a:r>
              <a:rPr lang="en-US" dirty="0" err="1" smtClean="0"/>
              <a:t>Emittances</a:t>
            </a:r>
            <a:r>
              <a:rPr lang="en-US" dirty="0" smtClean="0"/>
              <a:t> consistently measured in the SPS at every injection step </a:t>
            </a:r>
            <a:endParaRPr lang="en-US" b="1" dirty="0" smtClean="0"/>
          </a:p>
          <a:p>
            <a:pPr lvl="2"/>
            <a:r>
              <a:rPr lang="en-US" dirty="0" smtClean="0"/>
              <a:t>Remarkably low </a:t>
            </a:r>
            <a:r>
              <a:rPr lang="en-US" dirty="0" err="1" smtClean="0"/>
              <a:t>emittances</a:t>
            </a:r>
            <a:r>
              <a:rPr lang="en-US" dirty="0" smtClean="0"/>
              <a:t> measured at flat top in the SPS:</a:t>
            </a:r>
          </a:p>
          <a:p>
            <a:pPr lvl="3"/>
            <a:r>
              <a:rPr lang="en-US" b="1" dirty="0" smtClean="0"/>
              <a:t>Eh=2.4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</a:t>
            </a:r>
          </a:p>
          <a:p>
            <a:pPr lvl="3"/>
            <a:r>
              <a:rPr lang="en-US" b="1" dirty="0" err="1" smtClean="0"/>
              <a:t>Ev</a:t>
            </a:r>
            <a:r>
              <a:rPr lang="en-US" b="1" dirty="0" smtClean="0"/>
              <a:t>=2.7 </a:t>
            </a:r>
            <a:r>
              <a:rPr lang="en-US" b="1" dirty="0" smtClean="0">
                <a:latin typeface="Symbol" charset="2"/>
                <a:cs typeface="Symbol" charset="2"/>
              </a:rPr>
              <a:t>m</a:t>
            </a:r>
            <a:r>
              <a:rPr lang="en-US" b="1" dirty="0" smtClean="0"/>
              <a:t>m</a:t>
            </a:r>
            <a:endParaRPr lang="en-US" dirty="0" smtClean="0"/>
          </a:p>
        </p:txBody>
      </p:sp>
      <p:pic>
        <p:nvPicPr>
          <p:cNvPr id="7" name="Picture 6" descr="Ey-flattop-4ba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79" y="3214205"/>
            <a:ext cx="538947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2233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MD with 25ns beam (3):</a:t>
            </a:r>
          </a:p>
          <a:p>
            <a:pPr lvl="1"/>
            <a:r>
              <a:rPr lang="en-US" dirty="0" smtClean="0"/>
              <a:t>Electron cloud measured at all the liners</a:t>
            </a:r>
          </a:p>
          <a:p>
            <a:pPr lvl="2"/>
            <a:r>
              <a:rPr lang="en-US" dirty="0" smtClean="0"/>
              <a:t>Signal already visible with 1 batch on both stainless liners</a:t>
            </a:r>
          </a:p>
          <a:p>
            <a:pPr lvl="2"/>
            <a:r>
              <a:rPr lang="en-US" dirty="0" smtClean="0"/>
              <a:t>No signal visible on the a-C coating liner</a:t>
            </a:r>
          </a:p>
          <a:p>
            <a:pPr lvl="2"/>
            <a:r>
              <a:rPr lang="en-US" dirty="0" smtClean="0"/>
              <a:t>Half signal clearly visible on the half coated chamber</a:t>
            </a:r>
          </a:p>
          <a:p>
            <a:pPr lvl="2"/>
            <a:r>
              <a:rPr lang="en-US" dirty="0" smtClean="0"/>
              <a:t>Effect of the clearing electrode checked scanning points on a grid of voltage vs. magnetic field values</a:t>
            </a:r>
          </a:p>
        </p:txBody>
      </p:sp>
      <p:pic>
        <p:nvPicPr>
          <p:cNvPr id="4" name="Picture 3" descr="ecloudmon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77" y="2855044"/>
            <a:ext cx="6092308" cy="360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52443" y="4191000"/>
            <a:ext cx="3238557" cy="6592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110" y="4686049"/>
            <a:ext cx="12849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Clearing electrode: it was switched off in the middle of cycle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324604" y="4114801"/>
            <a:ext cx="1634317" cy="65883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2958" y="4740793"/>
            <a:ext cx="128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Half-coated liner, only stripe on </a:t>
            </a:r>
            <a:r>
              <a:rPr lang="en-US" sz="1400" dirty="0" err="1" smtClean="0">
                <a:solidFill>
                  <a:srgbClr val="0000FF"/>
                </a:solidFill>
              </a:rPr>
              <a:t>StSt</a:t>
            </a:r>
            <a:r>
              <a:rPr lang="en-US" sz="1400" dirty="0" smtClean="0">
                <a:solidFill>
                  <a:srgbClr val="0000FF"/>
                </a:solidFill>
              </a:rPr>
              <a:t> visible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799"/>
            <a:ext cx="8229600" cy="25908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with 25ns beam (4):</a:t>
            </a:r>
          </a:p>
          <a:p>
            <a:pPr lvl="1"/>
            <a:r>
              <a:rPr lang="en-US" dirty="0" smtClean="0"/>
              <a:t>Problems:</a:t>
            </a:r>
          </a:p>
          <a:p>
            <a:pPr lvl="2"/>
            <a:r>
              <a:rPr lang="en-US" dirty="0" smtClean="0"/>
              <a:t>ZS had two vacuum spikes, even with the voltage applied, as from last year</a:t>
            </a:r>
          </a:p>
          <a:p>
            <a:pPr lvl="2"/>
            <a:r>
              <a:rPr lang="en-US" dirty="0" smtClean="0"/>
              <a:t>MKE heating: MKE4 (Tank 5) reached 70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en-US" baseline="30000" dirty="0" smtClean="0"/>
              <a:t> </a:t>
            </a:r>
            <a:r>
              <a:rPr lang="en-US" dirty="0" smtClean="0"/>
              <a:t>and interlocked the beam (4 minutes stop, then Q20 re-started, while we waited longer for the 25ns beam, which we anyway stopped accelerating)</a:t>
            </a:r>
          </a:p>
        </p:txBody>
      </p:sp>
      <p:pic>
        <p:nvPicPr>
          <p:cNvPr id="10" name="Picture 9" descr="MKEhea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2" y="3131408"/>
            <a:ext cx="4349532" cy="3240000"/>
          </a:xfrm>
          <a:prstGeom prst="rect">
            <a:avLst/>
          </a:prstGeom>
        </p:spPr>
      </p:pic>
      <p:pic>
        <p:nvPicPr>
          <p:cNvPr id="11" name="Picture 10" descr="Picture 1.png"/>
          <p:cNvPicPr>
            <a:picLocks noChangeAspect="1"/>
          </p:cNvPicPr>
          <p:nvPr/>
        </p:nvPicPr>
        <p:blipFill>
          <a:blip r:embed="rId3"/>
          <a:srcRect l="19460" t="13248" r="50596" b="33119"/>
          <a:stretch>
            <a:fillRect/>
          </a:stretch>
        </p:blipFill>
        <p:spPr>
          <a:xfrm>
            <a:off x="5754434" y="3218557"/>
            <a:ext cx="2738063" cy="303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1495</Words>
  <Application>Microsoft Macintosh PowerPoint</Application>
  <PresentationFormat>On-screen Show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Giovanni Rumolo</dc:creator>
  <cp:lastModifiedBy>Giovanni Rumolo</cp:lastModifiedBy>
  <cp:revision>53</cp:revision>
  <dcterms:created xsi:type="dcterms:W3CDTF">2011-05-10T13:55:33Z</dcterms:created>
  <dcterms:modified xsi:type="dcterms:W3CDTF">2011-05-12T14:37:11Z</dcterms:modified>
</cp:coreProperties>
</file>