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08" r:id="rId2"/>
    <p:sldId id="614" r:id="rId3"/>
    <p:sldId id="613" r:id="rId4"/>
    <p:sldId id="612" r:id="rId5"/>
    <p:sldId id="530" r:id="rId6"/>
  </p:sldIdLst>
  <p:sldSz cx="9906000" cy="6858000" type="A4"/>
  <p:notesSz cx="6797675" cy="9928225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0000"/>
    <a:srgbClr val="99CCFF"/>
    <a:srgbClr val="FFFF00"/>
    <a:srgbClr val="66CCFF"/>
    <a:srgbClr val="000000"/>
    <a:srgbClr val="394994"/>
    <a:srgbClr val="F0F0FF"/>
    <a:srgbClr val="FFFF99"/>
    <a:srgbClr val="0000A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99" autoAdjust="0"/>
    <p:restoredTop sz="96786" autoAdjust="0"/>
  </p:normalViewPr>
  <p:slideViewPr>
    <p:cSldViewPr>
      <p:cViewPr varScale="1">
        <p:scale>
          <a:sx n="81" d="100"/>
          <a:sy n="81" d="100"/>
        </p:scale>
        <p:origin x="-90" y="-498"/>
      </p:cViewPr>
      <p:guideLst>
        <p:guide orient="horz" pos="912"/>
        <p:guide orient="horz" pos="96"/>
        <p:guide orient="horz" pos="1701"/>
        <p:guide pos="96"/>
        <p:guide pos="192"/>
        <p:guide pos="384"/>
        <p:guide pos="768"/>
        <p:guide pos="6000"/>
        <p:guide pos="10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334" y="-96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24658" cy="461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6534" tIns="43266" rIns="86534" bIns="43266" numCol="1" anchor="ctr" anchorCtr="0" compatLnSpc="1">
            <a:prstTxWarp prst="textNoShape">
              <a:avLst/>
            </a:prstTxWarp>
          </a:bodyPr>
          <a:lstStyle>
            <a:lvl1pPr algn="l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660" y="2"/>
            <a:ext cx="2924658" cy="461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6534" tIns="43266" rIns="86534" bIns="43266" numCol="1" anchor="ctr" anchorCtr="0" compatLnSpc="1">
            <a:prstTxWarp prst="textNoShape">
              <a:avLst/>
            </a:prstTxWarp>
          </a:bodyPr>
          <a:lstStyle>
            <a:lvl1pPr algn="r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3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51"/>
            <a:ext cx="2924658" cy="459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6534" tIns="43266" rIns="86534" bIns="43266" numCol="1" anchor="b" anchorCtr="0" compatLnSpc="1">
            <a:prstTxWarp prst="textNoShape">
              <a:avLst/>
            </a:prstTxWarp>
          </a:bodyPr>
          <a:lstStyle>
            <a:lvl1pPr algn="l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3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660" y="9444551"/>
            <a:ext cx="2924658" cy="459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6534" tIns="43266" rIns="86534" bIns="43266" numCol="1" anchor="b" anchorCtr="0" compatLnSpc="1">
            <a:prstTxWarp prst="textNoShape">
              <a:avLst/>
            </a:prstTxWarp>
          </a:bodyPr>
          <a:lstStyle>
            <a:lvl1pPr algn="r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fld id="{295DDF75-4B78-42A7-A7F3-A2F25A7BB7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768" cy="496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92" tIns="43198" rIns="86392" bIns="43198" numCol="1" anchor="t" anchorCtr="0" compatLnSpc="1">
            <a:prstTxWarp prst="textNoShape">
              <a:avLst/>
            </a:prstTxWarp>
          </a:bodyPr>
          <a:lstStyle>
            <a:lvl1pPr algn="l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908" y="1"/>
            <a:ext cx="2945768" cy="496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92" tIns="43198" rIns="86392" bIns="43198" numCol="1" anchor="t" anchorCtr="0" compatLnSpc="1">
            <a:prstTxWarp prst="textNoShape">
              <a:avLst/>
            </a:prstTxWarp>
          </a:bodyPr>
          <a:lstStyle>
            <a:lvl1pPr algn="r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1" y="4714215"/>
            <a:ext cx="4985395" cy="4467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92" tIns="43198" rIns="86392" bIns="431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Textformatierung des Masters zu bearbeiten.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653"/>
            <a:ext cx="2945768" cy="496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92" tIns="43198" rIns="86392" bIns="43198" numCol="1" anchor="b" anchorCtr="0" compatLnSpc="1">
            <a:prstTxWarp prst="textNoShape">
              <a:avLst/>
            </a:prstTxWarp>
          </a:bodyPr>
          <a:lstStyle>
            <a:lvl1pPr algn="l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908" y="9431653"/>
            <a:ext cx="2945768" cy="496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392" tIns="43198" rIns="86392" bIns="43198" numCol="1" anchor="b" anchorCtr="0" compatLnSpc="1">
            <a:prstTxWarp prst="textNoShape">
              <a:avLst/>
            </a:prstTxWarp>
          </a:bodyPr>
          <a:lstStyle>
            <a:lvl1pPr algn="r" defTabSz="865188">
              <a:spcBef>
                <a:spcPct val="0"/>
              </a:spcBef>
              <a:defRPr sz="1100"/>
            </a:lvl1pPr>
          </a:lstStyle>
          <a:p>
            <a:pPr>
              <a:defRPr/>
            </a:pPr>
            <a:fld id="{C38E55B4-A633-4C51-AE8F-B8C1C12B8F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1D5B9-090C-4361-92FF-F29B8FF33DB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2A90A-169E-49E6-A63B-3CF39B4879BC}" type="slidenum">
              <a:rPr lang="en-GB"/>
              <a:pPr/>
              <a:t>2</a:t>
            </a:fld>
            <a:endParaRPr lang="en-GB"/>
          </a:p>
        </p:txBody>
      </p:sp>
      <p:sp>
        <p:nvSpPr>
          <p:cNvPr id="57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F2A90A-169E-49E6-A63B-3CF39B4879BC}" type="slidenum">
              <a:rPr lang="en-GB"/>
              <a:pPr/>
              <a:t>3</a:t>
            </a:fld>
            <a:endParaRPr lang="en-GB"/>
          </a:p>
        </p:txBody>
      </p:sp>
      <p:sp>
        <p:nvSpPr>
          <p:cNvPr id="574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1D5B9-090C-4361-92FF-F29B8FF33DB8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A64E29-14C7-4B55-9EF6-43FD73DD9A58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254B4-384A-4F8D-BF73-B2E43D706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2B9CB-01BA-45A1-9B2B-B86ADA9E6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97D2D-B4BC-4C1B-8498-0E19873D1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05AAC-56DC-4B0D-8B15-70719D54B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1D76B-4FB4-45C0-A0AB-54BCB98512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2275A-7176-4588-8699-BFC25A3BA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F9700-CC28-4C0C-BD28-C001C1B2F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3B3-3C69-4060-9337-111886CB6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73FDB-164F-47D2-AF74-C20F687C4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EDC77-D86A-4C98-ADA9-720DF058F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79D20-A2B0-49FD-943B-4387921C0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Hier</a:t>
            </a:r>
            <a:r>
              <a:rPr lang="en-US" dirty="0" smtClean="0"/>
              <a:t> </a:t>
            </a:r>
            <a:r>
              <a:rPr lang="en-US" dirty="0" err="1" smtClean="0"/>
              <a:t>klicken</a:t>
            </a:r>
            <a:r>
              <a:rPr lang="en-US" dirty="0" smtClean="0"/>
              <a:t>, um Master-</a:t>
            </a:r>
            <a:r>
              <a:rPr lang="en-US" dirty="0" err="1" smtClean="0"/>
              <a:t>Textformat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bearbeiten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err="1" smtClean="0"/>
              <a:t>Vierte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4"/>
            <a:r>
              <a:rPr lang="en-US" dirty="0" err="1" smtClean="0"/>
              <a:t>Fünfte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77350" y="77788"/>
            <a:ext cx="552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8D6C6FAF-C048-40CE-A114-BFA3CF401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827088" cy="68580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32" name="Picture 16" descr="CERN14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975" y="53975"/>
            <a:ext cx="71913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3" name="Text Box 29"/>
          <p:cNvSpPr txBox="1">
            <a:spLocks noChangeArrowheads="1"/>
          </p:cNvSpPr>
          <p:nvPr/>
        </p:nvSpPr>
        <p:spPr bwMode="auto">
          <a:xfrm rot="16200000">
            <a:off x="-1758950" y="4383088"/>
            <a:ext cx="4268788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1800" b="1" baseline="0" dirty="0" smtClean="0"/>
              <a:t>Longitudinal parameters at                    PS </a:t>
            </a:r>
            <a:r>
              <a:rPr lang="en-US" sz="1800" b="1" baseline="0" dirty="0" smtClean="0">
                <a:sym typeface="Symbol"/>
              </a:rPr>
              <a:t> SPS </a:t>
            </a:r>
            <a:r>
              <a:rPr lang="en-US" sz="1800" b="1" baseline="0" dirty="0" smtClean="0">
                <a:sym typeface="Symbol"/>
              </a:rPr>
              <a:t>transfer of </a:t>
            </a:r>
            <a:r>
              <a:rPr lang="en-US" sz="1800" b="1" baseline="0" dirty="0" smtClean="0">
                <a:sym typeface="Symbol"/>
              </a:rPr>
              <a:t>LHC beams</a:t>
            </a:r>
            <a:endParaRPr lang="en-US" sz="1800" b="1" baseline="0" dirty="0" smtClean="0"/>
          </a:p>
        </p:txBody>
      </p:sp>
      <p:sp>
        <p:nvSpPr>
          <p:cNvPr id="12" name="Text Box 22"/>
          <p:cNvSpPr txBox="1">
            <a:spLocks noChangeArrowheads="1"/>
          </p:cNvSpPr>
          <p:nvPr userDrawn="1"/>
        </p:nvSpPr>
        <p:spPr bwMode="auto">
          <a:xfrm rot="16200000">
            <a:off x="-568646" y="1931194"/>
            <a:ext cx="21336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r>
              <a:rPr lang="en-GB" sz="1400" dirty="0" smtClean="0"/>
              <a:t>HD, SBH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auto">
          <a:xfrm>
            <a:off x="1295400" y="1981200"/>
            <a:ext cx="8153400" cy="685800"/>
          </a:xfrm>
          <a:prstGeom prst="rect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F93EE2-2590-4729-BAE1-804B17A3784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838200" y="228600"/>
            <a:ext cx="906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GB" sz="3600" b="1" dirty="0" smtClean="0">
                <a:solidFill>
                  <a:schemeClr val="tx2"/>
                </a:solidFill>
              </a:rPr>
              <a:t>Transfer of LHC beams from PS to SPS</a:t>
            </a:r>
            <a:endParaRPr lang="en-GB" sz="3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6" name="Picture 3" descr="C:\Heiko\Presentations\2010-12_LongitudinalIssuesBeyondUltimateLIUMeeting\OverallTransmission36bVersusMatchedEmittan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157954"/>
            <a:ext cx="3087688" cy="2986087"/>
          </a:xfrm>
          <a:prstGeom prst="rect">
            <a:avLst/>
          </a:prstGeom>
          <a:noFill/>
        </p:spPr>
      </p:pic>
      <p:cxnSp>
        <p:nvCxnSpPr>
          <p:cNvPr id="7" name="Straight Connector 6"/>
          <p:cNvCxnSpPr/>
          <p:nvPr/>
        </p:nvCxnSpPr>
        <p:spPr bwMode="auto">
          <a:xfrm rot="5400000">
            <a:off x="5574792" y="4399856"/>
            <a:ext cx="2414016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 rot="16200000">
            <a:off x="6499488" y="5009987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nominal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867400" y="2819400"/>
            <a:ext cx="3429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</a:rPr>
              <a:t>Transmission vs. </a:t>
            </a:r>
            <a:r>
              <a:rPr lang="en-US" sz="1600" b="1" dirty="0" err="1" smtClean="0">
                <a:solidFill>
                  <a:srgbClr val="0000FF"/>
                </a:solidFill>
              </a:rPr>
              <a:t>emittance</a:t>
            </a: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1400" y="3234154"/>
            <a:ext cx="1371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i="1" dirty="0" err="1" smtClean="0"/>
              <a:t>N</a:t>
            </a:r>
            <a:r>
              <a:rPr lang="en-US" b="1" baseline="-25000" dirty="0" err="1" smtClean="0"/>
              <a:t>ej</a:t>
            </a:r>
            <a:r>
              <a:rPr lang="en-US" b="1" dirty="0" smtClean="0"/>
              <a:t>/</a:t>
            </a:r>
            <a:r>
              <a:rPr lang="en-US" b="1" i="1" dirty="0" err="1" smtClean="0"/>
              <a:t>N</a:t>
            </a:r>
            <a:r>
              <a:rPr lang="en-US" b="1" baseline="-25000" dirty="0" err="1" smtClean="0"/>
              <a:t>inj</a:t>
            </a:r>
            <a:endParaRPr lang="en-US" b="1" baseline="-25000" dirty="0"/>
          </a:p>
        </p:txBody>
      </p:sp>
      <p:pic>
        <p:nvPicPr>
          <p:cNvPr id="2050" name="Picture 2" descr="C:\Heiko\Presentations\2011-07_LHCBeamLongitudinalPerformance\nadeloehr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834191">
            <a:off x="6734144" y="4423070"/>
            <a:ext cx="1166650" cy="775822"/>
          </a:xfrm>
          <a:prstGeom prst="rect">
            <a:avLst/>
          </a:prstGeom>
          <a:noFill/>
        </p:spPr>
      </p:pic>
      <p:cxnSp>
        <p:nvCxnSpPr>
          <p:cNvPr id="14" name="Straight Connector 13"/>
          <p:cNvCxnSpPr/>
          <p:nvPr/>
        </p:nvCxnSpPr>
        <p:spPr bwMode="auto">
          <a:xfrm>
            <a:off x="4831561" y="4452937"/>
            <a:ext cx="1524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1295400" y="914400"/>
            <a:ext cx="815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GB" sz="2000" b="1" dirty="0" smtClean="0">
                <a:cs typeface="Times New Roman" pitchFamily="18" charset="0"/>
                <a:sym typeface="Wingdings" pitchFamily="2" charset="2"/>
              </a:rPr>
              <a:t>• 	</a:t>
            </a:r>
            <a:r>
              <a:rPr lang="en-GB" sz="2000" b="1" dirty="0" smtClean="0"/>
              <a:t>Obviously, the </a:t>
            </a:r>
            <a:r>
              <a:rPr lang="en-GB" sz="2000" b="1" dirty="0" smtClean="0">
                <a:solidFill>
                  <a:srgbClr val="0000FF"/>
                </a:solidFill>
              </a:rPr>
              <a:t>PS would profit</a:t>
            </a:r>
            <a:r>
              <a:rPr lang="en-GB" sz="2000" b="1" dirty="0" smtClean="0"/>
              <a:t> in longitudinal stability when delivering bunches </a:t>
            </a:r>
            <a:r>
              <a:rPr lang="en-GB" sz="2000" b="1" dirty="0" smtClean="0">
                <a:solidFill>
                  <a:srgbClr val="0000FF"/>
                </a:solidFill>
              </a:rPr>
              <a:t>with </a:t>
            </a:r>
            <a:r>
              <a:rPr lang="en-GB" sz="2000" b="1" dirty="0" smtClean="0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GB" sz="2000" b="1" baseline="-25000" dirty="0" smtClean="0">
                <a:solidFill>
                  <a:srgbClr val="0000FF"/>
                </a:solidFill>
              </a:rPr>
              <a:t>l</a:t>
            </a:r>
            <a:r>
              <a:rPr lang="en-GB" sz="2000" b="1" dirty="0" smtClean="0">
                <a:solidFill>
                  <a:srgbClr val="0000FF"/>
                </a:solidFill>
              </a:rPr>
              <a:t> &gt; 0.35 </a:t>
            </a:r>
            <a:r>
              <a:rPr lang="en-GB" sz="2000" b="1" dirty="0" err="1" smtClean="0">
                <a:solidFill>
                  <a:srgbClr val="0000FF"/>
                </a:solidFill>
              </a:rPr>
              <a:t>eVs</a:t>
            </a:r>
            <a:endParaRPr lang="en-GB" sz="2000" b="1" dirty="0" smtClean="0">
              <a:solidFill>
                <a:srgbClr val="0000FF"/>
              </a:solidFill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GB" sz="2000" b="1" dirty="0" smtClean="0">
                <a:cs typeface="Times New Roman" pitchFamily="18" charset="0"/>
                <a:sym typeface="Wingdings" pitchFamily="2" charset="2"/>
              </a:rPr>
              <a:t>• 	</a:t>
            </a:r>
            <a:r>
              <a:rPr lang="en-GB" sz="2000" b="1" dirty="0" smtClean="0">
                <a:solidFill>
                  <a:srgbClr val="0000FF"/>
                </a:solidFill>
              </a:rPr>
              <a:t>SPS would also prefer larger </a:t>
            </a:r>
            <a:r>
              <a:rPr lang="en-GB" sz="2000" b="1" dirty="0" smtClean="0">
                <a:solidFill>
                  <a:srgbClr val="0000FF"/>
                </a:solidFill>
                <a:latin typeface="Symbol" pitchFamily="18" charset="2"/>
              </a:rPr>
              <a:t>e</a:t>
            </a:r>
            <a:r>
              <a:rPr lang="en-GB" sz="2000" b="1" baseline="-25000" dirty="0" smtClean="0">
                <a:solidFill>
                  <a:srgbClr val="0000FF"/>
                </a:solidFill>
              </a:rPr>
              <a:t>l</a:t>
            </a:r>
            <a:r>
              <a:rPr lang="en-GB" sz="2000" b="1" dirty="0" smtClean="0">
                <a:solidFill>
                  <a:srgbClr val="0000FF"/>
                </a:solidFill>
              </a:rPr>
              <a:t> </a:t>
            </a:r>
            <a:r>
              <a:rPr lang="en-GB" sz="2000" b="1" dirty="0" smtClean="0"/>
              <a:t>as blow-up required for stability</a:t>
            </a:r>
          </a:p>
          <a:p>
            <a:pPr marL="457200" indent="-45720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2000" b="1" dirty="0" smtClean="0"/>
              <a:t>Avoid producing dense bunches in the PS and blowing them up later, but beam must </a:t>
            </a:r>
            <a:r>
              <a:rPr lang="en-GB" sz="2000" b="1" dirty="0" smtClean="0">
                <a:solidFill>
                  <a:srgbClr val="FF0000"/>
                </a:solidFill>
              </a:rPr>
              <a:t>pass the eye of a needle at transfer</a:t>
            </a:r>
          </a:p>
          <a:p>
            <a:pPr marL="457200" indent="-457200" algn="l">
              <a:spcBef>
                <a:spcPct val="20000"/>
              </a:spcBef>
              <a:buFont typeface="Symbol" pitchFamily="18" charset="2"/>
              <a:buChar char="®"/>
            </a:pPr>
            <a:endParaRPr lang="en-GB" sz="2000" b="1" dirty="0" smtClean="0"/>
          </a:p>
          <a:p>
            <a:pPr marL="457200" indent="-457200" algn="l">
              <a:spcBef>
                <a:spcPct val="20000"/>
              </a:spcBef>
              <a:buFont typeface="Arial" pitchFamily="34" charset="0"/>
              <a:buChar char="•"/>
            </a:pPr>
            <a:endParaRPr lang="en-GB" sz="2000" b="1" dirty="0" smtClean="0"/>
          </a:p>
          <a:p>
            <a:pPr marL="357188" indent="-357188" algn="l">
              <a:spcBef>
                <a:spcPct val="20000"/>
              </a:spcBef>
            </a:pPr>
            <a:r>
              <a:rPr lang="en-GB" sz="2000" b="1" dirty="0" smtClean="0">
                <a:cs typeface="Times New Roman" pitchFamily="18" charset="0"/>
                <a:sym typeface="Wingdings" pitchFamily="2" charset="2"/>
              </a:rPr>
              <a:t>• 	</a:t>
            </a:r>
            <a:r>
              <a:rPr lang="en-GB" sz="2000" b="1" dirty="0" smtClean="0"/>
              <a:t>First quick test with SPS in 2010</a:t>
            </a:r>
          </a:p>
          <a:p>
            <a:pPr marL="357188" indent="-357188" algn="l">
              <a:spcBef>
                <a:spcPct val="20000"/>
              </a:spcBef>
            </a:pPr>
            <a:r>
              <a:rPr lang="en-GB" sz="2000" b="1" dirty="0" smtClean="0">
                <a:cs typeface="Times New Roman" pitchFamily="18" charset="0"/>
                <a:sym typeface="Wingdings" pitchFamily="2" charset="2"/>
              </a:rPr>
              <a:t>• 	</a:t>
            </a:r>
            <a:r>
              <a:rPr lang="en-GB" sz="2000" b="1" dirty="0" smtClean="0"/>
              <a:t>Does not look very promising                                                                          at first sight</a:t>
            </a:r>
          </a:p>
          <a:p>
            <a:pPr marL="357188" indent="-357188" algn="l">
              <a:spcBef>
                <a:spcPct val="20000"/>
              </a:spcBef>
            </a:pPr>
            <a:r>
              <a:rPr lang="en-GB" sz="2000" b="1" dirty="0" smtClean="0">
                <a:cs typeface="Times New Roman" pitchFamily="18" charset="0"/>
                <a:sym typeface="Wingdings" pitchFamily="2" charset="2"/>
              </a:rPr>
              <a:t>• 	</a:t>
            </a:r>
            <a:r>
              <a:rPr lang="en-GB" sz="2000" b="1" dirty="0" smtClean="0"/>
              <a:t>Bunch length grows with ~ </a:t>
            </a:r>
            <a:r>
              <a:rPr lang="en-GB" sz="2000" b="1" dirty="0" smtClean="0">
                <a:sym typeface="Symbol"/>
              </a:rPr>
              <a:t></a:t>
            </a:r>
            <a:r>
              <a:rPr lang="en-GB" sz="2000" b="1" dirty="0" smtClean="0">
                <a:latin typeface="Symbol" pitchFamily="18" charset="2"/>
              </a:rPr>
              <a:t>e</a:t>
            </a:r>
            <a:r>
              <a:rPr lang="en-GB" sz="2000" b="1" baseline="-25000" dirty="0" smtClean="0"/>
              <a:t>l</a:t>
            </a:r>
          </a:p>
          <a:p>
            <a:pPr marL="457200" indent="-457200" algn="l">
              <a:spcBef>
                <a:spcPct val="20000"/>
              </a:spcBef>
              <a:buFont typeface="Arial" pitchFamily="34" charset="0"/>
              <a:buChar char="•"/>
            </a:pPr>
            <a:endParaRPr lang="en-GB" sz="2000" b="1" dirty="0" smtClean="0"/>
          </a:p>
          <a:p>
            <a:pPr marL="457200" indent="-457200" algn="l">
              <a:spcBef>
                <a:spcPct val="20000"/>
              </a:spcBef>
              <a:buFont typeface="Arial" pitchFamily="34" charset="0"/>
              <a:buChar char="•"/>
            </a:pPr>
            <a:endParaRPr lang="en-GB" sz="2000" b="1" dirty="0" smtClean="0"/>
          </a:p>
          <a:p>
            <a:pPr marL="357188" indent="-357188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2000" b="1" dirty="0" smtClean="0"/>
              <a:t>Is </a:t>
            </a:r>
            <a:r>
              <a:rPr lang="en-GB" sz="2000" b="1" dirty="0" smtClean="0">
                <a:solidFill>
                  <a:srgbClr val="0000FF"/>
                </a:solidFill>
              </a:rPr>
              <a:t>bunch length or </a:t>
            </a:r>
            <a:r>
              <a:rPr lang="en-GB" sz="2000" b="1" dirty="0" err="1" smtClean="0">
                <a:solidFill>
                  <a:srgbClr val="0000FF"/>
                </a:solidFill>
              </a:rPr>
              <a:t>emittance</a:t>
            </a:r>
            <a:r>
              <a:rPr lang="en-GB" sz="2000" b="1" dirty="0" smtClean="0">
                <a:solidFill>
                  <a:srgbClr val="0000FF"/>
                </a:solidFill>
              </a:rPr>
              <a:t>                                                                   </a:t>
            </a:r>
            <a:r>
              <a:rPr lang="en-GB" sz="2000" b="1" dirty="0" smtClean="0"/>
              <a:t>the </a:t>
            </a:r>
            <a:r>
              <a:rPr lang="en-GB" sz="2000" b="1" dirty="0" smtClean="0">
                <a:solidFill>
                  <a:srgbClr val="0000FF"/>
                </a:solidFill>
              </a:rPr>
              <a:t>crucial</a:t>
            </a:r>
            <a:r>
              <a:rPr lang="en-GB" sz="2000" b="1" dirty="0" smtClean="0"/>
              <a:t> parameter at beam transfer?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8D65-896F-434B-B27E-983AECACC144}" type="slidenum">
              <a:rPr lang="en-US"/>
              <a:pPr/>
              <a:t>2</a:t>
            </a:fld>
            <a:endParaRPr lang="en-US"/>
          </a:p>
        </p:txBody>
      </p:sp>
      <p:sp>
        <p:nvSpPr>
          <p:cNvPr id="573442" name="Rectangle 2"/>
          <p:cNvSpPr>
            <a:spLocks noChangeArrowheads="1"/>
          </p:cNvSpPr>
          <p:nvPr/>
        </p:nvSpPr>
        <p:spPr bwMode="auto">
          <a:xfrm>
            <a:off x="838200" y="228600"/>
            <a:ext cx="906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GB" sz="3600" b="1" dirty="0">
                <a:solidFill>
                  <a:schemeClr val="tx2"/>
                </a:solidFill>
              </a:rPr>
              <a:t>Non-adiabatic bunch </a:t>
            </a:r>
            <a:r>
              <a:rPr lang="en-GB" sz="3600" b="1" dirty="0" smtClean="0">
                <a:solidFill>
                  <a:schemeClr val="tx2"/>
                </a:solidFill>
              </a:rPr>
              <a:t>rotation in the PS</a:t>
            </a:r>
            <a:endParaRPr lang="en-GB" sz="3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1143000" y="3505200"/>
            <a:ext cx="8458200" cy="2597150"/>
            <a:chOff x="720" y="2396"/>
            <a:chExt cx="5328" cy="1636"/>
          </a:xfrm>
        </p:grpSpPr>
        <p:pic>
          <p:nvPicPr>
            <p:cNvPr id="573447" name="Picture 7" descr="RolandNoteFig1d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20" y="2400"/>
              <a:ext cx="1540" cy="1620"/>
            </a:xfrm>
            <a:prstGeom prst="rect">
              <a:avLst/>
            </a:prstGeom>
            <a:noFill/>
          </p:spPr>
        </p:pic>
        <p:pic>
          <p:nvPicPr>
            <p:cNvPr id="573448" name="Picture 8" descr="RolandNoteFig1e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72" y="2400"/>
              <a:ext cx="1575" cy="1632"/>
            </a:xfrm>
            <a:prstGeom prst="rect">
              <a:avLst/>
            </a:prstGeom>
            <a:noFill/>
          </p:spPr>
        </p:pic>
        <p:pic>
          <p:nvPicPr>
            <p:cNvPr id="573449" name="Picture 9" descr="RolandNoteFig1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479" y="2400"/>
              <a:ext cx="1569" cy="1632"/>
            </a:xfrm>
            <a:prstGeom prst="rect">
              <a:avLst/>
            </a:prstGeom>
            <a:noFill/>
          </p:spPr>
        </p:pic>
        <p:sp>
          <p:nvSpPr>
            <p:cNvPr id="573450" name="Rectangle 10"/>
            <p:cNvSpPr>
              <a:spLocks noChangeArrowheads="1"/>
            </p:cNvSpPr>
            <p:nvPr/>
          </p:nvSpPr>
          <p:spPr bwMode="auto">
            <a:xfrm>
              <a:off x="720" y="2400"/>
              <a:ext cx="1286" cy="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451" name="Rectangle 11"/>
            <p:cNvSpPr>
              <a:spLocks noChangeArrowheads="1"/>
            </p:cNvSpPr>
            <p:nvPr/>
          </p:nvSpPr>
          <p:spPr bwMode="auto">
            <a:xfrm>
              <a:off x="2976" y="2396"/>
              <a:ext cx="980" cy="8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452" name="Rectangle 12"/>
            <p:cNvSpPr>
              <a:spLocks noChangeArrowheads="1"/>
            </p:cNvSpPr>
            <p:nvPr/>
          </p:nvSpPr>
          <p:spPr bwMode="auto">
            <a:xfrm>
              <a:off x="4468" y="2400"/>
              <a:ext cx="1340" cy="9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453" name="Text Box 13"/>
          <p:cNvSpPr txBox="1">
            <a:spLocks noChangeArrowheads="1"/>
          </p:cNvSpPr>
          <p:nvPr/>
        </p:nvSpPr>
        <p:spPr bwMode="auto">
          <a:xfrm>
            <a:off x="1219200" y="3200400"/>
            <a:ext cx="31242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b="1" dirty="0"/>
              <a:t>R. </a:t>
            </a:r>
            <a:r>
              <a:rPr lang="en-US" sz="1400" b="1" dirty="0" err="1"/>
              <a:t>Garoby</a:t>
            </a:r>
            <a:r>
              <a:rPr lang="en-US" sz="1400" b="1" dirty="0"/>
              <a:t>, CERN PS/RF/Note 93-17</a:t>
            </a:r>
          </a:p>
        </p:txBody>
      </p:sp>
      <p:pic>
        <p:nvPicPr>
          <p:cNvPr id="573454" name="Picture 14" descr="PSExtractionProcedureFin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19800" y="1216025"/>
            <a:ext cx="3581400" cy="2212975"/>
          </a:xfrm>
          <a:prstGeom prst="rect">
            <a:avLst/>
          </a:prstGeom>
          <a:noFill/>
        </p:spPr>
      </p:pic>
      <p:sp>
        <p:nvSpPr>
          <p:cNvPr id="573455" name="Line 15"/>
          <p:cNvSpPr>
            <a:spLocks noChangeShapeType="1"/>
          </p:cNvSpPr>
          <p:nvPr/>
        </p:nvSpPr>
        <p:spPr bwMode="auto">
          <a:xfrm flipH="1">
            <a:off x="2971800" y="2743200"/>
            <a:ext cx="50038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456" name="Line 16"/>
          <p:cNvSpPr>
            <a:spLocks noChangeShapeType="1"/>
          </p:cNvSpPr>
          <p:nvPr/>
        </p:nvSpPr>
        <p:spPr bwMode="auto">
          <a:xfrm flipH="1">
            <a:off x="6248400" y="2824163"/>
            <a:ext cx="2387600" cy="909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73457" name="Line 17"/>
          <p:cNvSpPr>
            <a:spLocks noChangeShapeType="1"/>
          </p:cNvSpPr>
          <p:nvPr/>
        </p:nvSpPr>
        <p:spPr bwMode="auto">
          <a:xfrm flipH="1">
            <a:off x="8610600" y="3048000"/>
            <a:ext cx="4826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1219200" y="990600"/>
            <a:ext cx="4724400" cy="1981200"/>
            <a:chOff x="1219200" y="990600"/>
            <a:chExt cx="4724400" cy="1981200"/>
          </a:xfrm>
        </p:grpSpPr>
        <p:sp>
          <p:nvSpPr>
            <p:cNvPr id="573458" name="Rectangle 18"/>
            <p:cNvSpPr>
              <a:spLocks noChangeArrowheads="1"/>
            </p:cNvSpPr>
            <p:nvPr/>
          </p:nvSpPr>
          <p:spPr bwMode="auto">
            <a:xfrm>
              <a:off x="1219200" y="990600"/>
              <a:ext cx="4724400" cy="457200"/>
            </a:xfrm>
            <a:prstGeom prst="rect">
              <a:avLst/>
            </a:prstGeom>
            <a:solidFill>
              <a:srgbClr val="CDE6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263525" indent="-263525" algn="l">
                <a:spcBef>
                  <a:spcPct val="20000"/>
                </a:spcBef>
              </a:pPr>
              <a:r>
                <a:rPr lang="en-GB" sz="2200" b="1"/>
                <a:t>Bunch rotation in two steps:</a:t>
              </a:r>
            </a:p>
          </p:txBody>
        </p:sp>
        <p:sp>
          <p:nvSpPr>
            <p:cNvPr id="573459" name="Rectangle 19"/>
            <p:cNvSpPr>
              <a:spLocks noChangeArrowheads="1"/>
            </p:cNvSpPr>
            <p:nvPr/>
          </p:nvSpPr>
          <p:spPr bwMode="auto">
            <a:xfrm>
              <a:off x="1219200" y="1447800"/>
              <a:ext cx="4724400" cy="1524000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60363" indent="-360363" algn="l">
                <a:spcBef>
                  <a:spcPct val="20000"/>
                </a:spcBef>
              </a:pPr>
              <a:r>
                <a:rPr lang="en-GB" sz="2000" b="1" dirty="0">
                  <a:cs typeface="Times New Roman" pitchFamily="18" charset="0"/>
                </a:rPr>
                <a:t>1.	290 </a:t>
              </a:r>
              <a:r>
                <a:rPr lang="en-GB" sz="2000" b="1" dirty="0">
                  <a:latin typeface="Symbol" pitchFamily="18" charset="2"/>
                  <a:cs typeface="Times New Roman" pitchFamily="18" charset="0"/>
                </a:rPr>
                <a:t>m</a:t>
              </a:r>
              <a:r>
                <a:rPr lang="en-GB" sz="2000" b="1" dirty="0">
                  <a:cs typeface="Times New Roman" pitchFamily="18" charset="0"/>
                </a:rPr>
                <a:t>s before extraction:</a:t>
              </a:r>
            </a:p>
            <a:p>
              <a:pPr marL="360363" indent="-360363" algn="l">
                <a:spcBef>
                  <a:spcPct val="20000"/>
                </a:spcBef>
              </a:pPr>
              <a:r>
                <a:rPr lang="en-GB" sz="2000" b="1" dirty="0">
                  <a:cs typeface="Times New Roman" pitchFamily="18" charset="0"/>
                </a:rPr>
                <a:t>	</a:t>
              </a:r>
              <a:r>
                <a:rPr lang="en-GB" sz="2000" b="1" i="1" dirty="0">
                  <a:solidFill>
                    <a:srgbClr val="0000FF"/>
                  </a:solidFill>
                  <a:cs typeface="Times New Roman" pitchFamily="18" charset="0"/>
                </a:rPr>
                <a:t>h</a:t>
              </a:r>
              <a:r>
                <a:rPr lang="en-GB" sz="2000" b="1" dirty="0">
                  <a:solidFill>
                    <a:srgbClr val="0000FF"/>
                  </a:solidFill>
                  <a:cs typeface="Times New Roman" pitchFamily="18" charset="0"/>
                </a:rPr>
                <a:t> = 84 (40 </a:t>
              </a:r>
              <a:r>
                <a:rPr lang="en-GB" sz="2000" b="1" dirty="0" err="1">
                  <a:solidFill>
                    <a:srgbClr val="0000FF"/>
                  </a:solidFill>
                  <a:cs typeface="Times New Roman" pitchFamily="18" charset="0"/>
                </a:rPr>
                <a:t>Mhz</a:t>
              </a:r>
              <a:r>
                <a:rPr lang="en-GB" sz="2000" b="1" dirty="0">
                  <a:solidFill>
                    <a:srgbClr val="0000FF"/>
                  </a:solidFill>
                  <a:cs typeface="Times New Roman" pitchFamily="18" charset="0"/>
                </a:rPr>
                <a:t>): 100 → 300 kV</a:t>
              </a:r>
            </a:p>
            <a:p>
              <a:pPr marL="360363" indent="-360363" algn="l">
                <a:spcBef>
                  <a:spcPct val="20000"/>
                </a:spcBef>
              </a:pPr>
              <a:r>
                <a:rPr lang="en-GB" sz="2000" b="1" dirty="0">
                  <a:cs typeface="Times New Roman" pitchFamily="18" charset="0"/>
                </a:rPr>
                <a:t>2.	90 </a:t>
              </a:r>
              <a:r>
                <a:rPr lang="en-GB" sz="2000" b="1" dirty="0">
                  <a:latin typeface="Symbol" pitchFamily="18" charset="2"/>
                  <a:cs typeface="Times New Roman" pitchFamily="18" charset="0"/>
                </a:rPr>
                <a:t>m</a:t>
              </a:r>
              <a:r>
                <a:rPr lang="en-GB" sz="2000" b="1" dirty="0">
                  <a:cs typeface="Times New Roman" pitchFamily="18" charset="0"/>
                </a:rPr>
                <a:t>s before extraction:</a:t>
              </a:r>
            </a:p>
            <a:p>
              <a:pPr marL="360363" indent="-360363" algn="l">
                <a:spcBef>
                  <a:spcPct val="20000"/>
                </a:spcBef>
              </a:pPr>
              <a:r>
                <a:rPr lang="en-GB" sz="2000" b="1" dirty="0">
                  <a:cs typeface="Times New Roman" pitchFamily="18" charset="0"/>
                </a:rPr>
                <a:t>	</a:t>
              </a:r>
              <a:r>
                <a:rPr lang="en-GB" sz="2000" b="1" i="1" dirty="0">
                  <a:solidFill>
                    <a:srgbClr val="0000FF"/>
                  </a:solidFill>
                  <a:cs typeface="Times New Roman" pitchFamily="18" charset="0"/>
                </a:rPr>
                <a:t>h</a:t>
              </a:r>
              <a:r>
                <a:rPr lang="en-GB" sz="2000" b="1" dirty="0">
                  <a:solidFill>
                    <a:srgbClr val="0000FF"/>
                  </a:solidFill>
                  <a:cs typeface="Times New Roman" pitchFamily="18" charset="0"/>
                </a:rPr>
                <a:t> = 168 (80 </a:t>
              </a:r>
              <a:r>
                <a:rPr lang="en-GB" sz="2000" b="1" dirty="0" err="1">
                  <a:solidFill>
                    <a:srgbClr val="0000FF"/>
                  </a:solidFill>
                  <a:cs typeface="Times New Roman" pitchFamily="18" charset="0"/>
                </a:rPr>
                <a:t>Mhz</a:t>
              </a:r>
              <a:r>
                <a:rPr lang="en-GB" sz="2000" b="1" dirty="0">
                  <a:solidFill>
                    <a:srgbClr val="0000FF"/>
                  </a:solidFill>
                  <a:cs typeface="Times New Roman" pitchFamily="18" charset="0"/>
                </a:rPr>
                <a:t>): 0 → 600 kV</a:t>
              </a:r>
            </a:p>
          </p:txBody>
        </p:sp>
        <p:sp>
          <p:nvSpPr>
            <p:cNvPr id="573461" name="Rectangle 21"/>
            <p:cNvSpPr>
              <a:spLocks noChangeArrowheads="1"/>
            </p:cNvSpPr>
            <p:nvPr/>
          </p:nvSpPr>
          <p:spPr bwMode="auto">
            <a:xfrm>
              <a:off x="1219200" y="990600"/>
              <a:ext cx="4724400" cy="1981200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7696200" y="6096000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4</a:t>
            </a:r>
            <a:r>
              <a:rPr lang="en-US" sz="2000" b="1" dirty="0" smtClean="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2000" b="1" dirty="0" smtClean="0">
                <a:solidFill>
                  <a:srgbClr val="FF0000"/>
                </a:solidFill>
              </a:rPr>
              <a:t> = 4 ns,     </a:t>
            </a:r>
            <a:r>
              <a:rPr lang="en-US" sz="2000" b="1" dirty="0" smtClean="0">
                <a:solidFill>
                  <a:srgbClr val="FF0000"/>
                </a:solidFill>
                <a:latin typeface="Symbol" pitchFamily="18" charset="2"/>
              </a:rPr>
              <a:t>e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l</a:t>
            </a:r>
            <a:r>
              <a:rPr lang="en-US" sz="2000" b="1" dirty="0" smtClean="0">
                <a:solidFill>
                  <a:srgbClr val="FF0000"/>
                </a:solidFill>
              </a:rPr>
              <a:t> = 0.35 </a:t>
            </a:r>
            <a:r>
              <a:rPr lang="en-US" sz="2000" b="1" dirty="0" err="1" smtClean="0">
                <a:solidFill>
                  <a:srgbClr val="FF0000"/>
                </a:solidFill>
              </a:rPr>
              <a:t>eVs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8039100" y="5753100"/>
            <a:ext cx="685800" cy="152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29" name="TextBox 28"/>
          <p:cNvSpPr txBox="1"/>
          <p:nvPr/>
        </p:nvSpPr>
        <p:spPr>
          <a:xfrm rot="735489">
            <a:off x="4967950" y="2371155"/>
            <a:ext cx="1219200" cy="707886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900 kV possible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735489">
            <a:off x="4967950" y="1569159"/>
            <a:ext cx="1219200" cy="707886"/>
          </a:xfrm>
          <a:prstGeom prst="rect">
            <a:avLst/>
          </a:prstGeom>
          <a:solidFill>
            <a:srgbClr val="FF000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600 kV possible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E8D65-896F-434B-B27E-983AECACC144}" type="slidenum">
              <a:rPr lang="en-US"/>
              <a:pPr/>
              <a:t>3</a:t>
            </a:fld>
            <a:endParaRPr lang="en-US"/>
          </a:p>
        </p:txBody>
      </p:sp>
      <p:sp>
        <p:nvSpPr>
          <p:cNvPr id="573442" name="Rectangle 2"/>
          <p:cNvSpPr>
            <a:spLocks noChangeArrowheads="1"/>
          </p:cNvSpPr>
          <p:nvPr/>
        </p:nvSpPr>
        <p:spPr bwMode="auto">
          <a:xfrm>
            <a:off x="838200" y="228600"/>
            <a:ext cx="876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GB" sz="3600" b="1" dirty="0" smtClean="0">
                <a:solidFill>
                  <a:schemeClr val="tx2"/>
                </a:solidFill>
              </a:rPr>
              <a:t>Capture in the SPS</a:t>
            </a:r>
            <a:endParaRPr lang="en-GB" sz="3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1219200" y="1030014"/>
            <a:ext cx="8305800" cy="417786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RF voltage to capture the PS bunches with 4</a:t>
            </a:r>
            <a:r>
              <a:rPr lang="en-GB" sz="2000" b="1" dirty="0" smtClean="0">
                <a:latin typeface="Symbol" pitchFamily="18" charset="2"/>
              </a:rPr>
              <a:t>s</a:t>
            </a:r>
            <a:r>
              <a:rPr lang="en-GB" sz="2000" b="1" dirty="0" smtClean="0"/>
              <a:t> = 4 ns, </a:t>
            </a:r>
            <a:r>
              <a:rPr lang="en-GB" sz="2000" b="1" dirty="0" err="1" smtClean="0">
                <a:latin typeface="Symbol" pitchFamily="18" charset="2"/>
              </a:rPr>
              <a:t>D</a:t>
            </a:r>
            <a:r>
              <a:rPr lang="en-GB" sz="2000" b="1" i="1" dirty="0" err="1" smtClean="0"/>
              <a:t>p</a:t>
            </a:r>
            <a:r>
              <a:rPr lang="en-GB" sz="2000" b="1" dirty="0" smtClean="0"/>
              <a:t>/</a:t>
            </a:r>
            <a:r>
              <a:rPr lang="en-GB" sz="2000" b="1" i="1" dirty="0" smtClean="0"/>
              <a:t>p</a:t>
            </a:r>
            <a:r>
              <a:rPr lang="en-GB" sz="2000" b="1" dirty="0" smtClean="0"/>
              <a:t> = 10</a:t>
            </a:r>
            <a:r>
              <a:rPr lang="en-GB" sz="2000" b="1" baseline="30000" dirty="0" smtClean="0"/>
              <a:t>-3 </a:t>
            </a:r>
            <a:r>
              <a:rPr lang="en-GB" sz="2000" b="1" dirty="0" smtClean="0"/>
              <a:t>? </a:t>
            </a:r>
          </a:p>
        </p:txBody>
      </p:sp>
      <p:pic>
        <p:nvPicPr>
          <p:cNvPr id="1026" name="Picture 2" descr="C:\Heiko\InternalNotes\MDNotes\FirstSPSTomographySeptember2006\bunch1RecontructionOptimiz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199" y="1757162"/>
            <a:ext cx="3810000" cy="4186437"/>
          </a:xfrm>
          <a:prstGeom prst="rect">
            <a:avLst/>
          </a:prstGeom>
          <a:noFill/>
        </p:spPr>
      </p:pic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1219200" y="6172200"/>
            <a:ext cx="8305800" cy="417786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2000" b="1" dirty="0" smtClean="0"/>
              <a:t>Nonetheless </a:t>
            </a:r>
            <a:r>
              <a:rPr lang="en-GB" sz="2000" b="1" dirty="0" err="1" smtClean="0"/>
              <a:t>quadrupole</a:t>
            </a:r>
            <a:r>
              <a:rPr lang="en-GB" sz="2000" b="1" dirty="0" smtClean="0"/>
              <a:t> oscillations and </a:t>
            </a:r>
            <a:r>
              <a:rPr lang="en-GB" sz="2000" b="1" dirty="0" err="1" smtClean="0"/>
              <a:t>filamentation</a:t>
            </a:r>
            <a:r>
              <a:rPr lang="en-GB" sz="2000" b="1" dirty="0" smtClean="0"/>
              <a:t> after injection</a:t>
            </a: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 rot="16200000">
            <a:off x="7732811" y="4151411"/>
            <a:ext cx="3276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b="1" dirty="0" smtClean="0"/>
              <a:t>T. </a:t>
            </a:r>
            <a:r>
              <a:rPr lang="en-US" sz="1400" b="1" dirty="0" err="1" smtClean="0"/>
              <a:t>Bohl</a:t>
            </a:r>
            <a:r>
              <a:rPr lang="en-US" sz="1400" b="1" dirty="0" smtClean="0"/>
              <a:t> et a., </a:t>
            </a:r>
            <a:r>
              <a:rPr lang="en-US" sz="1400" b="1" dirty="0"/>
              <a:t>CERN </a:t>
            </a:r>
            <a:r>
              <a:rPr lang="en-US" sz="1400" b="1" dirty="0" smtClean="0"/>
              <a:t>AB-Note-2007-010</a:t>
            </a:r>
            <a:endParaRPr lang="en-US" sz="1400" b="1" dirty="0"/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1219200" y="1752600"/>
            <a:ext cx="396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 dirty="0" smtClean="0"/>
              <a:t>Matched voltage would be        ~ 380 kV</a:t>
            </a:r>
          </a:p>
          <a:p>
            <a:pPr marL="342900" indent="-342900" algn="l">
              <a:spcBef>
                <a:spcPct val="20000"/>
              </a:spcBef>
              <a:buFont typeface="Arial" pitchFamily="34" charset="0"/>
              <a:buChar char="•"/>
            </a:pPr>
            <a:r>
              <a:rPr lang="en-GB" sz="2000" b="1" dirty="0" smtClean="0"/>
              <a:t>BUT: </a:t>
            </a:r>
            <a:r>
              <a:rPr lang="en-GB" sz="2000" b="1" dirty="0" smtClean="0">
                <a:solidFill>
                  <a:srgbClr val="0000FF"/>
                </a:solidFill>
              </a:rPr>
              <a:t>~ 2 MV</a:t>
            </a:r>
            <a:r>
              <a:rPr lang="en-GB" sz="2000" b="1" dirty="0" smtClean="0"/>
              <a:t> at injection with rise to 3 MV between injections found as empiric optimum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19800" y="4857690"/>
            <a:ext cx="1661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/>
              <a:t>V</a:t>
            </a:r>
            <a:r>
              <a:rPr lang="en-US" sz="2000" b="1" baseline="-25000" dirty="0" smtClean="0"/>
              <a:t>RF</a:t>
            </a:r>
            <a:r>
              <a:rPr lang="en-US" sz="2000" b="1" dirty="0" smtClean="0"/>
              <a:t> = 2.3 MV</a:t>
            </a:r>
            <a:endParaRPr lang="en-US" sz="2000" b="1" dirty="0"/>
          </a:p>
        </p:txBody>
      </p:sp>
      <p:sp>
        <p:nvSpPr>
          <p:cNvPr id="33" name="TextBox 32"/>
          <p:cNvSpPr txBox="1"/>
          <p:nvPr/>
        </p:nvSpPr>
        <p:spPr>
          <a:xfrm rot="683715">
            <a:off x="7998524" y="317193"/>
            <a:ext cx="1720344" cy="523220"/>
          </a:xfrm>
          <a:prstGeom prst="rect">
            <a:avLst/>
          </a:prstGeom>
          <a:solidFill>
            <a:srgbClr val="FF0000">
              <a:alpha val="70000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Reminder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4" name="Text Box 13"/>
          <p:cNvSpPr txBox="1">
            <a:spLocks noChangeArrowheads="1"/>
          </p:cNvSpPr>
          <p:nvPr/>
        </p:nvSpPr>
        <p:spPr bwMode="auto">
          <a:xfrm>
            <a:off x="1579180" y="3591580"/>
            <a:ext cx="3733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b="1" dirty="0" smtClean="0"/>
              <a:t>T. </a:t>
            </a:r>
            <a:r>
              <a:rPr lang="en-US" sz="1400" b="1" dirty="0" err="1" smtClean="0"/>
              <a:t>Bohl</a:t>
            </a:r>
            <a:r>
              <a:rPr lang="en-US" sz="1400" b="1" dirty="0" smtClean="0"/>
              <a:t> et al.,  AB-Note-2006-30</a:t>
            </a:r>
            <a:endParaRPr lang="en-US" sz="1400" b="1" dirty="0"/>
          </a:p>
        </p:txBody>
      </p:sp>
      <p:sp>
        <p:nvSpPr>
          <p:cNvPr id="35" name="Text Box 13"/>
          <p:cNvSpPr txBox="1">
            <a:spLocks noChangeArrowheads="1"/>
          </p:cNvSpPr>
          <p:nvPr/>
        </p:nvSpPr>
        <p:spPr bwMode="auto">
          <a:xfrm>
            <a:off x="1580400" y="3886200"/>
            <a:ext cx="3733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b="1" dirty="0" smtClean="0"/>
              <a:t>E. </a:t>
            </a:r>
            <a:r>
              <a:rPr lang="en-US" sz="1400" b="1" dirty="0" err="1" smtClean="0"/>
              <a:t>Shaposhnikova</a:t>
            </a:r>
            <a:r>
              <a:rPr lang="en-US" sz="1400" b="1" dirty="0" smtClean="0"/>
              <a:t> et al., EPAC2004, p. 1906</a:t>
            </a:r>
            <a:endParaRPr lang="en-US" sz="1400" b="1" dirty="0"/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1580400" y="4188023"/>
            <a:ext cx="3829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b="1" dirty="0" smtClean="0"/>
              <a:t>T. </a:t>
            </a:r>
            <a:r>
              <a:rPr lang="en-US" sz="1400" b="1" dirty="0" err="1" smtClean="0"/>
              <a:t>Linnecar</a:t>
            </a:r>
            <a:r>
              <a:rPr lang="en-US" sz="1400" b="1" dirty="0" smtClean="0"/>
              <a:t> et al., 33</a:t>
            </a:r>
            <a:r>
              <a:rPr lang="en-US" sz="1400" b="1" baseline="30000" dirty="0" smtClean="0"/>
              <a:t>rd</a:t>
            </a:r>
            <a:r>
              <a:rPr lang="en-US" sz="1400" b="1" dirty="0" smtClean="0"/>
              <a:t> ICFA HHH, 2004, p. 345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F93EE2-2590-4729-BAE1-804B17A3784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838200" y="228600"/>
            <a:ext cx="906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GB" sz="3600" b="1" dirty="0" smtClean="0">
                <a:solidFill>
                  <a:schemeClr val="tx2"/>
                </a:solidFill>
              </a:rPr>
              <a:t>Recent transfer studies PS </a:t>
            </a:r>
            <a:r>
              <a:rPr lang="en-GB" sz="3600" b="1" dirty="0" smtClean="0">
                <a:solidFill>
                  <a:schemeClr val="tx2"/>
                </a:solidFill>
                <a:sym typeface="Symbol"/>
              </a:rPr>
              <a:t> SPS</a:t>
            </a:r>
            <a:endParaRPr lang="en-GB" sz="32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Heiko\MachineData\CPS\2011\2011-07-05_LHC50ns_DB_TransferTest3x80MHzSPS\BunchLengthVersusEmittanc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419255"/>
            <a:ext cx="3673231" cy="3581400"/>
          </a:xfrm>
          <a:prstGeom prst="rect">
            <a:avLst/>
          </a:prstGeom>
          <a:noFill/>
        </p:spPr>
      </p:pic>
      <p:pic>
        <p:nvPicPr>
          <p:cNvPr id="1027" name="Picture 3" descr="C:\Heiko\MachineData\CPS\2011\2011-07-05_LHC50ns_DB_TransferTest3x80MHzSPS\SPSTransmissionVersusEmittanc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1343055"/>
            <a:ext cx="3657600" cy="36576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057400" y="9906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Overall SPS transmission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248400" y="990600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Bunch length at transfer</a:t>
            </a:r>
            <a:endParaRPr lang="en-US" sz="2000" b="1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295400" y="5059218"/>
            <a:ext cx="8153400" cy="73198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2000" b="1" dirty="0" smtClean="0"/>
              <a:t>Transmission in SPS does </a:t>
            </a:r>
            <a:r>
              <a:rPr lang="en-GB" sz="2000" b="1" dirty="0" smtClean="0">
                <a:solidFill>
                  <a:srgbClr val="FF0000"/>
                </a:solidFill>
              </a:rPr>
              <a:t>not</a:t>
            </a:r>
            <a:r>
              <a:rPr lang="en-GB" sz="2000" b="1" dirty="0" smtClean="0"/>
              <a:t> increase with larger 80 MHz voltage, though bunch length decreases as expected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295400" y="5783317"/>
            <a:ext cx="8153400" cy="806669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2000" b="1" dirty="0" smtClean="0"/>
              <a:t>Repeat measurements with larger, optimized capture voltage in SPS</a:t>
            </a:r>
          </a:p>
          <a:p>
            <a:pPr marL="342900" indent="-342900" algn="l">
              <a:spcBef>
                <a:spcPct val="20000"/>
              </a:spcBef>
              <a:buFont typeface="Symbol" pitchFamily="18" charset="2"/>
              <a:buChar char="®"/>
            </a:pPr>
            <a:r>
              <a:rPr lang="en-GB" sz="2000" b="1" dirty="0" smtClean="0"/>
              <a:t>Do not forget longitudinal stability in the SPS </a:t>
            </a:r>
            <a:r>
              <a:rPr lang="en-GB" sz="2000" b="1" dirty="0" smtClean="0">
                <a:sym typeface="Symbol"/>
              </a:rPr>
              <a:t> larger </a:t>
            </a:r>
            <a:r>
              <a:rPr lang="en-GB" sz="2000" b="1" dirty="0" smtClean="0">
                <a:latin typeface="Symbol" pitchFamily="18" charset="2"/>
                <a:sym typeface="Symbol"/>
              </a:rPr>
              <a:t>e</a:t>
            </a:r>
            <a:r>
              <a:rPr lang="en-GB" sz="2000" b="1" baseline="-25000" dirty="0" smtClean="0">
                <a:sym typeface="Symbol"/>
              </a:rPr>
              <a:t>l</a:t>
            </a:r>
            <a:r>
              <a:rPr lang="en-GB" sz="2000" b="1" dirty="0" smtClean="0">
                <a:sym typeface="Symbol"/>
              </a:rPr>
              <a:t> preferred</a:t>
            </a:r>
            <a:endParaRPr lang="en-GB" sz="20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248400" y="38100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dirty="0" smtClean="0">
                <a:solidFill>
                  <a:srgbClr val="0000FF"/>
                </a:solidFill>
              </a:rPr>
              <a:t>2x80 MHz </a:t>
            </a:r>
            <a:r>
              <a:rPr lang="en-US" sz="1800" b="1" dirty="0" smtClean="0">
                <a:solidFill>
                  <a:srgbClr val="0000FF"/>
                </a:solidFill>
                <a:sym typeface="Symbol"/>
              </a:rPr>
              <a:t> 600 kV</a:t>
            </a:r>
            <a:endParaRPr lang="en-US" sz="1800" b="1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48400" y="4114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dirty="0" smtClean="0">
                <a:solidFill>
                  <a:srgbClr val="FF0000"/>
                </a:solidFill>
              </a:rPr>
              <a:t>3x80 MHz </a:t>
            </a:r>
            <a:r>
              <a:rPr lang="en-US" sz="1800" b="1" dirty="0" smtClean="0">
                <a:solidFill>
                  <a:srgbClr val="FF0000"/>
                </a:solidFill>
                <a:sym typeface="Symbol"/>
              </a:rPr>
              <a:t> 900 kV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7400" y="1447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dirty="0" smtClean="0">
                <a:solidFill>
                  <a:srgbClr val="0000FF"/>
                </a:solidFill>
              </a:rPr>
              <a:t>2x80 MHz </a:t>
            </a:r>
            <a:r>
              <a:rPr lang="en-US" sz="1800" b="1" dirty="0" smtClean="0">
                <a:solidFill>
                  <a:srgbClr val="0000FF"/>
                </a:solidFill>
                <a:sym typeface="Symbol"/>
              </a:rPr>
              <a:t> 600 kV</a:t>
            </a:r>
            <a:endParaRPr lang="en-US" sz="1800" b="1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57400" y="17526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dirty="0" smtClean="0">
                <a:solidFill>
                  <a:srgbClr val="FF0000"/>
                </a:solidFill>
              </a:rPr>
              <a:t>3x80 MHz </a:t>
            </a:r>
            <a:r>
              <a:rPr lang="en-US" sz="1800" b="1" dirty="0" smtClean="0">
                <a:solidFill>
                  <a:srgbClr val="FF0000"/>
                </a:solidFill>
                <a:sym typeface="Symbol"/>
              </a:rPr>
              <a:t> 900 kV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092670" y="2819240"/>
            <a:ext cx="76200" cy="76200"/>
          </a:xfrm>
          <a:prstGeom prst="ellipse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092400" y="2667000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2057400" y="3200400"/>
            <a:ext cx="1600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400" b="1" dirty="0" smtClean="0"/>
              <a:t>2004 25 ns data,  AB-Note-2006-030</a:t>
            </a:r>
            <a:endParaRPr lang="en-US" sz="1400" b="1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2524125" y="2771777"/>
            <a:ext cx="557213" cy="485773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A58281-4FC0-4A8A-9E1A-A97086B1A36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1219200" y="914400"/>
            <a:ext cx="83058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indent="-363538" algn="l">
              <a:spcBef>
                <a:spcPct val="20000"/>
              </a:spcBef>
            </a:pPr>
            <a:r>
              <a:rPr lang="en-GB" sz="2200" b="1" dirty="0" smtClean="0">
                <a:cs typeface="Times New Roman" pitchFamily="18" charset="0"/>
                <a:sym typeface="Wingdings" pitchFamily="2" charset="2"/>
              </a:rPr>
              <a:t>• 	</a:t>
            </a:r>
            <a:r>
              <a:rPr lang="en-GB" sz="2200" b="1" dirty="0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PS and SPS both profit from larger longitudinal </a:t>
            </a:r>
            <a:r>
              <a:rPr lang="en-GB" sz="2200" b="1" dirty="0" err="1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emittance</a:t>
            </a:r>
            <a:r>
              <a:rPr lang="en-GB" sz="2200" b="1" dirty="0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, </a:t>
            </a:r>
            <a:r>
              <a:rPr lang="en-GB" sz="2200" b="1" dirty="0" smtClean="0">
                <a:solidFill>
                  <a:srgbClr val="0000FF"/>
                </a:solidFill>
                <a:latin typeface="Symbol" pitchFamily="18" charset="2"/>
                <a:cs typeface="Times New Roman" pitchFamily="18" charset="0"/>
                <a:sym typeface="Wingdings" pitchFamily="2" charset="2"/>
              </a:rPr>
              <a:t>e</a:t>
            </a:r>
            <a:r>
              <a:rPr lang="en-GB" sz="2200" b="1" baseline="-25000" dirty="0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l</a:t>
            </a:r>
          </a:p>
          <a:p>
            <a:pPr marL="363538" indent="-363538" algn="l">
              <a:spcBef>
                <a:spcPct val="20000"/>
              </a:spcBef>
            </a:pPr>
            <a:r>
              <a:rPr lang="en-GB" sz="2200" b="1" dirty="0" smtClean="0">
                <a:cs typeface="Times New Roman" pitchFamily="18" charset="0"/>
                <a:sym typeface="Wingdings" pitchFamily="2" charset="2"/>
              </a:rPr>
              <a:t>• 	</a:t>
            </a:r>
            <a:r>
              <a:rPr lang="en-GB" sz="2200" b="1" dirty="0" smtClean="0">
                <a:solidFill>
                  <a:srgbClr val="FF0000"/>
                </a:solidFill>
                <a:cs typeface="Times New Roman" pitchFamily="18" charset="0"/>
                <a:sym typeface="Wingdings" pitchFamily="2" charset="2"/>
              </a:rPr>
              <a:t>BUT: </a:t>
            </a:r>
            <a:r>
              <a:rPr lang="en-GB" sz="2200" b="1" dirty="0" smtClean="0">
                <a:cs typeface="Times New Roman" pitchFamily="18" charset="0"/>
                <a:sym typeface="Wingdings" pitchFamily="2" charset="2"/>
              </a:rPr>
              <a:t>Without optimizing capture voltage, SPS is more sensitive to </a:t>
            </a:r>
            <a:r>
              <a:rPr lang="en-GB" sz="2200" b="1" dirty="0" smtClean="0">
                <a:latin typeface="Symbol" pitchFamily="18" charset="2"/>
                <a:cs typeface="Times New Roman" pitchFamily="18" charset="0"/>
                <a:sym typeface="Wingdings" pitchFamily="2" charset="2"/>
              </a:rPr>
              <a:t>e</a:t>
            </a:r>
            <a:r>
              <a:rPr lang="en-GB" sz="2200" b="1" baseline="-25000" dirty="0" smtClean="0">
                <a:cs typeface="Times New Roman" pitchFamily="18" charset="0"/>
                <a:sym typeface="Wingdings" pitchFamily="2" charset="2"/>
              </a:rPr>
              <a:t>l</a:t>
            </a:r>
            <a:r>
              <a:rPr lang="en-GB" sz="2200" b="1" dirty="0" smtClean="0">
                <a:cs typeface="Times New Roman" pitchFamily="18" charset="0"/>
                <a:sym typeface="Wingdings" pitchFamily="2" charset="2"/>
              </a:rPr>
              <a:t> than bunch length at injection </a:t>
            </a:r>
            <a:r>
              <a:rPr lang="en-GB" sz="2200" b="1" dirty="0" smtClean="0">
                <a:cs typeface="Times New Roman" pitchFamily="18" charset="0"/>
                <a:sym typeface="Symbol"/>
              </a:rPr>
              <a:t> </a:t>
            </a:r>
            <a:r>
              <a:rPr lang="en-GB" sz="2200" b="1" dirty="0" smtClean="0">
                <a:cs typeface="Times New Roman" pitchFamily="18" charset="0"/>
                <a:sym typeface="Wingdings" pitchFamily="2" charset="2"/>
              </a:rPr>
              <a:t>Essentially no direct improvement due to shorter bunches</a:t>
            </a:r>
          </a:p>
          <a:p>
            <a:pPr marL="363538" indent="-363538" algn="l">
              <a:spcBef>
                <a:spcPct val="20000"/>
              </a:spcBef>
            </a:pPr>
            <a:r>
              <a:rPr lang="en-GB" sz="2200" b="1" dirty="0" smtClean="0">
                <a:cs typeface="Times New Roman" pitchFamily="18" charset="0"/>
                <a:sym typeface="Wingdings" pitchFamily="2" charset="2"/>
              </a:rPr>
              <a:t>• 	Confirms first observations in 2004</a:t>
            </a:r>
          </a:p>
          <a:p>
            <a:pPr marL="363538" indent="-363538" algn="l">
              <a:spcBef>
                <a:spcPct val="20000"/>
              </a:spcBef>
            </a:pPr>
            <a:endParaRPr lang="en-GB" sz="2200" b="1" dirty="0" smtClean="0">
              <a:cs typeface="Times New Roman" pitchFamily="18" charset="0"/>
              <a:sym typeface="Wingdings" pitchFamily="2" charset="2"/>
            </a:endParaRPr>
          </a:p>
          <a:p>
            <a:pPr marL="363538" indent="-363538" algn="l">
              <a:spcBef>
                <a:spcPct val="20000"/>
              </a:spcBef>
            </a:pPr>
            <a:r>
              <a:rPr lang="en-GB" sz="2200" b="1" dirty="0" smtClean="0">
                <a:cs typeface="Times New Roman" pitchFamily="18" charset="0"/>
                <a:sym typeface="Wingdings" pitchFamily="2" charset="2"/>
              </a:rPr>
              <a:t>• 	Try to </a:t>
            </a:r>
            <a:r>
              <a:rPr lang="en-GB" sz="2200" b="1" dirty="0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optimize capture voltage </a:t>
            </a:r>
            <a:r>
              <a:rPr lang="en-GB" sz="2200" b="1" dirty="0" smtClean="0">
                <a:cs typeface="Times New Roman" pitchFamily="18" charset="0"/>
                <a:sym typeface="Wingdings" pitchFamily="2" charset="2"/>
              </a:rPr>
              <a:t>and re-measure</a:t>
            </a:r>
          </a:p>
          <a:p>
            <a:pPr marL="363538" indent="-363538" algn="l">
              <a:spcBef>
                <a:spcPct val="20000"/>
              </a:spcBef>
            </a:pPr>
            <a:r>
              <a:rPr lang="en-GB" sz="2200" b="1" dirty="0" smtClean="0">
                <a:cs typeface="Times New Roman" pitchFamily="18" charset="0"/>
                <a:sym typeface="Wingdings" pitchFamily="2" charset="2"/>
              </a:rPr>
              <a:t>• 	Overall transmission in SPS not the only criterion: </a:t>
            </a:r>
            <a:r>
              <a:rPr lang="en-GB" sz="2200" b="1" dirty="0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Losses specific to capture? Maximum intensity versus longitudinal </a:t>
            </a:r>
            <a:r>
              <a:rPr lang="en-GB" sz="2200" b="1" dirty="0" err="1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emittance</a:t>
            </a:r>
            <a:r>
              <a:rPr lang="en-GB" sz="2200" b="1" dirty="0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 in the PS?</a:t>
            </a:r>
          </a:p>
          <a:p>
            <a:pPr marL="363538" indent="-363538" algn="l">
              <a:spcBef>
                <a:spcPct val="20000"/>
              </a:spcBef>
            </a:pPr>
            <a:r>
              <a:rPr lang="en-GB" sz="2200" b="1" dirty="0" smtClean="0">
                <a:cs typeface="Times New Roman" pitchFamily="18" charset="0"/>
                <a:sym typeface="Wingdings" pitchFamily="2" charset="2"/>
              </a:rPr>
              <a:t>• 	Re-do </a:t>
            </a:r>
            <a:r>
              <a:rPr lang="en-GB" sz="2200" b="1" dirty="0" smtClean="0">
                <a:solidFill>
                  <a:srgbClr val="0000FF"/>
                </a:solidFill>
                <a:cs typeface="Times New Roman" pitchFamily="18" charset="0"/>
                <a:sym typeface="Wingdings" pitchFamily="2" charset="2"/>
              </a:rPr>
              <a:t>tomography at SPS injection?</a:t>
            </a: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762000" y="1524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en-GB" sz="3200" b="1" dirty="0" smtClean="0">
                <a:solidFill>
                  <a:schemeClr val="tx2"/>
                </a:solidFill>
              </a:rPr>
              <a:t>Summary</a:t>
            </a:r>
            <a:endParaRPr lang="en-GB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26681</TotalTime>
  <Words>241</Words>
  <Application>Microsoft Office PowerPoint</Application>
  <PresentationFormat>A4 Paper (210x297 mm)</PresentationFormat>
  <Paragraphs>65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Leere Präsentation</vt:lpstr>
      <vt:lpstr>Slide 1</vt:lpstr>
      <vt:lpstr>Slide 2</vt:lpstr>
      <vt:lpstr>Slide 3</vt:lpstr>
      <vt:lpstr>Slide 4</vt:lpstr>
      <vt:lpstr>Slide 5</vt:lpstr>
    </vt:vector>
  </TitlesOfParts>
  <Company>XXXXX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XXXXX</dc:creator>
  <cp:lastModifiedBy>hdamerau</cp:lastModifiedBy>
  <cp:revision>1348</cp:revision>
  <cp:lastPrinted>2004-10-29T07:45:18Z</cp:lastPrinted>
  <dcterms:created xsi:type="dcterms:W3CDTF">2004-02-08T17:46:25Z</dcterms:created>
  <dcterms:modified xsi:type="dcterms:W3CDTF">2011-08-11T12:08:38Z</dcterms:modified>
</cp:coreProperties>
</file>