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82" r:id="rId4"/>
    <p:sldId id="261" r:id="rId5"/>
    <p:sldId id="283" r:id="rId6"/>
    <p:sldId id="279" r:id="rId7"/>
    <p:sldId id="277" r:id="rId8"/>
    <p:sldId id="278" r:id="rId9"/>
    <p:sldId id="265" r:id="rId10"/>
    <p:sldId id="262" r:id="rId11"/>
    <p:sldId id="263" r:id="rId12"/>
    <p:sldId id="264" r:id="rId13"/>
    <p:sldId id="267" r:id="rId14"/>
    <p:sldId id="266" r:id="rId15"/>
    <p:sldId id="272" r:id="rId16"/>
    <p:sldId id="274" r:id="rId17"/>
    <p:sldId id="275" r:id="rId18"/>
    <p:sldId id="276" r:id="rId19"/>
    <p:sldId id="280" r:id="rId20"/>
    <p:sldId id="268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7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salvant\Local%20Settings\Temporary%20Internet%20Files\Content.Outlook\XDL21NZT\bunch_lengths_gau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salvant\Local%20Settings\Temporary%20Internet%20Files\Content.Outlook\XDL21NZT\bunch_lengths_gau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Bunch</a:t>
            </a:r>
            <a:r>
              <a:rPr lang="en-US" baseline="0" dirty="0" smtClean="0"/>
              <a:t> length b</a:t>
            </a:r>
            <a:r>
              <a:rPr lang="en-US" dirty="0" smtClean="0"/>
              <a:t>efore </a:t>
            </a:r>
            <a:r>
              <a:rPr lang="en-US" dirty="0"/>
              <a:t>kick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Sheet1!$H$12:$H$143</c:f>
              <c:numCache>
                <c:formatCode>0.000</c:formatCode>
                <c:ptCount val="132"/>
                <c:pt idx="0">
                  <c:v>3.8499999999999988</c:v>
                </c:pt>
                <c:pt idx="1">
                  <c:v>3.3</c:v>
                </c:pt>
                <c:pt idx="2">
                  <c:v>3.9</c:v>
                </c:pt>
                <c:pt idx="3">
                  <c:v>4</c:v>
                </c:pt>
                <c:pt idx="4">
                  <c:v>3.6</c:v>
                </c:pt>
                <c:pt idx="5">
                  <c:v>2.7</c:v>
                </c:pt>
                <c:pt idx="6">
                  <c:v>3.9</c:v>
                </c:pt>
                <c:pt idx="7">
                  <c:v>3.7</c:v>
                </c:pt>
                <c:pt idx="8">
                  <c:v>4.4000000000000004</c:v>
                </c:pt>
                <c:pt idx="9">
                  <c:v>3.1</c:v>
                </c:pt>
                <c:pt idx="10">
                  <c:v>3</c:v>
                </c:pt>
                <c:pt idx="11">
                  <c:v>3.8</c:v>
                </c:pt>
                <c:pt idx="12">
                  <c:v>3.8</c:v>
                </c:pt>
                <c:pt idx="13">
                  <c:v>3.7</c:v>
                </c:pt>
                <c:pt idx="14">
                  <c:v>2.7</c:v>
                </c:pt>
                <c:pt idx="15">
                  <c:v>3.8</c:v>
                </c:pt>
                <c:pt idx="16">
                  <c:v>3.5</c:v>
                </c:pt>
                <c:pt idx="17">
                  <c:v>3.8</c:v>
                </c:pt>
                <c:pt idx="18">
                  <c:v>2.8</c:v>
                </c:pt>
                <c:pt idx="19">
                  <c:v>3.7</c:v>
                </c:pt>
                <c:pt idx="20">
                  <c:v>3</c:v>
                </c:pt>
                <c:pt idx="21">
                  <c:v>3.7</c:v>
                </c:pt>
                <c:pt idx="22">
                  <c:v>3.3</c:v>
                </c:pt>
                <c:pt idx="23">
                  <c:v>3.9</c:v>
                </c:pt>
                <c:pt idx="24">
                  <c:v>3.7</c:v>
                </c:pt>
                <c:pt idx="25">
                  <c:v>3.7</c:v>
                </c:pt>
                <c:pt idx="26">
                  <c:v>3.8</c:v>
                </c:pt>
                <c:pt idx="27">
                  <c:v>3.6</c:v>
                </c:pt>
                <c:pt idx="28">
                  <c:v>3.3</c:v>
                </c:pt>
                <c:pt idx="29">
                  <c:v>3.9</c:v>
                </c:pt>
                <c:pt idx="30">
                  <c:v>3.7</c:v>
                </c:pt>
                <c:pt idx="31">
                  <c:v>3.7</c:v>
                </c:pt>
                <c:pt idx="32">
                  <c:v>3.9</c:v>
                </c:pt>
                <c:pt idx="33">
                  <c:v>3.3</c:v>
                </c:pt>
                <c:pt idx="34">
                  <c:v>2.9</c:v>
                </c:pt>
                <c:pt idx="35">
                  <c:v>3.7</c:v>
                </c:pt>
                <c:pt idx="36">
                  <c:v>3.9</c:v>
                </c:pt>
                <c:pt idx="37">
                  <c:v>3.3</c:v>
                </c:pt>
                <c:pt idx="38">
                  <c:v>3.8</c:v>
                </c:pt>
                <c:pt idx="39">
                  <c:v>3.6</c:v>
                </c:pt>
                <c:pt idx="40">
                  <c:v>3.3</c:v>
                </c:pt>
                <c:pt idx="41">
                  <c:v>3.5</c:v>
                </c:pt>
                <c:pt idx="42">
                  <c:v>2.8</c:v>
                </c:pt>
                <c:pt idx="43">
                  <c:v>2.9</c:v>
                </c:pt>
                <c:pt idx="44">
                  <c:v>2.7</c:v>
                </c:pt>
                <c:pt idx="45">
                  <c:v>3</c:v>
                </c:pt>
                <c:pt idx="46">
                  <c:v>3</c:v>
                </c:pt>
                <c:pt idx="47">
                  <c:v>2.4</c:v>
                </c:pt>
                <c:pt idx="48">
                  <c:v>2.8</c:v>
                </c:pt>
                <c:pt idx="49">
                  <c:v>3.1</c:v>
                </c:pt>
                <c:pt idx="50">
                  <c:v>2.8</c:v>
                </c:pt>
                <c:pt idx="51">
                  <c:v>2.9</c:v>
                </c:pt>
                <c:pt idx="52">
                  <c:v>2.5</c:v>
                </c:pt>
                <c:pt idx="53">
                  <c:v>2.9</c:v>
                </c:pt>
                <c:pt idx="54">
                  <c:v>1.8</c:v>
                </c:pt>
                <c:pt idx="55">
                  <c:v>1.9</c:v>
                </c:pt>
                <c:pt idx="56">
                  <c:v>2.1</c:v>
                </c:pt>
                <c:pt idx="57">
                  <c:v>2.2000000000000002</c:v>
                </c:pt>
                <c:pt idx="58">
                  <c:v>1.9</c:v>
                </c:pt>
                <c:pt idx="59">
                  <c:v>2.1</c:v>
                </c:pt>
                <c:pt idx="60">
                  <c:v>1.8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</c:v>
                </c:pt>
                <c:pt idx="65">
                  <c:v>1.8</c:v>
                </c:pt>
                <c:pt idx="66">
                  <c:v>1.7000000000000002</c:v>
                </c:pt>
                <c:pt idx="67">
                  <c:v>2</c:v>
                </c:pt>
                <c:pt idx="68">
                  <c:v>2.1</c:v>
                </c:pt>
                <c:pt idx="69">
                  <c:v>1.6</c:v>
                </c:pt>
                <c:pt idx="70">
                  <c:v>1.9</c:v>
                </c:pt>
                <c:pt idx="71">
                  <c:v>1.7000000000000002</c:v>
                </c:pt>
                <c:pt idx="72">
                  <c:v>1.6</c:v>
                </c:pt>
                <c:pt idx="73">
                  <c:v>1.6</c:v>
                </c:pt>
                <c:pt idx="74">
                  <c:v>1.6</c:v>
                </c:pt>
                <c:pt idx="75">
                  <c:v>1.6</c:v>
                </c:pt>
                <c:pt idx="76">
                  <c:v>1.6</c:v>
                </c:pt>
                <c:pt idx="77">
                  <c:v>1.6</c:v>
                </c:pt>
                <c:pt idx="78">
                  <c:v>1.6</c:v>
                </c:pt>
                <c:pt idx="79">
                  <c:v>1.4</c:v>
                </c:pt>
                <c:pt idx="80">
                  <c:v>1.7000000000000002</c:v>
                </c:pt>
                <c:pt idx="81">
                  <c:v>1.7000000000000002</c:v>
                </c:pt>
                <c:pt idx="82">
                  <c:v>1.7000000000000002</c:v>
                </c:pt>
                <c:pt idx="83">
                  <c:v>1.6</c:v>
                </c:pt>
                <c:pt idx="84">
                  <c:v>1.6</c:v>
                </c:pt>
                <c:pt idx="85">
                  <c:v>1.6</c:v>
                </c:pt>
                <c:pt idx="86">
                  <c:v>1.7000000000000002</c:v>
                </c:pt>
                <c:pt idx="87">
                  <c:v>1.4</c:v>
                </c:pt>
                <c:pt idx="88">
                  <c:v>1.7000000000000002</c:v>
                </c:pt>
                <c:pt idx="89">
                  <c:v>1.6</c:v>
                </c:pt>
                <c:pt idx="90">
                  <c:v>1.5</c:v>
                </c:pt>
                <c:pt idx="91">
                  <c:v>1.6</c:v>
                </c:pt>
                <c:pt idx="92">
                  <c:v>1.4</c:v>
                </c:pt>
                <c:pt idx="93">
                  <c:v>1.7000000000000002</c:v>
                </c:pt>
                <c:pt idx="94">
                  <c:v>1.6</c:v>
                </c:pt>
                <c:pt idx="95">
                  <c:v>1.7000000000000002</c:v>
                </c:pt>
                <c:pt idx="96">
                  <c:v>1.7000000000000002</c:v>
                </c:pt>
                <c:pt idx="97">
                  <c:v>1.5</c:v>
                </c:pt>
                <c:pt idx="98">
                  <c:v>1.5</c:v>
                </c:pt>
                <c:pt idx="99">
                  <c:v>1.5</c:v>
                </c:pt>
                <c:pt idx="100">
                  <c:v>1.1000000000000001</c:v>
                </c:pt>
                <c:pt idx="101">
                  <c:v>1.2</c:v>
                </c:pt>
                <c:pt idx="102">
                  <c:v>1.1000000000000001</c:v>
                </c:pt>
                <c:pt idx="103">
                  <c:v>1.1000000000000001</c:v>
                </c:pt>
                <c:pt idx="104">
                  <c:v>1.1000000000000001</c:v>
                </c:pt>
                <c:pt idx="105">
                  <c:v>1.1000000000000001</c:v>
                </c:pt>
                <c:pt idx="106">
                  <c:v>1.1000000000000001</c:v>
                </c:pt>
                <c:pt idx="107">
                  <c:v>1.2</c:v>
                </c:pt>
                <c:pt idx="108">
                  <c:v>1</c:v>
                </c:pt>
                <c:pt idx="109">
                  <c:v>1</c:v>
                </c:pt>
                <c:pt idx="110">
                  <c:v>1.1000000000000001</c:v>
                </c:pt>
                <c:pt idx="111">
                  <c:v>1.1000000000000001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1.1000000000000001</c:v>
                </c:pt>
                <c:pt idx="117">
                  <c:v>0.9</c:v>
                </c:pt>
                <c:pt idx="118">
                  <c:v>0.9</c:v>
                </c:pt>
                <c:pt idx="119">
                  <c:v>0.9</c:v>
                </c:pt>
                <c:pt idx="120">
                  <c:v>1</c:v>
                </c:pt>
                <c:pt idx="121">
                  <c:v>0.9</c:v>
                </c:pt>
                <c:pt idx="122">
                  <c:v>0.9</c:v>
                </c:pt>
                <c:pt idx="123">
                  <c:v>0.8</c:v>
                </c:pt>
                <c:pt idx="124">
                  <c:v>0.8</c:v>
                </c:pt>
                <c:pt idx="125">
                  <c:v>0.8</c:v>
                </c:pt>
                <c:pt idx="126">
                  <c:v>0.8</c:v>
                </c:pt>
                <c:pt idx="127">
                  <c:v>0.70000000000000029</c:v>
                </c:pt>
                <c:pt idx="128">
                  <c:v>0.70000000000000029</c:v>
                </c:pt>
                <c:pt idx="129">
                  <c:v>0.70000000000000029</c:v>
                </c:pt>
                <c:pt idx="130">
                  <c:v>0.70000000000000029</c:v>
                </c:pt>
                <c:pt idx="131">
                  <c:v>0.70000000000000029</c:v>
                </c:pt>
              </c:numCache>
            </c:numRef>
          </c:xVal>
          <c:yVal>
            <c:numRef>
              <c:f>Sheet1!$D$12:$D$143</c:f>
              <c:numCache>
                <c:formatCode>0.000</c:formatCode>
                <c:ptCount val="132"/>
                <c:pt idx="0">
                  <c:v>2.8467784960574685</c:v>
                </c:pt>
                <c:pt idx="1">
                  <c:v>2.8283191371508085</c:v>
                </c:pt>
                <c:pt idx="2">
                  <c:v>2.8412253385855286</c:v>
                </c:pt>
                <c:pt idx="3">
                  <c:v>2.83717848229651</c:v>
                </c:pt>
                <c:pt idx="4">
                  <c:v>2.8363391846811483</c:v>
                </c:pt>
                <c:pt idx="5">
                  <c:v>2.85495458151521</c:v>
                </c:pt>
                <c:pt idx="6">
                  <c:v>2.7729893822123612</c:v>
                </c:pt>
                <c:pt idx="7">
                  <c:v>2.8547843515250002</c:v>
                </c:pt>
                <c:pt idx="8">
                  <c:v>2.9140743468633299</c:v>
                </c:pt>
                <c:pt idx="9">
                  <c:v>2.8760012957318586</c:v>
                </c:pt>
                <c:pt idx="10">
                  <c:v>2.8351316918409801</c:v>
                </c:pt>
                <c:pt idx="11">
                  <c:v>2.78526131190422</c:v>
                </c:pt>
                <c:pt idx="12">
                  <c:v>2.7915032221949514</c:v>
                </c:pt>
                <c:pt idx="13">
                  <c:v>2.8245230030650399</c:v>
                </c:pt>
                <c:pt idx="14">
                  <c:v>2.7853862703060814</c:v>
                </c:pt>
                <c:pt idx="15">
                  <c:v>2.7493552454149714</c:v>
                </c:pt>
                <c:pt idx="16">
                  <c:v>2.8041703287378801</c:v>
                </c:pt>
                <c:pt idx="17">
                  <c:v>2.76550612627444</c:v>
                </c:pt>
                <c:pt idx="18">
                  <c:v>2.8424122645122885</c:v>
                </c:pt>
                <c:pt idx="19">
                  <c:v>2.8060702660377599</c:v>
                </c:pt>
                <c:pt idx="20">
                  <c:v>2.8378921489756599</c:v>
                </c:pt>
                <c:pt idx="21">
                  <c:v>2.8023561488197397</c:v>
                </c:pt>
                <c:pt idx="22">
                  <c:v>2.8346410920926486</c:v>
                </c:pt>
                <c:pt idx="23">
                  <c:v>2.8288321338426683</c:v>
                </c:pt>
                <c:pt idx="24">
                  <c:v>2.8134689270395472</c:v>
                </c:pt>
                <c:pt idx="25">
                  <c:v>2.8103545527016314</c:v>
                </c:pt>
                <c:pt idx="26">
                  <c:v>2.79997588341763</c:v>
                </c:pt>
                <c:pt idx="27">
                  <c:v>2.8125648413347597</c:v>
                </c:pt>
                <c:pt idx="28">
                  <c:v>2.8259730101074001</c:v>
                </c:pt>
                <c:pt idx="29">
                  <c:v>2.8213735953537888</c:v>
                </c:pt>
                <c:pt idx="30">
                  <c:v>2.8002514826135685</c:v>
                </c:pt>
                <c:pt idx="31">
                  <c:v>2.8051192724615812</c:v>
                </c:pt>
                <c:pt idx="32">
                  <c:v>2.8099067871438597</c:v>
                </c:pt>
                <c:pt idx="33">
                  <c:v>2.8416920866670301</c:v>
                </c:pt>
                <c:pt idx="34">
                  <c:v>2.8217222353709599</c:v>
                </c:pt>
                <c:pt idx="35">
                  <c:v>2.84354265160724</c:v>
                </c:pt>
                <c:pt idx="36">
                  <c:v>2.8255463563460199</c:v>
                </c:pt>
                <c:pt idx="37">
                  <c:v>2.8263434980524198</c:v>
                </c:pt>
                <c:pt idx="38">
                  <c:v>2.76267190509266</c:v>
                </c:pt>
                <c:pt idx="39">
                  <c:v>2.77074516639833</c:v>
                </c:pt>
                <c:pt idx="40">
                  <c:v>2.7804354488557514</c:v>
                </c:pt>
                <c:pt idx="41">
                  <c:v>2.8384945536216701</c:v>
                </c:pt>
                <c:pt idx="42">
                  <c:v>2.6465815605869221</c:v>
                </c:pt>
                <c:pt idx="43">
                  <c:v>2.5427905403104916</c:v>
                </c:pt>
                <c:pt idx="44">
                  <c:v>2.68020872969465</c:v>
                </c:pt>
                <c:pt idx="45">
                  <c:v>2.5405153823225115</c:v>
                </c:pt>
                <c:pt idx="46">
                  <c:v>2.6945961299819099</c:v>
                </c:pt>
                <c:pt idx="47">
                  <c:v>2.6837950568771021</c:v>
                </c:pt>
                <c:pt idx="48">
                  <c:v>2.6928665142305483</c:v>
                </c:pt>
                <c:pt idx="49">
                  <c:v>2.5669714187487198</c:v>
                </c:pt>
                <c:pt idx="50">
                  <c:v>2.65832597100552</c:v>
                </c:pt>
                <c:pt idx="51">
                  <c:v>2.6319025657013313</c:v>
                </c:pt>
                <c:pt idx="52">
                  <c:v>2.5738884421155102</c:v>
                </c:pt>
                <c:pt idx="53">
                  <c:v>2.7053311760391812</c:v>
                </c:pt>
                <c:pt idx="54">
                  <c:v>2.3728634681206984</c:v>
                </c:pt>
                <c:pt idx="55">
                  <c:v>2.4954307739043302</c:v>
                </c:pt>
                <c:pt idx="56">
                  <c:v>2.5722538562574</c:v>
                </c:pt>
                <c:pt idx="57">
                  <c:v>2.5714783194745672</c:v>
                </c:pt>
                <c:pt idx="58">
                  <c:v>2.5058918432848398</c:v>
                </c:pt>
                <c:pt idx="59">
                  <c:v>2.4822515231791482</c:v>
                </c:pt>
                <c:pt idx="60">
                  <c:v>2.5101823907413299</c:v>
                </c:pt>
                <c:pt idx="61">
                  <c:v>2.4662452372629993</c:v>
                </c:pt>
                <c:pt idx="62">
                  <c:v>2.4338009039365889</c:v>
                </c:pt>
                <c:pt idx="63">
                  <c:v>2.4829515715848798</c:v>
                </c:pt>
                <c:pt idx="64">
                  <c:v>2.58202165012084</c:v>
                </c:pt>
                <c:pt idx="65">
                  <c:v>2.3518393166875597</c:v>
                </c:pt>
                <c:pt idx="66">
                  <c:v>2.5290202366212999</c:v>
                </c:pt>
                <c:pt idx="67">
                  <c:v>2.60110609335256</c:v>
                </c:pt>
                <c:pt idx="68">
                  <c:v>2.5507583938872682</c:v>
                </c:pt>
                <c:pt idx="69">
                  <c:v>2.3989328159012198</c:v>
                </c:pt>
                <c:pt idx="70">
                  <c:v>2.4352281618830185</c:v>
                </c:pt>
                <c:pt idx="71">
                  <c:v>2.4544298028360498</c:v>
                </c:pt>
                <c:pt idx="72">
                  <c:v>2.3945265956009401</c:v>
                </c:pt>
                <c:pt idx="73">
                  <c:v>2.37172187498658</c:v>
                </c:pt>
                <c:pt idx="74">
                  <c:v>2.3545047744174314</c:v>
                </c:pt>
                <c:pt idx="75">
                  <c:v>2.2636139913449513</c:v>
                </c:pt>
                <c:pt idx="76">
                  <c:v>2.4654670145992186</c:v>
                </c:pt>
                <c:pt idx="77">
                  <c:v>2.3709881554213399</c:v>
                </c:pt>
                <c:pt idx="78">
                  <c:v>2.3175401985148882</c:v>
                </c:pt>
                <c:pt idx="79">
                  <c:v>2.27433250920522</c:v>
                </c:pt>
                <c:pt idx="80">
                  <c:v>2.4536226972419</c:v>
                </c:pt>
                <c:pt idx="81">
                  <c:v>2.4221411017636987</c:v>
                </c:pt>
                <c:pt idx="82">
                  <c:v>2.3504478267442579</c:v>
                </c:pt>
                <c:pt idx="83">
                  <c:v>2.3401768638017701</c:v>
                </c:pt>
                <c:pt idx="84">
                  <c:v>2.4772711254380688</c:v>
                </c:pt>
                <c:pt idx="85">
                  <c:v>2.3630856133295386</c:v>
                </c:pt>
                <c:pt idx="86">
                  <c:v>2.3596406547318378</c:v>
                </c:pt>
                <c:pt idx="87">
                  <c:v>2.4241162060774522</c:v>
                </c:pt>
                <c:pt idx="88">
                  <c:v>2.3557794393205773</c:v>
                </c:pt>
                <c:pt idx="89">
                  <c:v>2.3892641708925102</c:v>
                </c:pt>
                <c:pt idx="90">
                  <c:v>2.3217192693550799</c:v>
                </c:pt>
                <c:pt idx="91">
                  <c:v>2.3710608233232269</c:v>
                </c:pt>
                <c:pt idx="92">
                  <c:v>2.4075409091470701</c:v>
                </c:pt>
                <c:pt idx="93">
                  <c:v>2.3520615088732786</c:v>
                </c:pt>
                <c:pt idx="94">
                  <c:v>2.3127641985903198</c:v>
                </c:pt>
                <c:pt idx="95">
                  <c:v>2.3358927196756185</c:v>
                </c:pt>
                <c:pt idx="96">
                  <c:v>2.3756022065816689</c:v>
                </c:pt>
                <c:pt idx="97">
                  <c:v>2.3756022065816689</c:v>
                </c:pt>
                <c:pt idx="98">
                  <c:v>2.3465745816201</c:v>
                </c:pt>
                <c:pt idx="99">
                  <c:v>2.3901016325260098</c:v>
                </c:pt>
                <c:pt idx="100">
                  <c:v>2.2858121830702283</c:v>
                </c:pt>
                <c:pt idx="101">
                  <c:v>2.3262123344052372</c:v>
                </c:pt>
                <c:pt idx="102">
                  <c:v>2.3950004619184786</c:v>
                </c:pt>
                <c:pt idx="103">
                  <c:v>2.41948157328933</c:v>
                </c:pt>
                <c:pt idx="104">
                  <c:v>2.3952989061618872</c:v>
                </c:pt>
                <c:pt idx="105">
                  <c:v>2.4450047807200401</c:v>
                </c:pt>
                <c:pt idx="106">
                  <c:v>2.3031251787529117</c:v>
                </c:pt>
                <c:pt idx="107">
                  <c:v>2.3190853355167271</c:v>
                </c:pt>
                <c:pt idx="108">
                  <c:v>2.4719800508780501</c:v>
                </c:pt>
                <c:pt idx="109">
                  <c:v>2.5236229812229412</c:v>
                </c:pt>
                <c:pt idx="110">
                  <c:v>2.4426142865504001</c:v>
                </c:pt>
                <c:pt idx="111">
                  <c:v>2.4193361234590185</c:v>
                </c:pt>
                <c:pt idx="112">
                  <c:v>2.5395215995321698</c:v>
                </c:pt>
                <c:pt idx="113">
                  <c:v>2.4047244434076513</c:v>
                </c:pt>
                <c:pt idx="114">
                  <c:v>2.3542297945929995</c:v>
                </c:pt>
                <c:pt idx="115">
                  <c:v>2.4105526773163</c:v>
                </c:pt>
                <c:pt idx="116">
                  <c:v>2.4118554459999384</c:v>
                </c:pt>
                <c:pt idx="117">
                  <c:v>2.4112871325474901</c:v>
                </c:pt>
                <c:pt idx="118">
                  <c:v>2.2960633712868197</c:v>
                </c:pt>
                <c:pt idx="119">
                  <c:v>2.376654039215147</c:v>
                </c:pt>
                <c:pt idx="120">
                  <c:v>2.43130104418923</c:v>
                </c:pt>
                <c:pt idx="121">
                  <c:v>2.4642235307611</c:v>
                </c:pt>
                <c:pt idx="122">
                  <c:v>2.3547711046235187</c:v>
                </c:pt>
                <c:pt idx="123">
                  <c:v>2.42494836829071</c:v>
                </c:pt>
                <c:pt idx="124">
                  <c:v>2.3886827695352397</c:v>
                </c:pt>
                <c:pt idx="125">
                  <c:v>2.32306142760542</c:v>
                </c:pt>
                <c:pt idx="126">
                  <c:v>2.4464211149753501</c:v>
                </c:pt>
                <c:pt idx="127">
                  <c:v>2.5752099847441379</c:v>
                </c:pt>
                <c:pt idx="128">
                  <c:v>2.2262995920804514</c:v>
                </c:pt>
                <c:pt idx="129">
                  <c:v>2.4923346458610913</c:v>
                </c:pt>
                <c:pt idx="130">
                  <c:v>2.2820600548611401</c:v>
                </c:pt>
                <c:pt idx="131">
                  <c:v>2.2689509864772299</c:v>
                </c:pt>
              </c:numCache>
            </c:numRef>
          </c:yVal>
        </c:ser>
        <c:axId val="85472768"/>
        <c:axId val="85688320"/>
      </c:scatterChart>
      <c:valAx>
        <c:axId val="85472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Intensity [10^11 p]</a:t>
                </a:r>
              </a:p>
            </c:rich>
          </c:tx>
          <c:layout/>
        </c:title>
        <c:numFmt formatCode="0.000" sourceLinked="1"/>
        <c:tickLblPos val="nextTo"/>
        <c:crossAx val="85688320"/>
        <c:crosses val="autoZero"/>
        <c:crossBetween val="midCat"/>
      </c:valAx>
      <c:valAx>
        <c:axId val="85688320"/>
        <c:scaling>
          <c:orientation val="minMax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Bunch length [ns]</a:t>
                </a:r>
              </a:p>
            </c:rich>
          </c:tx>
          <c:layout/>
        </c:title>
        <c:numFmt formatCode="0.000" sourceLinked="1"/>
        <c:tickLblPos val="nextTo"/>
        <c:crossAx val="8547276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Bunch length at </a:t>
            </a:r>
            <a:r>
              <a:rPr lang="en-US" dirty="0"/>
              <a:t>injection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Sheet1!$H$12:$H$143</c:f>
              <c:numCache>
                <c:formatCode>0.000</c:formatCode>
                <c:ptCount val="132"/>
                <c:pt idx="0">
                  <c:v>3.8499999999999988</c:v>
                </c:pt>
                <c:pt idx="1">
                  <c:v>3.3</c:v>
                </c:pt>
                <c:pt idx="2">
                  <c:v>3.9</c:v>
                </c:pt>
                <c:pt idx="3">
                  <c:v>4</c:v>
                </c:pt>
                <c:pt idx="4">
                  <c:v>3.6</c:v>
                </c:pt>
                <c:pt idx="5">
                  <c:v>2.7</c:v>
                </c:pt>
                <c:pt idx="6">
                  <c:v>3.9</c:v>
                </c:pt>
                <c:pt idx="7">
                  <c:v>3.7</c:v>
                </c:pt>
                <c:pt idx="8">
                  <c:v>4.4000000000000004</c:v>
                </c:pt>
                <c:pt idx="9">
                  <c:v>3.1</c:v>
                </c:pt>
                <c:pt idx="10">
                  <c:v>3</c:v>
                </c:pt>
                <c:pt idx="11">
                  <c:v>3.8</c:v>
                </c:pt>
                <c:pt idx="12">
                  <c:v>3.8</c:v>
                </c:pt>
                <c:pt idx="13">
                  <c:v>3.7</c:v>
                </c:pt>
                <c:pt idx="14">
                  <c:v>2.7</c:v>
                </c:pt>
                <c:pt idx="15">
                  <c:v>3.8</c:v>
                </c:pt>
                <c:pt idx="16">
                  <c:v>3.5</c:v>
                </c:pt>
                <c:pt idx="17">
                  <c:v>3.8</c:v>
                </c:pt>
                <c:pt idx="18">
                  <c:v>2.8</c:v>
                </c:pt>
                <c:pt idx="19">
                  <c:v>3.7</c:v>
                </c:pt>
                <c:pt idx="20">
                  <c:v>3</c:v>
                </c:pt>
                <c:pt idx="21">
                  <c:v>3.7</c:v>
                </c:pt>
                <c:pt idx="22">
                  <c:v>3.3</c:v>
                </c:pt>
                <c:pt idx="23">
                  <c:v>3.9</c:v>
                </c:pt>
                <c:pt idx="24">
                  <c:v>3.7</c:v>
                </c:pt>
                <c:pt idx="25">
                  <c:v>3.7</c:v>
                </c:pt>
                <c:pt idx="26">
                  <c:v>3.8</c:v>
                </c:pt>
                <c:pt idx="27">
                  <c:v>3.6</c:v>
                </c:pt>
                <c:pt idx="28">
                  <c:v>3.3</c:v>
                </c:pt>
                <c:pt idx="29">
                  <c:v>3.9</c:v>
                </c:pt>
                <c:pt idx="30">
                  <c:v>3.7</c:v>
                </c:pt>
                <c:pt idx="31">
                  <c:v>3.7</c:v>
                </c:pt>
                <c:pt idx="32">
                  <c:v>3.9</c:v>
                </c:pt>
                <c:pt idx="33">
                  <c:v>3.3</c:v>
                </c:pt>
                <c:pt idx="34">
                  <c:v>2.9</c:v>
                </c:pt>
                <c:pt idx="35">
                  <c:v>3.7</c:v>
                </c:pt>
                <c:pt idx="36">
                  <c:v>3.9</c:v>
                </c:pt>
                <c:pt idx="37">
                  <c:v>3.3</c:v>
                </c:pt>
                <c:pt idx="38">
                  <c:v>3.8</c:v>
                </c:pt>
                <c:pt idx="39">
                  <c:v>3.6</c:v>
                </c:pt>
                <c:pt idx="40">
                  <c:v>3.3</c:v>
                </c:pt>
                <c:pt idx="41">
                  <c:v>3.5</c:v>
                </c:pt>
                <c:pt idx="42">
                  <c:v>2.8</c:v>
                </c:pt>
                <c:pt idx="43">
                  <c:v>2.9</c:v>
                </c:pt>
                <c:pt idx="44">
                  <c:v>2.7</c:v>
                </c:pt>
                <c:pt idx="45">
                  <c:v>3</c:v>
                </c:pt>
                <c:pt idx="46">
                  <c:v>3</c:v>
                </c:pt>
                <c:pt idx="47">
                  <c:v>2.4</c:v>
                </c:pt>
                <c:pt idx="48">
                  <c:v>2.8</c:v>
                </c:pt>
                <c:pt idx="49">
                  <c:v>3.1</c:v>
                </c:pt>
                <c:pt idx="50">
                  <c:v>2.8</c:v>
                </c:pt>
                <c:pt idx="51">
                  <c:v>2.9</c:v>
                </c:pt>
                <c:pt idx="52">
                  <c:v>2.5</c:v>
                </c:pt>
                <c:pt idx="53">
                  <c:v>2.9</c:v>
                </c:pt>
                <c:pt idx="54">
                  <c:v>1.8</c:v>
                </c:pt>
                <c:pt idx="55">
                  <c:v>1.9000000000000001</c:v>
                </c:pt>
                <c:pt idx="56">
                  <c:v>2.1</c:v>
                </c:pt>
                <c:pt idx="57">
                  <c:v>2.2000000000000002</c:v>
                </c:pt>
                <c:pt idx="58">
                  <c:v>1.9000000000000001</c:v>
                </c:pt>
                <c:pt idx="59">
                  <c:v>2.1</c:v>
                </c:pt>
                <c:pt idx="60">
                  <c:v>1.8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</c:v>
                </c:pt>
                <c:pt idx="65">
                  <c:v>1.8</c:v>
                </c:pt>
                <c:pt idx="66">
                  <c:v>1.7</c:v>
                </c:pt>
                <c:pt idx="67">
                  <c:v>2</c:v>
                </c:pt>
                <c:pt idx="68">
                  <c:v>2.1</c:v>
                </c:pt>
                <c:pt idx="69">
                  <c:v>1.6</c:v>
                </c:pt>
                <c:pt idx="70">
                  <c:v>1.9000000000000001</c:v>
                </c:pt>
                <c:pt idx="71">
                  <c:v>1.7</c:v>
                </c:pt>
                <c:pt idx="72">
                  <c:v>1.6</c:v>
                </c:pt>
                <c:pt idx="73">
                  <c:v>1.6</c:v>
                </c:pt>
                <c:pt idx="74">
                  <c:v>1.6</c:v>
                </c:pt>
                <c:pt idx="75">
                  <c:v>1.6</c:v>
                </c:pt>
                <c:pt idx="76">
                  <c:v>1.6</c:v>
                </c:pt>
                <c:pt idx="77">
                  <c:v>1.6</c:v>
                </c:pt>
                <c:pt idx="78">
                  <c:v>1.6</c:v>
                </c:pt>
                <c:pt idx="79">
                  <c:v>1.4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1.6</c:v>
                </c:pt>
                <c:pt idx="84">
                  <c:v>1.6</c:v>
                </c:pt>
                <c:pt idx="85">
                  <c:v>1.6</c:v>
                </c:pt>
                <c:pt idx="86">
                  <c:v>1.7</c:v>
                </c:pt>
                <c:pt idx="87">
                  <c:v>1.4</c:v>
                </c:pt>
                <c:pt idx="88">
                  <c:v>1.7</c:v>
                </c:pt>
                <c:pt idx="89">
                  <c:v>1.6</c:v>
                </c:pt>
                <c:pt idx="90">
                  <c:v>1.5</c:v>
                </c:pt>
                <c:pt idx="91">
                  <c:v>1.6</c:v>
                </c:pt>
                <c:pt idx="92">
                  <c:v>1.4</c:v>
                </c:pt>
                <c:pt idx="93">
                  <c:v>1.7</c:v>
                </c:pt>
                <c:pt idx="94">
                  <c:v>1.6</c:v>
                </c:pt>
                <c:pt idx="95">
                  <c:v>1.7</c:v>
                </c:pt>
                <c:pt idx="96">
                  <c:v>1.7</c:v>
                </c:pt>
                <c:pt idx="97">
                  <c:v>1.5</c:v>
                </c:pt>
                <c:pt idx="98">
                  <c:v>1.5</c:v>
                </c:pt>
                <c:pt idx="99">
                  <c:v>1.5</c:v>
                </c:pt>
                <c:pt idx="100">
                  <c:v>1.1000000000000001</c:v>
                </c:pt>
                <c:pt idx="101">
                  <c:v>1.2</c:v>
                </c:pt>
                <c:pt idx="102">
                  <c:v>1.1000000000000001</c:v>
                </c:pt>
                <c:pt idx="103">
                  <c:v>1.1000000000000001</c:v>
                </c:pt>
                <c:pt idx="104">
                  <c:v>1.1000000000000001</c:v>
                </c:pt>
                <c:pt idx="105">
                  <c:v>1.1000000000000001</c:v>
                </c:pt>
                <c:pt idx="106">
                  <c:v>1.1000000000000001</c:v>
                </c:pt>
                <c:pt idx="107">
                  <c:v>1.2</c:v>
                </c:pt>
                <c:pt idx="108">
                  <c:v>1</c:v>
                </c:pt>
                <c:pt idx="109">
                  <c:v>1</c:v>
                </c:pt>
                <c:pt idx="110">
                  <c:v>1.1000000000000001</c:v>
                </c:pt>
                <c:pt idx="111">
                  <c:v>1.1000000000000001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1.1000000000000001</c:v>
                </c:pt>
                <c:pt idx="117">
                  <c:v>0.9</c:v>
                </c:pt>
                <c:pt idx="118">
                  <c:v>0.9</c:v>
                </c:pt>
                <c:pt idx="119">
                  <c:v>0.9</c:v>
                </c:pt>
                <c:pt idx="120">
                  <c:v>1</c:v>
                </c:pt>
                <c:pt idx="121">
                  <c:v>0.9</c:v>
                </c:pt>
                <c:pt idx="122">
                  <c:v>0.9</c:v>
                </c:pt>
                <c:pt idx="123">
                  <c:v>0.8</c:v>
                </c:pt>
                <c:pt idx="124">
                  <c:v>0.8</c:v>
                </c:pt>
                <c:pt idx="125">
                  <c:v>0.8</c:v>
                </c:pt>
                <c:pt idx="126">
                  <c:v>0.8</c:v>
                </c:pt>
                <c:pt idx="127">
                  <c:v>0.70000000000000029</c:v>
                </c:pt>
                <c:pt idx="128">
                  <c:v>0.70000000000000029</c:v>
                </c:pt>
                <c:pt idx="129">
                  <c:v>0.70000000000000029</c:v>
                </c:pt>
                <c:pt idx="130">
                  <c:v>0.70000000000000029</c:v>
                </c:pt>
                <c:pt idx="131">
                  <c:v>0.70000000000000029</c:v>
                </c:pt>
              </c:numCache>
            </c:numRef>
          </c:xVal>
          <c:yVal>
            <c:numRef>
              <c:f>Sheet1!$C$12:$C$143</c:f>
              <c:numCache>
                <c:formatCode>0.000</c:formatCode>
                <c:ptCount val="132"/>
                <c:pt idx="0">
                  <c:v>3.9670143735234502</c:v>
                </c:pt>
                <c:pt idx="1">
                  <c:v>4.0336724091389025</c:v>
                </c:pt>
                <c:pt idx="2">
                  <c:v>3.8860182442211397</c:v>
                </c:pt>
                <c:pt idx="3">
                  <c:v>3.8948261499715198</c:v>
                </c:pt>
                <c:pt idx="4">
                  <c:v>3.9499130306033399</c:v>
                </c:pt>
                <c:pt idx="5">
                  <c:v>3.9453091567869714</c:v>
                </c:pt>
                <c:pt idx="6">
                  <c:v>3.8534561648458578</c:v>
                </c:pt>
                <c:pt idx="7">
                  <c:v>3.9257228084515914</c:v>
                </c:pt>
                <c:pt idx="8">
                  <c:v>4.0270338584418868</c:v>
                </c:pt>
                <c:pt idx="9">
                  <c:v>3.9844701656401997</c:v>
                </c:pt>
                <c:pt idx="10">
                  <c:v>3.9334068992016986</c:v>
                </c:pt>
                <c:pt idx="11">
                  <c:v>3.8546268215589685</c:v>
                </c:pt>
                <c:pt idx="12">
                  <c:v>3.8489149991490987</c:v>
                </c:pt>
                <c:pt idx="13">
                  <c:v>3.8817904609321001</c:v>
                </c:pt>
                <c:pt idx="14">
                  <c:v>3.8349244389535597</c:v>
                </c:pt>
                <c:pt idx="15">
                  <c:v>3.7789289565146902</c:v>
                </c:pt>
                <c:pt idx="16">
                  <c:v>3.9302166850639488</c:v>
                </c:pt>
                <c:pt idx="17">
                  <c:v>3.81614426085146</c:v>
                </c:pt>
                <c:pt idx="18">
                  <c:v>3.9614821489338685</c:v>
                </c:pt>
                <c:pt idx="19">
                  <c:v>3.90093103030024</c:v>
                </c:pt>
                <c:pt idx="20">
                  <c:v>3.9515000902311197</c:v>
                </c:pt>
                <c:pt idx="21">
                  <c:v>3.9030305223116013</c:v>
                </c:pt>
                <c:pt idx="22">
                  <c:v>3.8275088879193899</c:v>
                </c:pt>
                <c:pt idx="23">
                  <c:v>3.9019333529598601</c:v>
                </c:pt>
                <c:pt idx="24">
                  <c:v>3.86083572216419</c:v>
                </c:pt>
                <c:pt idx="25">
                  <c:v>3.8950883888669998</c:v>
                </c:pt>
                <c:pt idx="26">
                  <c:v>3.8545522168920501</c:v>
                </c:pt>
                <c:pt idx="27">
                  <c:v>3.9113263988852798</c:v>
                </c:pt>
                <c:pt idx="28">
                  <c:v>3.8386953892606872</c:v>
                </c:pt>
                <c:pt idx="29">
                  <c:v>3.86509446087529</c:v>
                </c:pt>
                <c:pt idx="30">
                  <c:v>3.8519533611248282</c:v>
                </c:pt>
                <c:pt idx="31">
                  <c:v>3.8195221530333185</c:v>
                </c:pt>
                <c:pt idx="32">
                  <c:v>3.8659006198696089</c:v>
                </c:pt>
                <c:pt idx="33">
                  <c:v>3.9227562209609101</c:v>
                </c:pt>
                <c:pt idx="34">
                  <c:v>3.9048510946431483</c:v>
                </c:pt>
                <c:pt idx="35">
                  <c:v>3.9075997131745401</c:v>
                </c:pt>
                <c:pt idx="36">
                  <c:v>3.8479686672524802</c:v>
                </c:pt>
                <c:pt idx="37">
                  <c:v>3.9251201007381797</c:v>
                </c:pt>
                <c:pt idx="38">
                  <c:v>3.8090573915907289</c:v>
                </c:pt>
                <c:pt idx="39">
                  <c:v>3.7783330413330916</c:v>
                </c:pt>
                <c:pt idx="40">
                  <c:v>3.8820962915896398</c:v>
                </c:pt>
                <c:pt idx="41">
                  <c:v>3.8935736537168797</c:v>
                </c:pt>
                <c:pt idx="42">
                  <c:v>3.6248657433797797</c:v>
                </c:pt>
                <c:pt idx="43">
                  <c:v>3.5935084839776485</c:v>
                </c:pt>
                <c:pt idx="44">
                  <c:v>3.7461038937899498</c:v>
                </c:pt>
                <c:pt idx="45">
                  <c:v>3.4525615972306998</c:v>
                </c:pt>
                <c:pt idx="46">
                  <c:v>3.7584208413272013</c:v>
                </c:pt>
                <c:pt idx="47">
                  <c:v>3.7563788851706086</c:v>
                </c:pt>
                <c:pt idx="48">
                  <c:v>3.6304692438081685</c:v>
                </c:pt>
                <c:pt idx="49">
                  <c:v>3.5196927674803313</c:v>
                </c:pt>
                <c:pt idx="50">
                  <c:v>3.6617925782750516</c:v>
                </c:pt>
                <c:pt idx="51">
                  <c:v>3.6171717612719827</c:v>
                </c:pt>
                <c:pt idx="52">
                  <c:v>3.5721286471732685</c:v>
                </c:pt>
                <c:pt idx="53">
                  <c:v>3.6688759085028901</c:v>
                </c:pt>
                <c:pt idx="54">
                  <c:v>3.3359534186071986</c:v>
                </c:pt>
                <c:pt idx="55">
                  <c:v>3.4514220765705486</c:v>
                </c:pt>
                <c:pt idx="56">
                  <c:v>3.5242872323577914</c:v>
                </c:pt>
                <c:pt idx="57">
                  <c:v>3.5142119581805602</c:v>
                </c:pt>
                <c:pt idx="58">
                  <c:v>3.4144585420646587</c:v>
                </c:pt>
                <c:pt idx="59">
                  <c:v>3.4032348248749313</c:v>
                </c:pt>
                <c:pt idx="60">
                  <c:v>3.4317236794763901</c:v>
                </c:pt>
                <c:pt idx="61">
                  <c:v>3.4499452534294397</c:v>
                </c:pt>
                <c:pt idx="62">
                  <c:v>3.2872541321712898</c:v>
                </c:pt>
                <c:pt idx="63">
                  <c:v>3.4411312266468812</c:v>
                </c:pt>
                <c:pt idx="64">
                  <c:v>3.5931736857626602</c:v>
                </c:pt>
                <c:pt idx="65">
                  <c:v>3.3236415999035587</c:v>
                </c:pt>
                <c:pt idx="66">
                  <c:v>3.5240116332259399</c:v>
                </c:pt>
                <c:pt idx="67">
                  <c:v>3.5961488008951585</c:v>
                </c:pt>
                <c:pt idx="68">
                  <c:v>3.4821725276514002</c:v>
                </c:pt>
                <c:pt idx="69">
                  <c:v>3.3731677785971317</c:v>
                </c:pt>
                <c:pt idx="70">
                  <c:v>3.3295377492147402</c:v>
                </c:pt>
                <c:pt idx="71">
                  <c:v>3.3959227592429202</c:v>
                </c:pt>
                <c:pt idx="72">
                  <c:v>3.3045937869383315</c:v>
                </c:pt>
                <c:pt idx="73">
                  <c:v>3.3047764252054685</c:v>
                </c:pt>
                <c:pt idx="74">
                  <c:v>3.3245754286126399</c:v>
                </c:pt>
                <c:pt idx="75">
                  <c:v>3.2134676222069114</c:v>
                </c:pt>
                <c:pt idx="76">
                  <c:v>3.4352484968366275</c:v>
                </c:pt>
                <c:pt idx="77">
                  <c:v>3.3253312134100201</c:v>
                </c:pt>
                <c:pt idx="78">
                  <c:v>3.2481167934658699</c:v>
                </c:pt>
                <c:pt idx="79">
                  <c:v>3.2198355573356299</c:v>
                </c:pt>
                <c:pt idx="80">
                  <c:v>3.3410256739909587</c:v>
                </c:pt>
                <c:pt idx="81">
                  <c:v>3.3719893753480186</c:v>
                </c:pt>
                <c:pt idx="82">
                  <c:v>3.2538245634136298</c:v>
                </c:pt>
                <c:pt idx="83">
                  <c:v>3.2657347924464535</c:v>
                </c:pt>
                <c:pt idx="84">
                  <c:v>3.4385755882895799</c:v>
                </c:pt>
                <c:pt idx="85">
                  <c:v>3.2773723339647587</c:v>
                </c:pt>
                <c:pt idx="86">
                  <c:v>3.2811612552864533</c:v>
                </c:pt>
                <c:pt idx="87">
                  <c:v>3.462197160259</c:v>
                </c:pt>
                <c:pt idx="88">
                  <c:v>3.2566453095929888</c:v>
                </c:pt>
                <c:pt idx="89">
                  <c:v>3.2874913118883526</c:v>
                </c:pt>
                <c:pt idx="90">
                  <c:v>3.2516539417036197</c:v>
                </c:pt>
                <c:pt idx="91">
                  <c:v>3.3209277623755726</c:v>
                </c:pt>
                <c:pt idx="92">
                  <c:v>3.4532044990519397</c:v>
                </c:pt>
                <c:pt idx="93">
                  <c:v>3.23766482389067</c:v>
                </c:pt>
                <c:pt idx="94">
                  <c:v>3.2443155854890402</c:v>
                </c:pt>
                <c:pt idx="95">
                  <c:v>3.2131094504460402</c:v>
                </c:pt>
                <c:pt idx="96">
                  <c:v>3.31703667799421</c:v>
                </c:pt>
                <c:pt idx="97">
                  <c:v>3.31703667799421</c:v>
                </c:pt>
                <c:pt idx="98">
                  <c:v>3.2542740452146099</c:v>
                </c:pt>
                <c:pt idx="99">
                  <c:v>3.3219074999882272</c:v>
                </c:pt>
                <c:pt idx="100">
                  <c:v>3.2783823328894401</c:v>
                </c:pt>
                <c:pt idx="101">
                  <c:v>3.20982730489128</c:v>
                </c:pt>
                <c:pt idx="102">
                  <c:v>3.2928404774823199</c:v>
                </c:pt>
                <c:pt idx="103">
                  <c:v>3.3829779573661498</c:v>
                </c:pt>
                <c:pt idx="104">
                  <c:v>3.37408715899008</c:v>
                </c:pt>
                <c:pt idx="105">
                  <c:v>3.3713664366653586</c:v>
                </c:pt>
                <c:pt idx="106">
                  <c:v>3.2595507350534798</c:v>
                </c:pt>
                <c:pt idx="107">
                  <c:v>3.3117339657251788</c:v>
                </c:pt>
                <c:pt idx="108">
                  <c:v>3.4402206951303298</c:v>
                </c:pt>
                <c:pt idx="109">
                  <c:v>3.5197351792296883</c:v>
                </c:pt>
                <c:pt idx="110">
                  <c:v>3.4195237210848397</c:v>
                </c:pt>
                <c:pt idx="111">
                  <c:v>3.3268234452787278</c:v>
                </c:pt>
                <c:pt idx="112">
                  <c:v>3.3567256014311289</c:v>
                </c:pt>
                <c:pt idx="113">
                  <c:v>3.3792227839282378</c:v>
                </c:pt>
                <c:pt idx="114">
                  <c:v>3.30285374789023</c:v>
                </c:pt>
                <c:pt idx="115">
                  <c:v>3.3395283614558386</c:v>
                </c:pt>
                <c:pt idx="116">
                  <c:v>3.416962484826807</c:v>
                </c:pt>
                <c:pt idx="117">
                  <c:v>3.37428884136449</c:v>
                </c:pt>
                <c:pt idx="118">
                  <c:v>3.3020048136192184</c:v>
                </c:pt>
                <c:pt idx="119">
                  <c:v>3.3588107417451498</c:v>
                </c:pt>
                <c:pt idx="120">
                  <c:v>3.3924656441054584</c:v>
                </c:pt>
                <c:pt idx="121">
                  <c:v>3.4328309231476077</c:v>
                </c:pt>
                <c:pt idx="122">
                  <c:v>3.2634690934268797</c:v>
                </c:pt>
                <c:pt idx="123">
                  <c:v>3.4246310256123316</c:v>
                </c:pt>
                <c:pt idx="124">
                  <c:v>3.4069621201351179</c:v>
                </c:pt>
                <c:pt idx="125">
                  <c:v>3.2980201006094498</c:v>
                </c:pt>
                <c:pt idx="126">
                  <c:v>3.4417731085615699</c:v>
                </c:pt>
                <c:pt idx="127">
                  <c:v>3.6466108889554514</c:v>
                </c:pt>
                <c:pt idx="128">
                  <c:v>3.2331865866334013</c:v>
                </c:pt>
                <c:pt idx="129">
                  <c:v>3.60828263841602</c:v>
                </c:pt>
                <c:pt idx="130">
                  <c:v>3.2896289131732983</c:v>
                </c:pt>
                <c:pt idx="131">
                  <c:v>3.2722739254975686</c:v>
                </c:pt>
              </c:numCache>
            </c:numRef>
          </c:yVal>
        </c:ser>
        <c:axId val="85713280"/>
        <c:axId val="85715200"/>
      </c:scatterChart>
      <c:valAx>
        <c:axId val="8571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Intensity [10^11 p]</a:t>
                </a:r>
              </a:p>
            </c:rich>
          </c:tx>
          <c:layout/>
        </c:title>
        <c:numFmt formatCode="0.000" sourceLinked="1"/>
        <c:tickLblPos val="nextTo"/>
        <c:crossAx val="85715200"/>
        <c:crosses val="autoZero"/>
        <c:crossBetween val="midCat"/>
      </c:valAx>
      <c:valAx>
        <c:axId val="85715200"/>
        <c:scaling>
          <c:orientation val="minMax"/>
          <c:min val="2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Bunch length [ns]</a:t>
                </a:r>
              </a:p>
            </c:rich>
          </c:tx>
          <c:layout/>
        </c:title>
        <c:numFmt formatCode="0.000" sourceLinked="1"/>
        <c:tickLblPos val="nextTo"/>
        <c:crossAx val="8571328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9CB2-2426-4F1A-AD32-8F3587075B09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33A0-39E3-41B7-9229-F422A612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C85C-D1D9-4889-BEBB-45A9657C56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4311-44C7-4FC7-B50C-6E27AF30EC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33A0-39E3-41B7-9229-F422A612D1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BB4A-8682-47EB-AA56-86EE268DCF8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FF0F-D0CF-4DE9-9FFA-B5A685F00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SPS impedance work in progress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SPSU meeting</a:t>
            </a:r>
          </a:p>
          <a:p>
            <a:r>
              <a:rPr lang="en-US" dirty="0" smtClean="0"/>
              <a:t>August 11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Improving the MKP impedance model</a:t>
            </a:r>
            <a:br>
              <a:rPr lang="en-US" sz="3200" dirty="0" smtClean="0"/>
            </a:br>
            <a:r>
              <a:rPr lang="en-US" sz="2400" dirty="0" smtClean="0"/>
              <a:t>Carlo Zannini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SPS impedance model assumes the </a:t>
            </a:r>
            <a:br>
              <a:rPr lang="en-US" sz="2400" dirty="0" smtClean="0"/>
            </a:br>
            <a:r>
              <a:rPr lang="en-US" sz="2400" dirty="0" err="1" smtClean="0"/>
              <a:t>Tsutsui</a:t>
            </a:r>
            <a:r>
              <a:rPr lang="en-US" sz="2400" dirty="0" smtClean="0"/>
              <a:t> geometry for all kickers.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Need to assess the impact of refining</a:t>
            </a:r>
            <a:br>
              <a:rPr lang="en-US" sz="2400" dirty="0" smtClean="0"/>
            </a:br>
            <a:r>
              <a:rPr lang="en-US" sz="2400" dirty="0" smtClean="0"/>
              <a:t>the model with CST </a:t>
            </a:r>
            <a:r>
              <a:rPr lang="en-US" sz="2400" dirty="0" err="1" smtClean="0"/>
              <a:t>wakefield</a:t>
            </a:r>
            <a:r>
              <a:rPr lang="en-US" sz="2400" dirty="0" smtClean="0"/>
              <a:t> simulations</a:t>
            </a:r>
            <a:br>
              <a:rPr lang="en-US" sz="2400" dirty="0" smtClean="0"/>
            </a:br>
            <a:r>
              <a:rPr lang="en-US" sz="2400" dirty="0" smtClean="0"/>
              <a:t>see talk by Carlo at impedance meeting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0000" t="19792" r="13750" b="31250"/>
          <a:stretch>
            <a:fillRect/>
          </a:stretch>
        </p:blipFill>
        <p:spPr bwMode="auto">
          <a:xfrm>
            <a:off x="6515909" y="5105400"/>
            <a:ext cx="23994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2400" y="2667000"/>
          <a:ext cx="4572000" cy="2971800"/>
        </p:xfrm>
        <a:graphic>
          <a:graphicData uri="http://schemas.openxmlformats.org/presentationml/2006/ole">
            <p:oleObj spid="_x0000_s1030" name="Acrobat Document" r:id="rId5" imgW="4320000" imgH="3510000" progId="AcroExch.Document.7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10000" y="2286000"/>
          <a:ext cx="1333075" cy="1724025"/>
        </p:xfrm>
        <a:graphic>
          <a:graphicData uri="http://schemas.openxmlformats.org/presentationml/2006/ole">
            <p:oleObj spid="_x0000_s1031" name="Acrobat Document" r:id="rId6" imgW="1872000" imgH="3026160" progId="AcroExch.Document.7">
              <p:embed/>
            </p:oleObj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l="41250" t="20833" r="12500" b="31250"/>
          <a:stretch>
            <a:fillRect/>
          </a:stretch>
        </p:blipFill>
        <p:spPr bwMode="auto">
          <a:xfrm>
            <a:off x="6477000" y="3389871"/>
            <a:ext cx="2514600" cy="15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 l="41250" t="18750" r="14375" b="30208"/>
          <a:stretch>
            <a:fillRect/>
          </a:stretch>
        </p:blipFill>
        <p:spPr bwMode="auto">
          <a:xfrm>
            <a:off x="6375918" y="1447800"/>
            <a:ext cx="253948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19800" y="1840468"/>
            <a:ext cx="8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Tsutsui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3516868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shape magnet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5068669"/>
            <a:ext cx="194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shape magnet </a:t>
            </a:r>
            <a:br>
              <a:rPr lang="en-US" dirty="0" smtClean="0"/>
            </a:br>
            <a:r>
              <a:rPr lang="en-US" dirty="0" smtClean="0"/>
              <a:t>with 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09600"/>
            <a:ext cx="51816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Comparisons of MKP </a:t>
            </a:r>
            <a:br>
              <a:rPr lang="en-US" sz="2800" dirty="0" smtClean="0"/>
            </a:br>
            <a:r>
              <a:rPr lang="en-US" sz="2800" dirty="0" smtClean="0"/>
              <a:t>model impedances for </a:t>
            </a:r>
            <a:br>
              <a:rPr lang="en-US" sz="2800" dirty="0" smtClean="0"/>
            </a:br>
            <a:r>
              <a:rPr lang="en-US" sz="2800" dirty="0" smtClean="0"/>
              <a:t>the same ferrite length</a:t>
            </a:r>
            <a:br>
              <a:rPr lang="en-US" sz="2800" dirty="0" smtClean="0"/>
            </a:br>
            <a:r>
              <a:rPr lang="en-US" sz="2800" dirty="0" smtClean="0"/>
              <a:t>(i.e. kicker 18% longer)</a:t>
            </a:r>
            <a:endParaRPr lang="en-US" sz="2800" dirty="0"/>
          </a:p>
        </p:txBody>
      </p:sp>
      <p:pic>
        <p:nvPicPr>
          <p:cNvPr id="2051" name="Picture 3" descr="X:\sps\2006\MKPC-MagAndSeg\MKPCImped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343400" cy="3257550"/>
          </a:xfrm>
          <a:prstGeom prst="rect">
            <a:avLst/>
          </a:prstGeom>
          <a:noFill/>
        </p:spPr>
      </p:pic>
      <p:pic>
        <p:nvPicPr>
          <p:cNvPr id="2050" name="Picture 2" descr="X:\sps\2006\MKPC-MagAndSeg\MKPCsegImpeda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00450"/>
            <a:ext cx="4343400" cy="3257550"/>
          </a:xfrm>
          <a:prstGeom prst="rect">
            <a:avLst/>
          </a:prstGeom>
          <a:noFill/>
        </p:spPr>
      </p:pic>
      <p:pic>
        <p:nvPicPr>
          <p:cNvPr id="2052" name="Picture 4" descr="X:\sps\2006\Kickers\Tsutsu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" y="228600"/>
            <a:ext cx="4140200" cy="3105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2209800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modifications 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quadrupolar</a:t>
            </a:r>
            <a:r>
              <a:rPr lang="en-US" dirty="0" smtClean="0"/>
              <a:t> impedance with the </a:t>
            </a:r>
            <a:br>
              <a:rPr lang="en-US" dirty="0" smtClean="0"/>
            </a:br>
            <a:r>
              <a:rPr lang="en-US" dirty="0" err="1" smtClean="0"/>
              <a:t>Cshape</a:t>
            </a:r>
            <a:r>
              <a:rPr lang="en-US" dirty="0" smtClean="0"/>
              <a:t> but dipolar vertical impedance </a:t>
            </a:r>
            <a:br>
              <a:rPr lang="en-US" dirty="0" smtClean="0"/>
            </a:br>
            <a:r>
              <a:rPr lang="en-US" dirty="0" smtClean="0"/>
              <a:t>changes only with the 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sps\2006\CsKickerpipeBPMRFsflangesTESTtuneSlope_26GeVCmagCSTMKP11955_xiH0V0_ntwake1_xiH0V0_y_10_8_2011.eps"/>
          <p:cNvPicPr>
            <a:picLocks noChangeAspect="1" noChangeArrowheads="1"/>
          </p:cNvPicPr>
          <p:nvPr/>
        </p:nvPicPr>
        <p:blipFill>
          <a:blip r:embed="rId3" cstate="print"/>
          <a:srcRect r="-2000"/>
          <a:stretch>
            <a:fillRect/>
          </a:stretch>
        </p:blipFill>
        <p:spPr bwMode="auto">
          <a:xfrm>
            <a:off x="5257800" y="304800"/>
            <a:ext cx="3886200" cy="2362200"/>
          </a:xfrm>
          <a:prstGeom prst="rect">
            <a:avLst/>
          </a:prstGeom>
          <a:noFill/>
        </p:spPr>
      </p:pic>
      <p:pic>
        <p:nvPicPr>
          <p:cNvPr id="3075" name="Picture 3" descr="X:\sps\2006\CsKickerpipeBPMRFsflangesTESTtuneSlope_26GeVCmagSegCSTMKP11955_xiH0V0_ntwake1_xiH0V0_y_10_8_201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3810000" cy="2362200"/>
          </a:xfrm>
          <a:prstGeom prst="rect">
            <a:avLst/>
          </a:prstGeom>
          <a:noFill/>
        </p:spPr>
      </p:pic>
      <p:pic>
        <p:nvPicPr>
          <p:cNvPr id="3076" name="Picture 4" descr="X:\sps\2006\CsKickerpipeBPMRFsflangesTESTtuneSlope_26GeVMKP11955_xiH0V0_ntwake1_xiH0V0_y_10_8_201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438400"/>
            <a:ext cx="3810000" cy="2362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40000" t="19792" r="13750" b="31250"/>
          <a:stretch>
            <a:fillRect/>
          </a:stretch>
        </p:blipFill>
        <p:spPr bwMode="auto">
          <a:xfrm>
            <a:off x="1562909" y="3886200"/>
            <a:ext cx="23994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 l="41250" t="20833" r="12500" b="31250"/>
          <a:stretch>
            <a:fillRect/>
          </a:stretch>
        </p:blipFill>
        <p:spPr bwMode="auto">
          <a:xfrm>
            <a:off x="1524000" y="2170671"/>
            <a:ext cx="2514600" cy="15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/>
          <a:srcRect l="41250" t="18750" r="14375" b="30208"/>
          <a:stretch>
            <a:fillRect/>
          </a:stretch>
        </p:blipFill>
        <p:spPr bwMode="auto">
          <a:xfrm>
            <a:off x="1422918" y="228600"/>
            <a:ext cx="253948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621268"/>
            <a:ext cx="8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Tsutsui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297668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shape magnet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849469"/>
            <a:ext cx="194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shape magnet </a:t>
            </a:r>
            <a:br>
              <a:rPr lang="en-US" dirty="0" smtClean="0"/>
            </a:br>
            <a:r>
              <a:rPr lang="en-US" dirty="0" smtClean="0"/>
              <a:t>with segmentation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029200" y="228600"/>
            <a:ext cx="2514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4572000"/>
            <a:ext cx="2514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9200" y="2438400"/>
            <a:ext cx="2514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0" y="5943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5943600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5638800"/>
            <a:ext cx="4071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Accounting for the error in ferrite length, </a:t>
            </a:r>
            <a:br>
              <a:rPr lang="en-US" dirty="0" smtClean="0"/>
            </a:br>
            <a:r>
              <a:rPr lang="en-US" dirty="0" smtClean="0"/>
              <a:t>the impedance is actually 0.86 </a:t>
            </a:r>
            <a:r>
              <a:rPr lang="en-US" dirty="0" err="1" smtClean="0"/>
              <a:t>MOhm</a:t>
            </a:r>
            <a:r>
              <a:rPr lang="en-US" dirty="0" smtClean="0"/>
              <a:t>/m </a:t>
            </a:r>
            <a:br>
              <a:rPr lang="en-US" dirty="0" smtClean="0"/>
            </a:br>
            <a:r>
              <a:rPr lang="en-US" dirty="0" smtClean="0"/>
              <a:t>(i.e. 23% increase from current model)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Summary</a:t>
            </a:r>
            <a:endParaRPr lang="en-US" dirty="0" smtClean="0"/>
          </a:p>
          <a:p>
            <a:pPr lvl="1"/>
            <a:r>
              <a:rPr lang="en-US" sz="2000" dirty="0" smtClean="0"/>
              <a:t>MKP11955 simulated with CST and imported in ZBASE</a:t>
            </a:r>
          </a:p>
          <a:p>
            <a:pPr lvl="1"/>
            <a:r>
              <a:rPr lang="en-US" sz="2000" dirty="0" smtClean="0"/>
              <a:t>Changing from </a:t>
            </a:r>
            <a:r>
              <a:rPr lang="en-US" sz="2000" dirty="0" err="1" smtClean="0"/>
              <a:t>Tsutsui</a:t>
            </a:r>
            <a:r>
              <a:rPr lang="en-US" sz="2000" dirty="0" smtClean="0"/>
              <a:t> to </a:t>
            </a:r>
            <a:r>
              <a:rPr lang="en-US" sz="2000" dirty="0" err="1" smtClean="0"/>
              <a:t>Cshape</a:t>
            </a:r>
            <a:r>
              <a:rPr lang="en-US" sz="2000" dirty="0" smtClean="0"/>
              <a:t> magnet mainly affects the longitudinal and </a:t>
            </a:r>
            <a:r>
              <a:rPr lang="en-US" sz="2000" dirty="0" err="1" smtClean="0"/>
              <a:t>quadrupolar</a:t>
            </a:r>
            <a:r>
              <a:rPr lang="en-US" sz="2000" dirty="0" smtClean="0"/>
              <a:t> impedances (peak between 10 and 100 MHz). No clear impact on single bunch tune shift is observed.</a:t>
            </a:r>
          </a:p>
          <a:p>
            <a:pPr lvl="1"/>
            <a:r>
              <a:rPr lang="en-US" sz="2000" dirty="0" smtClean="0"/>
              <a:t>Changing to segmented model significantly increases the dipolar impedance and creates resonances within the SPS bunch spectrum (~250 MHz and ~470 MHz)</a:t>
            </a:r>
            <a:endParaRPr lang="en-US" dirty="0" smtClean="0"/>
          </a:p>
          <a:p>
            <a:r>
              <a:rPr lang="en-US" sz="2400" dirty="0" smtClean="0"/>
              <a:t>Next steps</a:t>
            </a:r>
          </a:p>
          <a:p>
            <a:pPr lvl="1"/>
            <a:r>
              <a:rPr lang="en-US" sz="2000" dirty="0" smtClean="0"/>
              <a:t>Simulate the other kickers with more realistic models (internal and external circuits, MKE with serigraphy, MKDH with laminated steel)</a:t>
            </a:r>
          </a:p>
          <a:p>
            <a:pPr lvl="1"/>
            <a:r>
              <a:rPr lang="en-US" sz="2000" dirty="0" smtClean="0"/>
              <a:t>Assess the new SPS impedance model</a:t>
            </a:r>
          </a:p>
          <a:p>
            <a:pPr lvl="1"/>
            <a:r>
              <a:rPr lang="en-US" sz="2000" dirty="0" smtClean="0"/>
              <a:t>Constant term in </a:t>
            </a:r>
            <a:r>
              <a:rPr lang="en-US" sz="2000" dirty="0" err="1" smtClean="0"/>
              <a:t>assymetric</a:t>
            </a:r>
            <a:r>
              <a:rPr lang="en-US" sz="2000" dirty="0" smtClean="0"/>
              <a:t> structures?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Updated TMCI thresholds for Q20 and Q26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Measured tune shift with intensity for Q20</a:t>
            </a:r>
          </a:p>
          <a:p>
            <a:endParaRPr lang="en-US" sz="2400" dirty="0"/>
          </a:p>
          <a:p>
            <a:r>
              <a:rPr lang="en-US" sz="2400" dirty="0" smtClean="0"/>
              <a:t>Improving the SPS injection kicker (MKP) impedance model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Impedance of NEG and Carbon coatings: the case of the SPS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NEG coatings for LHC and SPS</a:t>
            </a:r>
            <a:br>
              <a:rPr lang="en-US" dirty="0" smtClean="0"/>
            </a:br>
            <a:r>
              <a:rPr lang="en-US" sz="2200" dirty="0" smtClean="0"/>
              <a:t>Alexey Burov, F. Caspers, Elias Métral, N. Mounet, Vittorio Vaccaro, Bruno Zotter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Context: </a:t>
            </a:r>
          </a:p>
          <a:p>
            <a:pPr lvl="1"/>
            <a:r>
              <a:rPr lang="en-US" sz="2000" dirty="0" smtClean="0"/>
              <a:t>Study for a new multilayer experimental beam pipe for ATLAS (</a:t>
            </a:r>
            <a:r>
              <a:rPr lang="en-US" sz="2000" dirty="0" err="1" smtClean="0"/>
              <a:t>NEG+Al+Carbon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dirty="0" smtClean="0"/>
              <a:t>NEG coating was found to significantly increase the imaginary part of the effective imaginary impedances of the aluminum 2.5mm radius pipe.</a:t>
            </a:r>
          </a:p>
          <a:p>
            <a:pPr lvl="1"/>
            <a:r>
              <a:rPr lang="en-US" sz="2000" dirty="0" smtClean="0"/>
              <a:t>One of the critical parameter is the coating EM parameters (in particular the conductivity, measured by D. </a:t>
            </a:r>
            <a:r>
              <a:rPr lang="en-US" sz="2000" dirty="0" err="1" smtClean="0"/>
              <a:t>Seebacher</a:t>
            </a:r>
            <a:r>
              <a:rPr lang="en-US" sz="2000" dirty="0" smtClean="0"/>
              <a:t> and F. Caspers)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4744720"/>
          <a:ext cx="853440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222"/>
                <a:gridCol w="2181579"/>
                <a:gridCol w="1600200"/>
                <a:gridCol w="18288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Ztrans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kohm</a:t>
                      </a:r>
                      <a:r>
                        <a:rPr lang="en-US" baseline="0" dirty="0" smtClean="0"/>
                        <a:t>/m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(for 160m)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Zlong</a:t>
                      </a:r>
                      <a:r>
                        <a:rPr lang="en-US" dirty="0" smtClean="0"/>
                        <a:t>) in </a:t>
                      </a:r>
                      <a:r>
                        <a:rPr lang="en-US" dirty="0" err="1" smtClean="0"/>
                        <a:t>mOhm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(for 160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loss in W</a:t>
                      </a:r>
                      <a:r>
                        <a:rPr lang="en-US" baseline="0" dirty="0" smtClean="0"/>
                        <a:t> dissipated in a 1m length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NEG(3mic)+</a:t>
                      </a:r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Transverse Impedance as a function of frequency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Z:\source\rewall\MethodeNico\compztransN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851525" cy="4400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55556" y="5867400"/>
            <a:ext cx="508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of 3 </a:t>
            </a:r>
            <a:r>
              <a:rPr lang="el-GR" dirty="0" smtClean="0"/>
              <a:t>μ</a:t>
            </a:r>
            <a:r>
              <a:rPr lang="en-US" dirty="0" smtClean="0"/>
              <a:t>m NEG on real part visible from 10 GHz</a:t>
            </a:r>
          </a:p>
          <a:p>
            <a:r>
              <a:rPr lang="en-US" dirty="0" smtClean="0"/>
              <a:t>Skin depth in NEG at 10GHz is 25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381500" y="47625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1905000"/>
            <a:ext cx="2875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of 3 </a:t>
            </a:r>
            <a:r>
              <a:rPr lang="el-GR" dirty="0" smtClean="0"/>
              <a:t>μ</a:t>
            </a:r>
            <a:r>
              <a:rPr lang="en-US" dirty="0" smtClean="0"/>
              <a:t>m NEG </a:t>
            </a:r>
            <a:br>
              <a:rPr lang="en-US" dirty="0" smtClean="0"/>
            </a:br>
            <a:r>
              <a:rPr lang="en-US" dirty="0" smtClean="0"/>
              <a:t>on imaginary part visible </a:t>
            </a:r>
            <a:br>
              <a:rPr lang="en-US" dirty="0" smtClean="0"/>
            </a:br>
            <a:r>
              <a:rPr lang="en-US" dirty="0" smtClean="0"/>
              <a:t>from 10 MHz</a:t>
            </a:r>
          </a:p>
          <a:p>
            <a:r>
              <a:rPr lang="en-US" dirty="0" smtClean="0"/>
              <a:t>Skin depth in NEG at 10MHz </a:t>
            </a:r>
            <a:br>
              <a:rPr lang="en-US" dirty="0" smtClean="0"/>
            </a:br>
            <a:r>
              <a:rPr lang="en-US" dirty="0" smtClean="0"/>
              <a:t>is 800 </a:t>
            </a:r>
            <a:r>
              <a:rPr lang="el-GR" dirty="0" smtClean="0"/>
              <a:t>μ</a:t>
            </a:r>
            <a:r>
              <a:rPr lang="en-US" dirty="0" smtClean="0"/>
              <a:t>m!!!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3657600" y="2782162"/>
            <a:ext cx="2057400" cy="494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effect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Simple transmission line theory formula from Vittorio confirms the effect on imaginary part</a:t>
            </a:r>
          </a:p>
          <a:p>
            <a:r>
              <a:rPr lang="en-US" sz="2400" dirty="0" err="1" smtClean="0"/>
              <a:t>Rebenchmarked</a:t>
            </a:r>
            <a:r>
              <a:rPr lang="en-US" sz="2400" dirty="0" smtClean="0"/>
              <a:t> with the Burov-</a:t>
            </a:r>
            <a:r>
              <a:rPr lang="en-US" sz="2400" dirty="0" err="1" smtClean="0"/>
              <a:t>Lebedev</a:t>
            </a:r>
            <a:r>
              <a:rPr lang="en-US" sz="2400" dirty="0" smtClean="0"/>
              <a:t> formula with 2 layers</a:t>
            </a:r>
          </a:p>
          <a:p>
            <a:endParaRPr lang="en-US" sz="2400" dirty="0" smtClean="0"/>
          </a:p>
          <a:p>
            <a:r>
              <a:rPr lang="en-US" sz="2400" dirty="0" smtClean="0"/>
              <a:t>Explanations from Alexey:</a:t>
            </a:r>
          </a:p>
          <a:p>
            <a:pPr lvl="1"/>
            <a:r>
              <a:rPr lang="en-US" sz="2000" dirty="0" smtClean="0"/>
              <a:t>image charges are located at the inner NEG surface while the image currents are located beyond the NEG, on the Al surface.</a:t>
            </a:r>
          </a:p>
          <a:p>
            <a:pPr lvl="1"/>
            <a:r>
              <a:rPr lang="en-US" sz="2000" dirty="0" smtClean="0"/>
              <a:t>This separation of image charges and currents generates EM fields in the NEG and therefore impedance.</a:t>
            </a:r>
          </a:p>
          <a:p>
            <a:pPr lvl="1"/>
            <a:r>
              <a:rPr lang="en-US" sz="2000" dirty="0" smtClean="0"/>
              <a:t>There is no energy dissipation in the NEG so that the real part has to be negligible</a:t>
            </a:r>
          </a:p>
          <a:p>
            <a:pPr lvl="1"/>
            <a:r>
              <a:rPr lang="en-US" sz="2000" dirty="0" smtClean="0"/>
              <a:t>For causality reasons, this added imaginary impedance term is a constant of frequency that depends on the thickness of the layer.</a:t>
            </a:r>
          </a:p>
          <a:p>
            <a:pPr lvl="1"/>
            <a:r>
              <a:rPr lang="en-US" sz="2000" dirty="0" smtClean="0"/>
              <a:t>The impedance is therefore converging to a constant at high frequency (until the image charges are not confined anymore at the inner surface of the NEG).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Implications for SPS</a:t>
            </a:r>
            <a:br>
              <a:rPr lang="en-US" sz="3200" dirty="0" smtClean="0"/>
            </a:br>
            <a:r>
              <a:rPr lang="en-US" sz="3200" dirty="0" smtClean="0"/>
              <a:t> (at injection energy for the whole machine coated)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Z:\source\rewall\MethodeNico\SPS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762000"/>
            <a:ext cx="4850940" cy="3648075"/>
          </a:xfrm>
          <a:prstGeom prst="rect">
            <a:avLst/>
          </a:prstGeom>
          <a:noFill/>
        </p:spPr>
      </p:pic>
      <p:pic>
        <p:nvPicPr>
          <p:cNvPr id="6147" name="Picture 3" descr="Z:\source\rewall\MethodeNico\SPSlo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060" y="771525"/>
            <a:ext cx="4850940" cy="364807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445000"/>
          <a:ext cx="8229601" cy="233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879600"/>
                <a:gridCol w="2667000"/>
                <a:gridCol w="2667001"/>
              </a:tblGrid>
              <a:tr h="503199">
                <a:tc>
                  <a:txBody>
                    <a:bodyPr/>
                    <a:lstStyle/>
                    <a:p>
                      <a:r>
                        <a:rPr lang="en-US" dirty="0" smtClean="0"/>
                        <a:t>layers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Ztrans</a:t>
                      </a:r>
                      <a:r>
                        <a:rPr lang="en-US" baseline="30000" dirty="0" err="1" smtClean="0"/>
                        <a:t>eff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MOhm</a:t>
                      </a:r>
                      <a:r>
                        <a:rPr lang="en-US" baseline="0" dirty="0" smtClean="0"/>
                        <a:t>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Zlong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30000" dirty="0" err="1" smtClean="0"/>
                        <a:t>eff</a:t>
                      </a:r>
                      <a:r>
                        <a:rPr lang="en-US" dirty="0" smtClean="0"/>
                        <a:t> ) in Ohm</a:t>
                      </a:r>
                    </a:p>
                  </a:txBody>
                  <a:tcPr/>
                </a:tc>
              </a:tr>
              <a:tr h="29153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  <a:tr h="29153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NEG(3mic)+</a:t>
                      </a:r>
                      <a:r>
                        <a:rPr lang="en-US" dirty="0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</a:tr>
              <a:tr h="29153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Carbon(3mic)+</a:t>
                      </a:r>
                      <a:r>
                        <a:rPr lang="en-US" dirty="0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</a:tr>
              <a:tr h="29153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  <a:tr h="29153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NEG(3mic)+Cu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/>
              <a:t>Within our assumptions, NEG coating and carbon coating have an impact on the imaginary part of the longitudinal and transverse impedances in the frequency range of interest.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effect at injection in the SPS is small (~1%)</a:t>
            </a:r>
          </a:p>
          <a:p>
            <a:endParaRPr lang="en-US" sz="2400" dirty="0"/>
          </a:p>
          <a:p>
            <a:r>
              <a:rPr lang="en-US" sz="2400" dirty="0" smtClean="0"/>
              <a:t>At extraction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Updated TMCI thresholds for Q20 and Q26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Measured tune shift with intensity for Q20</a:t>
            </a:r>
          </a:p>
          <a:p>
            <a:endParaRPr lang="en-US" sz="2400" dirty="0"/>
          </a:p>
          <a:p>
            <a:r>
              <a:rPr lang="en-US" sz="2400" dirty="0" smtClean="0"/>
              <a:t>Improving the SPS injection kicker (MKP) impedance model</a:t>
            </a:r>
          </a:p>
          <a:p>
            <a:endParaRPr lang="en-US" sz="2400" dirty="0"/>
          </a:p>
          <a:p>
            <a:r>
              <a:rPr lang="en-US" sz="2400" dirty="0" smtClean="0"/>
              <a:t>Impedance of NEG and Carbon coatings for LHC and SPS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Material parameters used for the resistive wall impedance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Beryllium: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Resistivity: 4.24 10</a:t>
            </a:r>
            <a:r>
              <a:rPr lang="en-US" baseline="30000" dirty="0"/>
              <a:t>-8 </a:t>
            </a:r>
            <a:r>
              <a:rPr lang="en-US" dirty="0" err="1"/>
              <a:t>Ω.m</a:t>
            </a:r>
            <a:r>
              <a:rPr lang="en-US" dirty="0"/>
              <a:t> (from specifications)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Permittivity: </a:t>
            </a:r>
            <a:r>
              <a:rPr lang="en-US" dirty="0" smtClean="0"/>
              <a:t>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Carbon-carbon composite:</a:t>
            </a:r>
            <a:endParaRPr lang="en-US" dirty="0"/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Resistivity: </a:t>
            </a:r>
            <a:r>
              <a:rPr lang="en-US" dirty="0" smtClean="0"/>
              <a:t>16 10</a:t>
            </a:r>
            <a:r>
              <a:rPr lang="en-US" baseline="30000" dirty="0" smtClean="0"/>
              <a:t>-6 </a:t>
            </a:r>
            <a:r>
              <a:rPr lang="en-US" dirty="0" err="1" smtClean="0"/>
              <a:t>Ω.m</a:t>
            </a:r>
            <a:r>
              <a:rPr lang="en-US" dirty="0" smtClean="0"/>
              <a:t> (from specifications)</a:t>
            </a:r>
            <a:endParaRPr lang="en-US" dirty="0"/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Permittivity: </a:t>
            </a:r>
            <a:r>
              <a:rPr lang="en-US" dirty="0" smtClean="0"/>
              <a:t>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NEG: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Resistivity: 2.5 10</a:t>
            </a:r>
            <a:r>
              <a:rPr lang="en-US" baseline="30000" dirty="0"/>
              <a:t>-5</a:t>
            </a:r>
            <a:r>
              <a:rPr lang="en-US" dirty="0"/>
              <a:t> </a:t>
            </a:r>
            <a:r>
              <a:rPr lang="en-US" dirty="0" err="1"/>
              <a:t>Ω.m</a:t>
            </a:r>
            <a:r>
              <a:rPr lang="en-US" dirty="0"/>
              <a:t> </a:t>
            </a:r>
            <a:r>
              <a:rPr lang="en-US" sz="2300" dirty="0"/>
              <a:t>(David </a:t>
            </a:r>
            <a:r>
              <a:rPr lang="en-US" sz="2300" dirty="0" err="1"/>
              <a:t>Seebacher</a:t>
            </a:r>
            <a:r>
              <a:rPr lang="en-US" sz="2300" dirty="0"/>
              <a:t>, F. Caspers, NEG properties in </a:t>
            </a:r>
            <a:r>
              <a:rPr lang="en-US" sz="2300" dirty="0" smtClean="0"/>
              <a:t>the microwave </a:t>
            </a:r>
            <a:r>
              <a:rPr lang="en-US" sz="2300" dirty="0"/>
              <a:t>range, SPSU Meeting, 17th February, CERN)</a:t>
            </a:r>
            <a:endParaRPr lang="en-US" dirty="0"/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/>
              <a:t>Permittivity: </a:t>
            </a:r>
            <a:r>
              <a:rPr lang="en-US" dirty="0" smtClean="0"/>
              <a:t>10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 Titanium:</a:t>
            </a:r>
          </a:p>
          <a:p>
            <a:pPr>
              <a:buNone/>
            </a:pPr>
            <a:r>
              <a:rPr lang="en-US" dirty="0" smtClean="0"/>
              <a:t>	– Resistivity: 0.42 10</a:t>
            </a:r>
            <a:r>
              <a:rPr lang="en-US" baseline="30000" dirty="0" smtClean="0"/>
              <a:t>-6 </a:t>
            </a:r>
            <a:r>
              <a:rPr lang="en-US" dirty="0" err="1" smtClean="0"/>
              <a:t>Ω.m</a:t>
            </a:r>
            <a:r>
              <a:rPr lang="en-US" dirty="0" smtClean="0"/>
              <a:t> (from specifications)</a:t>
            </a:r>
          </a:p>
          <a:p>
            <a:pPr>
              <a:buNone/>
            </a:pPr>
            <a:r>
              <a:rPr lang="en-US" dirty="0" smtClean="0"/>
              <a:t>	– Permittivity: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 Aluminum:</a:t>
            </a:r>
          </a:p>
          <a:p>
            <a:pPr>
              <a:buNone/>
            </a:pPr>
            <a:r>
              <a:rPr lang="en-US" dirty="0" smtClean="0"/>
              <a:t>	– Resistivity: 2.8 10</a:t>
            </a:r>
            <a:r>
              <a:rPr lang="en-US" baseline="30000" dirty="0" smtClean="0"/>
              <a:t>-8 </a:t>
            </a:r>
            <a:r>
              <a:rPr lang="en-US" dirty="0" err="1" smtClean="0"/>
              <a:t>Ω.m</a:t>
            </a:r>
            <a:r>
              <a:rPr lang="en-US" dirty="0" smtClean="0"/>
              <a:t> (from specifications)</a:t>
            </a:r>
          </a:p>
          <a:p>
            <a:pPr>
              <a:buNone/>
            </a:pPr>
            <a:r>
              <a:rPr lang="en-US" dirty="0" smtClean="0"/>
              <a:t>	– Permittivity: 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Sacherer</a:t>
                      </a:r>
                      <a:r>
                        <a:rPr lang="en-US" dirty="0" smtClean="0"/>
                        <a:t> Trans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Trapezes Trans 160m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4.82e3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5.03e3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3.7e5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NEG+Al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8.50e3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5.3e5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TMCI thresholds for Q20 and Q26</a:t>
            </a:r>
            <a:br>
              <a:rPr lang="en-US" sz="2800" dirty="0" smtClean="0"/>
            </a:br>
            <a:r>
              <a:rPr lang="en-US" sz="1800" dirty="0" smtClean="0"/>
              <a:t>Hannes Bartosik, Kevin Li, Giovanni Rumolo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Current impedance model (</a:t>
            </a:r>
            <a:r>
              <a:rPr lang="en-US" sz="1800" dirty="0" err="1" smtClean="0"/>
              <a:t>Tsutsui</a:t>
            </a:r>
            <a:r>
              <a:rPr lang="en-US" sz="1800" dirty="0" smtClean="0"/>
              <a:t> kicker models, beam pipe, BPMs, flanges, RF cavities) at injection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Headtail</a:t>
            </a:r>
            <a:r>
              <a:rPr lang="en-US" sz="1800" dirty="0" smtClean="0"/>
              <a:t> simulations accounting for the change in average beta functions for Q20 and higher RF voltage to be in comparable conditions (</a:t>
            </a:r>
            <a:r>
              <a:rPr lang="en-US" sz="1800" b="1" dirty="0" smtClean="0"/>
              <a:t>no direct space charge</a:t>
            </a:r>
            <a:r>
              <a:rPr lang="en-US" sz="1800" dirty="0" smtClean="0"/>
              <a:t>).</a:t>
            </a:r>
          </a:p>
          <a:p>
            <a:endParaRPr lang="en-US" sz="1800" dirty="0" smtClean="0"/>
          </a:p>
          <a:p>
            <a:r>
              <a:rPr lang="en-US" sz="1800" dirty="0" smtClean="0"/>
              <a:t>No chromaticity</a:t>
            </a:r>
          </a:p>
          <a:p>
            <a:endParaRPr lang="en-US" sz="1800" dirty="0" smtClean="0"/>
          </a:p>
          <a:p>
            <a:r>
              <a:rPr lang="en-US" sz="1800" dirty="0" smtClean="0"/>
              <a:t>Issue in the simulated </a:t>
            </a:r>
            <a:r>
              <a:rPr lang="en-US" sz="1800" dirty="0" err="1" smtClean="0"/>
              <a:t>intrabunch</a:t>
            </a:r>
            <a:r>
              <a:rPr lang="en-US" sz="1800" dirty="0" smtClean="0"/>
              <a:t> signals observed this morning (to be understood).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TMCI thresholds for Q20 and Q26</a:t>
            </a:r>
            <a:br>
              <a:rPr lang="en-US" sz="2800" dirty="0" smtClean="0"/>
            </a:br>
            <a:r>
              <a:rPr lang="en-US" sz="1800" dirty="0" smtClean="0"/>
              <a:t>Hannes Bartosik, Giovanni Rumolo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</p:txBody>
      </p:sp>
      <p:pic>
        <p:nvPicPr>
          <p:cNvPr id="4098" name="Picture 2" descr="X:\sps\2006\KickerpipeBPMRFsflanges_csiScanPRODTMCAnalysis_y_26GeV_ntwake1_xiH0V0_4_8_201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810000" cy="3810000"/>
          </a:xfrm>
          <a:prstGeom prst="rect">
            <a:avLst/>
          </a:prstGeom>
          <a:noFill/>
        </p:spPr>
      </p:pic>
      <p:pic>
        <p:nvPicPr>
          <p:cNvPr id="4099" name="Picture 3" descr="X:\sps\2006\KickerpipeBPMRFsflanges_csiScanPROD_lowGTTMCAnalysis_y_26GeV_lowGT_ntwake1_xiH0V0_4_8_201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133600"/>
            <a:ext cx="3810000" cy="3810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>
            <a:off x="876300" y="4076700"/>
            <a:ext cx="373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38700" y="4076700"/>
            <a:ext cx="373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752600"/>
            <a:ext cx="37499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Q26: 2 thresholds 1.1e11 and 1.6e11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752600"/>
            <a:ext cx="32898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Q20: 2 thresholds 2.2e11  3.2e11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372100" y="4076700"/>
            <a:ext cx="373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6700" y="4076700"/>
            <a:ext cx="373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9188" y="6324600"/>
            <a:ext cx="499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 region for the Q20 should be within reach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Measured TMCI thresholds</a:t>
            </a:r>
            <a:br>
              <a:rPr lang="en-US" dirty="0" smtClean="0"/>
            </a:br>
            <a:r>
              <a:rPr lang="en-US" sz="1800" dirty="0">
                <a:solidFill>
                  <a:prstClr val="black"/>
                </a:solidFill>
              </a:rPr>
              <a:t> Theodoros Argyropoulos, Hannes Bartosik, Juan Esteban Muller, Yannis Papaphilippou, G. </a:t>
            </a:r>
            <a:r>
              <a:rPr lang="en-US" sz="1800" dirty="0" smtClean="0">
                <a:solidFill>
                  <a:prstClr val="black"/>
                </a:solidFill>
              </a:rPr>
              <a:t>Rumolo, </a:t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</a:rPr>
              <a:t>R. Steinhagen and OP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TMCI threshold for Q26 was measured last year at ~1.6e11 p/b.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TMCI threshold for Q20 was not observed yet, despite heavy fine tuning of the chromaticity.</a:t>
            </a:r>
          </a:p>
          <a:p>
            <a:pPr lvl="1"/>
            <a:r>
              <a:rPr lang="en-US" sz="1800" dirty="0" smtClean="0"/>
              <a:t>Need to tune other parameters to reduce other damping mechanisms (</a:t>
            </a:r>
            <a:r>
              <a:rPr lang="en-US" sz="1800" dirty="0" err="1" smtClean="0"/>
              <a:t>octupoles</a:t>
            </a:r>
            <a:r>
              <a:rPr lang="en-US" sz="1800" dirty="0" smtClean="0"/>
              <a:t>, linear coupling, longitudinal matching).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2000" dirty="0" smtClean="0"/>
              <a:t>Large losses were observed sometimes at injection (20 to 30%) and/or after the kick (&gt;50%) with Q20, and they seemed to have a non monotonic relationship to the injected intensity.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Thanks to simultaneous analysis with the WCM, the losses at injection were found to occur before the first SPS turn and in the first few SPS turns</a:t>
            </a:r>
          </a:p>
          <a:p>
            <a:pPr lvl="1">
              <a:buFont typeface="Wingdings"/>
              <a:buChar char="à"/>
            </a:pPr>
            <a:r>
              <a:rPr lang="en-US" sz="1600" dirty="0" smtClean="0">
                <a:sym typeface="Wingdings" pitchFamily="2" charset="2"/>
              </a:rPr>
              <a:t>Instability at</a:t>
            </a:r>
            <a:r>
              <a:rPr lang="en-US" sz="1600" dirty="0" smtClean="0"/>
              <a:t> injection is not a TMCI</a:t>
            </a:r>
          </a:p>
          <a:p>
            <a:pPr lvl="1">
              <a:buFont typeface="Wingdings"/>
              <a:buChar char="à"/>
            </a:pPr>
            <a:r>
              <a:rPr lang="en-US" sz="1600" dirty="0" smtClean="0"/>
              <a:t>Now that the HT monitor is back in operation, we can analyze in detail these instabilities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Updated TMCI thresholds for Q20 and Q26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Measured and simulated tune shifts with intensity for Q20</a:t>
            </a:r>
          </a:p>
          <a:p>
            <a:endParaRPr lang="en-US" sz="2400" dirty="0"/>
          </a:p>
          <a:p>
            <a:r>
              <a:rPr lang="en-US" sz="2400" dirty="0" smtClean="0"/>
              <a:t>Improving the SPS injection kicker (MKP) impedance model</a:t>
            </a:r>
          </a:p>
          <a:p>
            <a:endParaRPr lang="en-US" sz="2400" dirty="0"/>
          </a:p>
          <a:p>
            <a:r>
              <a:rPr lang="en-US" sz="2400" dirty="0" smtClean="0"/>
              <a:t>Impedance of NEG and Carbon coatings for LHC and SPS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attempt at measuring </a:t>
            </a:r>
            <a:br>
              <a:rPr lang="en-US" sz="2800" dirty="0" smtClean="0"/>
            </a:br>
            <a:r>
              <a:rPr lang="en-US" sz="2800" dirty="0" smtClean="0"/>
              <a:t>the tune and bunch length shifts with intensity for Q20</a:t>
            </a:r>
            <a:br>
              <a:rPr lang="en-US" sz="2800" dirty="0" smtClean="0"/>
            </a:br>
            <a:r>
              <a:rPr lang="en-US" sz="1800" dirty="0" smtClean="0"/>
              <a:t>Theodoros Argyropoulos, Hannes Bartosik, Juan Esteban Muller, Yannis Papaphilippou, G. Rumolo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F:\Benoit\2011\MD\SPS\July28\Qmeter\verticalt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572000" cy="34290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/>
          <p:nvPr/>
        </p:nvGraphicFramePr>
        <p:xfrm>
          <a:off x="4724400" y="4495800"/>
          <a:ext cx="3943350" cy="223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1600200"/>
          <a:ext cx="42862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562600"/>
            <a:ext cx="469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observe almost constant bunch length </a:t>
            </a:r>
            <a:br>
              <a:rPr lang="en-US" dirty="0" smtClean="0"/>
            </a:br>
            <a:r>
              <a:rPr lang="en-US" dirty="0" smtClean="0"/>
              <a:t>between 1 and 1.5e11 p/b </a:t>
            </a:r>
            <a:r>
              <a:rPr lang="en-US" dirty="0" smtClean="0">
                <a:sym typeface="Wingdings" pitchFamily="2" charset="2"/>
              </a:rPr>
              <a:t> no scaling needed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438400" y="3581400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7218" y="3886200"/>
            <a:ext cx="2240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~20% decrease in tune shift </a:t>
            </a:r>
            <a:br>
              <a:rPr lang="en-US" sz="1400" dirty="0" smtClean="0"/>
            </a:br>
            <a:r>
              <a:rPr lang="en-US" sz="1400" dirty="0" smtClean="0"/>
              <a:t>consistent with</a:t>
            </a:r>
            <a:br>
              <a:rPr lang="en-US" sz="1400" dirty="0" smtClean="0"/>
            </a:br>
            <a:r>
              <a:rPr lang="en-US" sz="1400" dirty="0" smtClean="0"/>
              <a:t>the ~20% bunch length </a:t>
            </a:r>
            <a:br>
              <a:rPr lang="en-US" sz="1400" dirty="0" smtClean="0"/>
            </a:br>
            <a:r>
              <a:rPr lang="en-US" sz="1400" dirty="0" smtClean="0"/>
              <a:t>increase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Comparison with tune shifts from </a:t>
            </a:r>
            <a:r>
              <a:rPr lang="en-US" sz="3200" dirty="0" err="1" smtClean="0"/>
              <a:t>Headtail</a:t>
            </a:r>
            <a:endParaRPr lang="en-US" sz="3200" dirty="0"/>
          </a:p>
        </p:txBody>
      </p:sp>
      <p:pic>
        <p:nvPicPr>
          <p:cNvPr id="8194" name="Picture 2" descr="X:\sps\2006\KickerpipeBPMRFsflanges_csiScanPROD_lowGTtuneSlope_26GeV_lowGT_ntwake1_xiH0V0_y_4_8_201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810000" cy="2362200"/>
          </a:xfrm>
          <a:prstGeom prst="rect">
            <a:avLst/>
          </a:prstGeom>
          <a:noFill/>
        </p:spPr>
      </p:pic>
      <p:pic>
        <p:nvPicPr>
          <p:cNvPr id="8195" name="Picture 3" descr="X:\sps\2006\KickerpipeBPMRFsflanges_csiScanPRODtuneSlope_26GeV_ntwake1_xiH0V0_y_4_8_201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38100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82509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With simulated bunch length of 3.2 ns (4 sigma).</a:t>
            </a:r>
          </a:p>
          <a:p>
            <a:endParaRPr lang="en-US" dirty="0"/>
          </a:p>
          <a:p>
            <a:r>
              <a:rPr lang="en-US" dirty="0" smtClean="0"/>
              <a:t>- Difference in tune shift consistent with change in beta function</a:t>
            </a:r>
          </a:p>
          <a:p>
            <a:endParaRPr lang="en-US" dirty="0"/>
          </a:p>
          <a:p>
            <a:r>
              <a:rPr lang="en-US" dirty="0" smtClean="0"/>
              <a:t>- Scaling the measured tune shift (-0.02) between 1e11 and 2e11 by the bunch length </a:t>
            </a:r>
          </a:p>
          <a:p>
            <a:r>
              <a:rPr lang="en-US" dirty="0" smtClean="0"/>
              <a:t>leads to a scaled tune shift of -0.016</a:t>
            </a:r>
          </a:p>
          <a:p>
            <a:endParaRPr lang="en-US" dirty="0"/>
          </a:p>
          <a:p>
            <a:r>
              <a:rPr lang="en-US" dirty="0" smtClean="0"/>
              <a:t>- More measurements needed with Q26 with PS RF experts and lower intensities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295400"/>
            <a:ext cx="24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gammaT - Q26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219200"/>
            <a:ext cx="19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gammaT - Q20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Updated TMCI thresholds for Q20 and Q26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Measured tune shift with intensity for Q20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Improving the SPS injection kicker (MKP) impedance model</a:t>
            </a:r>
          </a:p>
          <a:p>
            <a:endParaRPr lang="en-US" sz="2400" dirty="0"/>
          </a:p>
          <a:p>
            <a:r>
              <a:rPr lang="en-US" sz="2400" dirty="0" smtClean="0"/>
              <a:t>Impedance of NEG and Carbon coatings for LHC and SPS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944</Words>
  <Application>Microsoft Office PowerPoint</Application>
  <PresentationFormat>On-screen Show (4:3)</PresentationFormat>
  <Paragraphs>228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SPS impedance work in progress </vt:lpstr>
      <vt:lpstr>Agenda</vt:lpstr>
      <vt:lpstr>Updated TMCI thresholds for Q20 and Q26 Hannes Bartosik, Kevin Li, Giovanni Rumolo</vt:lpstr>
      <vt:lpstr>Updated TMCI thresholds for Q20 and Q26 Hannes Bartosik, Giovanni Rumolo</vt:lpstr>
      <vt:lpstr>Measured TMCI thresholds  Theodoros Argyropoulos, Hannes Bartosik, Juan Esteban Muller, Yannis Papaphilippou, G. Rumolo,  R. Steinhagen and OP team</vt:lpstr>
      <vt:lpstr>Agenda</vt:lpstr>
      <vt:lpstr>First attempt at measuring  the tune and bunch length shifts with intensity for Q20 Theodoros Argyropoulos, Hannes Bartosik, Juan Esteban Muller, Yannis Papaphilippou, G. Rumolo</vt:lpstr>
      <vt:lpstr>Comparison with tune shifts from Headtail</vt:lpstr>
      <vt:lpstr>Agenda</vt:lpstr>
      <vt:lpstr>Improving the MKP impedance model Carlo Zannini</vt:lpstr>
      <vt:lpstr>Comparisons of MKP  model impedances for  the same ferrite length (i.e. kicker 18% longer)</vt:lpstr>
      <vt:lpstr>Slide 12</vt:lpstr>
      <vt:lpstr>Slide 13</vt:lpstr>
      <vt:lpstr>Agenda</vt:lpstr>
      <vt:lpstr>NEG coatings for LHC and SPS Alexey Burov, F. Caspers, Elias Métral, N. Mounet, Vittorio Vaccaro, Bruno Zotter</vt:lpstr>
      <vt:lpstr>Transverse Impedance as a function of frequency</vt:lpstr>
      <vt:lpstr>Is this effect true?</vt:lpstr>
      <vt:lpstr>Implications for SPS  (at injection energy for the whole machine coated)</vt:lpstr>
      <vt:lpstr>Summary</vt:lpstr>
      <vt:lpstr>Material parameters used for the resistive wall impedance</vt:lpstr>
      <vt:lpstr>Slide 21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bsalvant</dc:creator>
  <cp:lastModifiedBy>elenas</cp:lastModifiedBy>
  <cp:revision>203</cp:revision>
  <dcterms:created xsi:type="dcterms:W3CDTF">2011-08-09T23:35:39Z</dcterms:created>
  <dcterms:modified xsi:type="dcterms:W3CDTF">2011-11-23T14:41:23Z</dcterms:modified>
</cp:coreProperties>
</file>