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0" r:id="rId5"/>
    <p:sldId id="263" r:id="rId6"/>
    <p:sldId id="258" r:id="rId7"/>
    <p:sldId id="259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09127-47DE-4A80-AAE7-AADBCC3749F8}" type="datetimeFigureOut">
              <a:rPr lang="en-US" smtClean="0"/>
              <a:pPr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87AAA-8B7B-47D1-840E-6C0F15635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8362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Update of MD activity for high frequency SPS transverse feedback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14600" y="2667000"/>
            <a:ext cx="39523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W. </a:t>
            </a:r>
            <a:r>
              <a:rPr lang="en-US" dirty="0" err="1" smtClean="0"/>
              <a:t>Hofle</a:t>
            </a:r>
            <a:endParaRPr lang="en-US" dirty="0" smtClean="0"/>
          </a:p>
          <a:p>
            <a:pPr algn="ctr"/>
            <a:r>
              <a:rPr lang="en-US" dirty="0" smtClean="0"/>
              <a:t>SPS Upgrade studies group</a:t>
            </a:r>
          </a:p>
          <a:p>
            <a:pPr algn="ctr"/>
            <a:r>
              <a:rPr lang="en-US" dirty="0" smtClean="0"/>
              <a:t>29.07.2010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Active participation at CERN from LARP </a:t>
            </a:r>
          </a:p>
          <a:p>
            <a:pPr algn="ctr"/>
            <a:r>
              <a:rPr lang="en-US" dirty="0" smtClean="0"/>
              <a:t>in July 2010 session: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 John Fox, Alex Bullitt (SLAC)</a:t>
            </a:r>
          </a:p>
          <a:p>
            <a:pPr algn="ctr"/>
            <a:r>
              <a:rPr lang="en-US" dirty="0" err="1" smtClean="0"/>
              <a:t>Raphaello</a:t>
            </a:r>
            <a:r>
              <a:rPr lang="en-US" dirty="0" smtClean="0"/>
              <a:t> </a:t>
            </a:r>
            <a:r>
              <a:rPr lang="en-US" dirty="0" err="1" smtClean="0"/>
              <a:t>Secondo</a:t>
            </a:r>
            <a:r>
              <a:rPr lang="en-US" dirty="0"/>
              <a:t> </a:t>
            </a:r>
            <a:r>
              <a:rPr lang="en-US" dirty="0" smtClean="0"/>
              <a:t>(LBNL)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19200"/>
            <a:ext cx="798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Aims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286000"/>
            <a:ext cx="69588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 vertical instability data with multi-bunch and single bunch beams</a:t>
            </a:r>
          </a:p>
          <a:p>
            <a:r>
              <a:rPr lang="en-US" dirty="0" smtClean="0"/>
              <a:t>for analysis by LARP team to extract growth rates and frequencies</a:t>
            </a:r>
          </a:p>
          <a:p>
            <a:endParaRPr lang="en-US" dirty="0" smtClean="0"/>
          </a:p>
          <a:p>
            <a:pPr marL="60325" indent="285750">
              <a:buFont typeface="Wingdings" pitchFamily="2" charset="2"/>
              <a:buChar char="Ø"/>
            </a:pPr>
            <a:r>
              <a:rPr lang="en-US" dirty="0" smtClean="0"/>
              <a:t>single bunch TMCI</a:t>
            </a:r>
          </a:p>
          <a:p>
            <a:pPr marL="60325" indent="285750">
              <a:buFont typeface="Wingdings" pitchFamily="2" charset="2"/>
              <a:buChar char="Ø"/>
            </a:pPr>
            <a:r>
              <a:rPr lang="en-US" dirty="0" smtClean="0"/>
              <a:t>multi-bunch, 25 ns and 50 ns in presence of e-cloud effect </a:t>
            </a:r>
          </a:p>
          <a:p>
            <a:endParaRPr lang="en-US" dirty="0" smtClean="0"/>
          </a:p>
          <a:p>
            <a:r>
              <a:rPr lang="en-US" dirty="0" smtClean="0"/>
              <a:t>gain experience and make operational </a:t>
            </a:r>
          </a:p>
          <a:p>
            <a:r>
              <a:rPr lang="en-US" dirty="0" smtClean="0"/>
              <a:t>the wide band pick-ups connected to OASIS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457200"/>
            <a:ext cx="2752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Planning and events</a:t>
            </a:r>
          </a:p>
          <a:p>
            <a:pPr algn="ctr"/>
            <a:r>
              <a:rPr lang="en-US" sz="2400" dirty="0" smtClean="0"/>
              <a:t>Week 28 and 29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447800"/>
            <a:ext cx="789793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Week 28: single bunch (parallel), beyond ultimate, OASIS digitizers, commissioning</a:t>
            </a:r>
          </a:p>
          <a:p>
            <a:r>
              <a:rPr lang="en-US" dirty="0"/>
              <a:t>	</a:t>
            </a:r>
            <a:r>
              <a:rPr lang="en-US" dirty="0" smtClean="0"/>
              <a:t>some data, but need more time, use of FC cage scope for V-plane,</a:t>
            </a:r>
          </a:p>
          <a:p>
            <a:r>
              <a:rPr lang="en-US" dirty="0"/>
              <a:t>	</a:t>
            </a:r>
            <a:r>
              <a:rPr lang="en-US" dirty="0" smtClean="0"/>
              <a:t>access prepared and done in week 29 to check BPW 319.31</a:t>
            </a:r>
          </a:p>
          <a:p>
            <a:endParaRPr lang="en-US" dirty="0" smtClean="0"/>
          </a:p>
          <a:p>
            <a:r>
              <a:rPr lang="en-US" dirty="0" smtClean="0"/>
              <a:t>Week 29: multi bunch (dedicated), 25 ns and 50 ns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25 ns beam, data taken in FC, vertical plane, </a:t>
            </a:r>
            <a:r>
              <a:rPr lang="en-US" dirty="0" smtClean="0">
                <a:solidFill>
                  <a:srgbClr val="00B050"/>
                </a:solidFill>
              </a:rPr>
              <a:t>achieved</a:t>
            </a:r>
          </a:p>
          <a:p>
            <a:r>
              <a:rPr lang="en-US" dirty="0"/>
              <a:t>	</a:t>
            </a:r>
            <a:r>
              <a:rPr lang="en-US" dirty="0" smtClean="0"/>
              <a:t>a) e-cloud part</a:t>
            </a:r>
          </a:p>
          <a:p>
            <a:r>
              <a:rPr lang="en-US" dirty="0"/>
              <a:t>	</a:t>
            </a:r>
            <a:r>
              <a:rPr lang="en-US" dirty="0" smtClean="0"/>
              <a:t>b) “coupled-bunch part”, i.e. with TFB off  </a:t>
            </a:r>
          </a:p>
          <a:p>
            <a:r>
              <a:rPr lang="en-US" dirty="0"/>
              <a:t>	</a:t>
            </a:r>
            <a:r>
              <a:rPr lang="en-US" dirty="0" smtClean="0"/>
              <a:t>Wednesday, daytime and night instead of Tuesday due to delays in MD</a:t>
            </a:r>
          </a:p>
          <a:p>
            <a:r>
              <a:rPr lang="en-US" dirty="0"/>
              <a:t>	</a:t>
            </a:r>
            <a:r>
              <a:rPr lang="en-US" dirty="0" smtClean="0"/>
              <a:t>(magnet change on Monday and vacuum intervention on Tuesday)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50 ns MD cancelled </a:t>
            </a:r>
            <a:r>
              <a:rPr lang="en-US" dirty="0" smtClean="0"/>
              <a:t>due to dipole change </a:t>
            </a:r>
          </a:p>
          <a:p>
            <a:endParaRPr lang="en-US" dirty="0"/>
          </a:p>
          <a:p>
            <a:r>
              <a:rPr lang="en-US" dirty="0" smtClean="0"/>
              <a:t>Single and multi-bunch MDs require disconnection of MOPOS system beyond </a:t>
            </a:r>
          </a:p>
          <a:p>
            <a:r>
              <a:rPr lang="en-US" dirty="0"/>
              <a:t>n</a:t>
            </a:r>
            <a:r>
              <a:rPr lang="en-US" dirty="0" smtClean="0"/>
              <a:t>ominal intensity </a:t>
            </a:r>
            <a:r>
              <a:rPr lang="en-US" dirty="0" smtClean="0">
                <a:sym typeface="Wingdings" pitchFamily="2" charset="2"/>
              </a:rPr>
              <a:t> cannot measure orbit with the high intensity, </a:t>
            </a:r>
          </a:p>
          <a:p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   cannot perform MDs outside working hours</a:t>
            </a:r>
          </a:p>
          <a:p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 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being addressed by BE-BI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1"/>
          <p:cNvSpPr txBox="1">
            <a:spLocks noChangeArrowheads="1"/>
          </p:cNvSpPr>
          <p:nvPr/>
        </p:nvSpPr>
        <p:spPr bwMode="auto">
          <a:xfrm>
            <a:off x="2048086" y="307975"/>
            <a:ext cx="51446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Gill Sans MT" pitchFamily="34" charset="0"/>
              </a:rPr>
              <a:t>Reminder: 4 BPW pick-ups in SPS installed</a:t>
            </a:r>
          </a:p>
          <a:p>
            <a:pPr algn="ctr"/>
            <a:r>
              <a:rPr lang="en-US" sz="1600" dirty="0" smtClean="0">
                <a:latin typeface="Gill Sans MT" pitchFamily="34" charset="0"/>
              </a:rPr>
              <a:t>measurements </a:t>
            </a:r>
            <a:r>
              <a:rPr lang="en-US" sz="1600" dirty="0">
                <a:latin typeface="Gill Sans MT" pitchFamily="34" charset="0"/>
              </a:rPr>
              <a:t>on all four exponential couplers in the SPS</a:t>
            </a:r>
          </a:p>
          <a:p>
            <a:pPr algn="ctr"/>
            <a:r>
              <a:rPr lang="en-US" sz="1600" dirty="0">
                <a:latin typeface="Gill Sans MT" pitchFamily="34" charset="0"/>
              </a:rPr>
              <a:t>(data from November 4</a:t>
            </a:r>
            <a:r>
              <a:rPr lang="en-US" sz="1600" baseline="30000" dirty="0">
                <a:latin typeface="Gill Sans MT" pitchFamily="34" charset="0"/>
              </a:rPr>
              <a:t>th</a:t>
            </a:r>
            <a:r>
              <a:rPr lang="en-US" sz="1600" dirty="0">
                <a:latin typeface="Gill Sans MT" pitchFamily="34" charset="0"/>
              </a:rPr>
              <a:t>, 2008)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Wolfgang Hofle BE/RF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1/1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2009</a:t>
            </a:r>
            <a:endParaRPr lang="en-US" dirty="0"/>
          </a:p>
        </p:txBody>
      </p:sp>
      <p:pic>
        <p:nvPicPr>
          <p:cNvPr id="11270" name="Picture 8" descr="PU_31798_1stbunch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3543300"/>
            <a:ext cx="4003675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PU_31901_1stbunch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313" y="1204913"/>
            <a:ext cx="4003675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3" descr="PU_31931_singlebunch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38638" y="3532188"/>
            <a:ext cx="4002087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14" descr="PU_32101_1stbunch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38638" y="1193800"/>
            <a:ext cx="4002087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Rectangle 8"/>
          <p:cNvSpPr>
            <a:spLocks noChangeArrowheads="1"/>
          </p:cNvSpPr>
          <p:nvPr/>
        </p:nvSpPr>
        <p:spPr bwMode="auto">
          <a:xfrm>
            <a:off x="2538413" y="1428750"/>
            <a:ext cx="162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FC, resistive combiners</a:t>
            </a:r>
          </a:p>
          <a:p>
            <a:r>
              <a:rPr lang="en-US" sz="1200">
                <a:latin typeface="Calibri" pitchFamily="34" charset="0"/>
              </a:rPr>
              <a:t>1</a:t>
            </a:r>
            <a:r>
              <a:rPr lang="en-US" sz="1200" baseline="30000">
                <a:latin typeface="Calibri" pitchFamily="34" charset="0"/>
              </a:rPr>
              <a:t>st</a:t>
            </a:r>
            <a:r>
              <a:rPr lang="en-US" sz="1200">
                <a:latin typeface="Calibri" pitchFamily="34" charset="0"/>
              </a:rPr>
              <a:t> bunch of a train</a:t>
            </a:r>
          </a:p>
          <a:p>
            <a:r>
              <a:rPr lang="en-US" sz="1200">
                <a:latin typeface="Calibri" pitchFamily="34" charset="0"/>
              </a:rPr>
              <a:t>PU </a:t>
            </a:r>
            <a:r>
              <a:rPr lang="en-US" sz="1200">
                <a:solidFill>
                  <a:srgbClr val="FF0000"/>
                </a:solidFill>
                <a:latin typeface="Calibri" pitchFamily="34" charset="0"/>
              </a:rPr>
              <a:t>backwards</a:t>
            </a:r>
            <a:r>
              <a:rPr lang="en-US" sz="1200">
                <a:latin typeface="Calibri" pitchFamily="34" charset="0"/>
              </a:rPr>
              <a:t> installed</a:t>
            </a:r>
          </a:p>
        </p:txBody>
      </p:sp>
      <p:sp>
        <p:nvSpPr>
          <p:cNvPr id="11275" name="Rectangle 8"/>
          <p:cNvSpPr>
            <a:spLocks noChangeArrowheads="1"/>
          </p:cNvSpPr>
          <p:nvPr/>
        </p:nvSpPr>
        <p:spPr bwMode="auto">
          <a:xfrm>
            <a:off x="6337300" y="1454150"/>
            <a:ext cx="1611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FC, resistive combiners</a:t>
            </a:r>
          </a:p>
          <a:p>
            <a:r>
              <a:rPr lang="en-US" sz="1200">
                <a:latin typeface="Calibri" pitchFamily="34" charset="0"/>
              </a:rPr>
              <a:t>1</a:t>
            </a:r>
            <a:r>
              <a:rPr lang="en-US" sz="1200" baseline="30000">
                <a:latin typeface="Calibri" pitchFamily="34" charset="0"/>
              </a:rPr>
              <a:t>st</a:t>
            </a:r>
            <a:r>
              <a:rPr lang="en-US" sz="1200">
                <a:latin typeface="Calibri" pitchFamily="34" charset="0"/>
              </a:rPr>
              <a:t> bunch of a train</a:t>
            </a:r>
          </a:p>
          <a:p>
            <a:r>
              <a:rPr lang="en-US" sz="1200">
                <a:latin typeface="Calibri" pitchFamily="34" charset="0"/>
              </a:rPr>
              <a:t>PU </a:t>
            </a:r>
            <a:r>
              <a:rPr lang="en-US" sz="1200">
                <a:solidFill>
                  <a:srgbClr val="3366FF"/>
                </a:solidFill>
                <a:latin typeface="Calibri" pitchFamily="34" charset="0"/>
              </a:rPr>
              <a:t>forwards</a:t>
            </a:r>
            <a:r>
              <a:rPr lang="en-US" sz="1200">
                <a:latin typeface="Calibri" pitchFamily="34" charset="0"/>
              </a:rPr>
              <a:t> installed</a:t>
            </a:r>
          </a:p>
        </p:txBody>
      </p:sp>
      <p:sp>
        <p:nvSpPr>
          <p:cNvPr id="11276" name="Rectangle 8"/>
          <p:cNvSpPr>
            <a:spLocks noChangeArrowheads="1"/>
          </p:cNvSpPr>
          <p:nvPr/>
        </p:nvSpPr>
        <p:spPr bwMode="auto">
          <a:xfrm>
            <a:off x="6256338" y="3797300"/>
            <a:ext cx="1765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CCR, H-183 combiners</a:t>
            </a:r>
          </a:p>
          <a:p>
            <a:r>
              <a:rPr lang="en-US" sz="1200">
                <a:latin typeface="Calibri" pitchFamily="34" charset="0"/>
              </a:rPr>
              <a:t>single bunch (semi-short)</a:t>
            </a:r>
          </a:p>
          <a:p>
            <a:r>
              <a:rPr lang="en-US" sz="1200">
                <a:latin typeface="Calibri" pitchFamily="34" charset="0"/>
              </a:rPr>
              <a:t>PU </a:t>
            </a:r>
            <a:r>
              <a:rPr lang="en-US" sz="1200">
                <a:solidFill>
                  <a:srgbClr val="3366FF"/>
                </a:solidFill>
                <a:latin typeface="Calibri" pitchFamily="34" charset="0"/>
              </a:rPr>
              <a:t>forwards</a:t>
            </a:r>
            <a:r>
              <a:rPr lang="en-US" sz="1200">
                <a:latin typeface="Calibri" pitchFamily="34" charset="0"/>
              </a:rPr>
              <a:t> installed</a:t>
            </a:r>
          </a:p>
        </p:txBody>
      </p:sp>
      <p:sp>
        <p:nvSpPr>
          <p:cNvPr id="11277" name="Rectangle 8"/>
          <p:cNvSpPr>
            <a:spLocks noChangeArrowheads="1"/>
          </p:cNvSpPr>
          <p:nvPr/>
        </p:nvSpPr>
        <p:spPr bwMode="auto">
          <a:xfrm>
            <a:off x="1063625" y="1422400"/>
            <a:ext cx="1127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vertical BPWA,</a:t>
            </a:r>
          </a:p>
          <a:p>
            <a:r>
              <a:rPr lang="en-US" sz="1200">
                <a:latin typeface="Calibri" pitchFamily="34" charset="0"/>
              </a:rPr>
              <a:t>small diameter</a:t>
            </a:r>
          </a:p>
        </p:txBody>
      </p:sp>
      <p:sp>
        <p:nvSpPr>
          <p:cNvPr id="11278" name="Rectangle 8"/>
          <p:cNvSpPr>
            <a:spLocks noChangeArrowheads="1"/>
          </p:cNvSpPr>
          <p:nvPr/>
        </p:nvSpPr>
        <p:spPr bwMode="auto">
          <a:xfrm>
            <a:off x="4800600" y="1373188"/>
            <a:ext cx="1498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(now) vertical BPWA,</a:t>
            </a:r>
          </a:p>
          <a:p>
            <a:r>
              <a:rPr lang="en-US" sz="1200">
                <a:latin typeface="Calibri" pitchFamily="34" charset="0"/>
              </a:rPr>
              <a:t>small diameter</a:t>
            </a:r>
          </a:p>
        </p:txBody>
      </p:sp>
      <p:sp>
        <p:nvSpPr>
          <p:cNvPr id="11279" name="Rectangle 8"/>
          <p:cNvSpPr>
            <a:spLocks noChangeArrowheads="1"/>
          </p:cNvSpPr>
          <p:nvPr/>
        </p:nvSpPr>
        <p:spPr bwMode="auto">
          <a:xfrm>
            <a:off x="1046163" y="3743325"/>
            <a:ext cx="116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horizontal BPW,</a:t>
            </a:r>
          </a:p>
          <a:p>
            <a:r>
              <a:rPr lang="en-US" sz="1200">
                <a:latin typeface="Calibri" pitchFamily="34" charset="0"/>
              </a:rPr>
              <a:t>large diameter</a:t>
            </a:r>
          </a:p>
        </p:txBody>
      </p:sp>
      <p:sp>
        <p:nvSpPr>
          <p:cNvPr id="11280" name="Rectangle 8"/>
          <p:cNvSpPr>
            <a:spLocks noChangeArrowheads="1"/>
          </p:cNvSpPr>
          <p:nvPr/>
        </p:nvSpPr>
        <p:spPr bwMode="auto">
          <a:xfrm>
            <a:off x="4846638" y="3757613"/>
            <a:ext cx="11160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vertical BPWA,</a:t>
            </a:r>
          </a:p>
          <a:p>
            <a:r>
              <a:rPr lang="en-US" sz="1200">
                <a:latin typeface="Calibri" pitchFamily="34" charset="0"/>
              </a:rPr>
              <a:t>small diameter</a:t>
            </a:r>
          </a:p>
        </p:txBody>
      </p:sp>
      <p:sp>
        <p:nvSpPr>
          <p:cNvPr id="11281" name="Rectangle 8"/>
          <p:cNvSpPr>
            <a:spLocks noChangeArrowheads="1"/>
          </p:cNvSpPr>
          <p:nvPr/>
        </p:nvSpPr>
        <p:spPr bwMode="auto">
          <a:xfrm>
            <a:off x="2538413" y="3789363"/>
            <a:ext cx="16176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CCR, H-183 combiners</a:t>
            </a:r>
          </a:p>
          <a:p>
            <a:r>
              <a:rPr lang="en-US" sz="1200">
                <a:latin typeface="Calibri" pitchFamily="34" charset="0"/>
              </a:rPr>
              <a:t>1</a:t>
            </a:r>
            <a:r>
              <a:rPr lang="en-US" sz="1200" baseline="30000">
                <a:latin typeface="Calibri" pitchFamily="34" charset="0"/>
              </a:rPr>
              <a:t>st</a:t>
            </a:r>
            <a:r>
              <a:rPr lang="en-US" sz="1200">
                <a:latin typeface="Calibri" pitchFamily="34" charset="0"/>
              </a:rPr>
              <a:t> bunch of a train </a:t>
            </a:r>
          </a:p>
          <a:p>
            <a:r>
              <a:rPr lang="en-US" sz="1200">
                <a:latin typeface="Calibri" pitchFamily="34" charset="0"/>
              </a:rPr>
              <a:t>PU </a:t>
            </a:r>
            <a:r>
              <a:rPr lang="en-US" sz="1200">
                <a:solidFill>
                  <a:srgbClr val="3366FF"/>
                </a:solidFill>
                <a:latin typeface="Calibri" pitchFamily="34" charset="0"/>
              </a:rPr>
              <a:t>forwards</a:t>
            </a:r>
            <a:r>
              <a:rPr lang="en-US" sz="1200">
                <a:latin typeface="Calibri" pitchFamily="34" charset="0"/>
              </a:rPr>
              <a:t> installed</a:t>
            </a:r>
          </a:p>
        </p:txBody>
      </p:sp>
      <p:sp>
        <p:nvSpPr>
          <p:cNvPr id="11282" name="TextBox 11"/>
          <p:cNvSpPr txBox="1">
            <a:spLocks noChangeArrowheads="1"/>
          </p:cNvSpPr>
          <p:nvPr/>
        </p:nvSpPr>
        <p:spPr bwMode="auto">
          <a:xfrm>
            <a:off x="841375" y="5862638"/>
            <a:ext cx="71580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Gill Sans MT" pitchFamily="34" charset="0"/>
              </a:rPr>
              <a:t>1</a:t>
            </a:r>
            <a:r>
              <a:rPr lang="en-US" sz="1600" baseline="30000">
                <a:latin typeface="Gill Sans MT" pitchFamily="34" charset="0"/>
              </a:rPr>
              <a:t>st</a:t>
            </a:r>
            <a:r>
              <a:rPr lang="en-US" sz="1600">
                <a:latin typeface="Gill Sans MT" pitchFamily="34" charset="0"/>
              </a:rPr>
              <a:t> bunch of bunch train oscillates -&gt; jitter in measurement; single bunch -&gt; no jitter</a:t>
            </a:r>
          </a:p>
        </p:txBody>
      </p:sp>
      <p:sp>
        <p:nvSpPr>
          <p:cNvPr id="11283" name="TextBox 12"/>
          <p:cNvSpPr txBox="1">
            <a:spLocks noChangeArrowheads="1"/>
          </p:cNvSpPr>
          <p:nvPr/>
        </p:nvSpPr>
        <p:spPr bwMode="auto">
          <a:xfrm>
            <a:off x="1366838" y="2357438"/>
            <a:ext cx="106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Calibri" pitchFamily="34" charset="0"/>
              </a:rPr>
              <a:t>slow rise-time</a:t>
            </a:r>
          </a:p>
        </p:txBody>
      </p:sp>
      <p:sp>
        <p:nvSpPr>
          <p:cNvPr id="11284" name="TextBox 12"/>
          <p:cNvSpPr txBox="1">
            <a:spLocks noChangeArrowheads="1"/>
          </p:cNvSpPr>
          <p:nvPr/>
        </p:nvSpPr>
        <p:spPr bwMode="auto">
          <a:xfrm>
            <a:off x="5018088" y="2392363"/>
            <a:ext cx="10064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3366FF"/>
                </a:solidFill>
                <a:latin typeface="Calibri" pitchFamily="34" charset="0"/>
              </a:rPr>
              <a:t>fast rise-time</a:t>
            </a:r>
          </a:p>
        </p:txBody>
      </p:sp>
      <p:sp>
        <p:nvSpPr>
          <p:cNvPr id="11285" name="TextBox 12"/>
          <p:cNvSpPr txBox="1">
            <a:spLocks noChangeArrowheads="1"/>
          </p:cNvSpPr>
          <p:nvPr/>
        </p:nvSpPr>
        <p:spPr bwMode="auto">
          <a:xfrm>
            <a:off x="5041900" y="4884738"/>
            <a:ext cx="1008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3366FF"/>
                </a:solidFill>
                <a:latin typeface="Calibri" pitchFamily="34" charset="0"/>
              </a:rPr>
              <a:t>fast rise-time</a:t>
            </a:r>
          </a:p>
        </p:txBody>
      </p:sp>
      <p:sp>
        <p:nvSpPr>
          <p:cNvPr id="11286" name="TextBox 12"/>
          <p:cNvSpPr txBox="1">
            <a:spLocks noChangeArrowheads="1"/>
          </p:cNvSpPr>
          <p:nvPr/>
        </p:nvSpPr>
        <p:spPr bwMode="auto">
          <a:xfrm>
            <a:off x="1182688" y="4735513"/>
            <a:ext cx="1006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3366FF"/>
                </a:solidFill>
                <a:latin typeface="Calibri" pitchFamily="34" charset="0"/>
              </a:rPr>
              <a:t>fast rise-time</a:t>
            </a:r>
          </a:p>
        </p:txBody>
      </p:sp>
      <p:sp>
        <p:nvSpPr>
          <p:cNvPr id="11287" name="TextBox 12"/>
          <p:cNvSpPr txBox="1">
            <a:spLocks noChangeArrowheads="1"/>
          </p:cNvSpPr>
          <p:nvPr/>
        </p:nvSpPr>
        <p:spPr bwMode="auto">
          <a:xfrm>
            <a:off x="6453188" y="5146675"/>
            <a:ext cx="1460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Calibri" pitchFamily="34" charset="0"/>
              </a:rPr>
              <a:t>saturation  or cable?</a:t>
            </a:r>
          </a:p>
        </p:txBody>
      </p:sp>
      <p:sp>
        <p:nvSpPr>
          <p:cNvPr id="11288" name="Rectangle 8"/>
          <p:cNvSpPr>
            <a:spLocks noChangeArrowheads="1"/>
          </p:cNvSpPr>
          <p:nvPr/>
        </p:nvSpPr>
        <p:spPr bwMode="auto">
          <a:xfrm>
            <a:off x="398463" y="1339850"/>
            <a:ext cx="6159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319.01</a:t>
            </a:r>
          </a:p>
        </p:txBody>
      </p:sp>
      <p:sp>
        <p:nvSpPr>
          <p:cNvPr id="11289" name="Rectangle 8"/>
          <p:cNvSpPr>
            <a:spLocks noChangeArrowheads="1"/>
          </p:cNvSpPr>
          <p:nvPr/>
        </p:nvSpPr>
        <p:spPr bwMode="auto">
          <a:xfrm>
            <a:off x="401638" y="3757613"/>
            <a:ext cx="6159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317.98</a:t>
            </a:r>
          </a:p>
        </p:txBody>
      </p:sp>
      <p:sp>
        <p:nvSpPr>
          <p:cNvPr id="11290" name="Rectangle 8"/>
          <p:cNvSpPr>
            <a:spLocks noChangeArrowheads="1"/>
          </p:cNvSpPr>
          <p:nvPr/>
        </p:nvSpPr>
        <p:spPr bwMode="auto">
          <a:xfrm>
            <a:off x="8050213" y="1358900"/>
            <a:ext cx="615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321.01</a:t>
            </a:r>
          </a:p>
        </p:txBody>
      </p:sp>
      <p:sp>
        <p:nvSpPr>
          <p:cNvPr id="11291" name="Rectangle 8"/>
          <p:cNvSpPr>
            <a:spLocks noChangeArrowheads="1"/>
          </p:cNvSpPr>
          <p:nvPr/>
        </p:nvSpPr>
        <p:spPr bwMode="auto">
          <a:xfrm>
            <a:off x="8010525" y="3711575"/>
            <a:ext cx="6159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319.31</a:t>
            </a:r>
          </a:p>
        </p:txBody>
      </p:sp>
      <p:sp>
        <p:nvSpPr>
          <p:cNvPr id="28" name="Rectangle 27"/>
          <p:cNvSpPr/>
          <p:nvPr/>
        </p:nvSpPr>
        <p:spPr>
          <a:xfrm rot="18750095">
            <a:off x="7126017" y="2303726"/>
            <a:ext cx="1905585" cy="95410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atin typeface="Gill Sans MT" pitchFamily="34" charset="0"/>
              </a:rPr>
              <a:t>Faraday Cage, vertical / </a:t>
            </a:r>
          </a:p>
          <a:p>
            <a:pPr algn="ctr"/>
            <a:r>
              <a:rPr lang="en-US" sz="1400" dirty="0" smtClean="0">
                <a:latin typeface="Gill Sans MT" pitchFamily="34" charset="0"/>
              </a:rPr>
              <a:t>scope DPO 4054, </a:t>
            </a:r>
          </a:p>
          <a:p>
            <a:pPr algn="ctr"/>
            <a:r>
              <a:rPr lang="en-US" sz="1400" dirty="0" smtClean="0">
                <a:latin typeface="Gill Sans MT" pitchFamily="34" charset="0"/>
              </a:rPr>
              <a:t>2 channels @20 GS/s</a:t>
            </a:r>
          </a:p>
          <a:p>
            <a:pPr algn="ctr"/>
            <a:r>
              <a:rPr lang="en-US" sz="1400" dirty="0" smtClean="0">
                <a:latin typeface="Gill Sans MT" pitchFamily="34" charset="0"/>
              </a:rPr>
              <a:t>vertical</a:t>
            </a:r>
          </a:p>
        </p:txBody>
      </p:sp>
      <p:sp>
        <p:nvSpPr>
          <p:cNvPr id="29" name="Rectangle 28"/>
          <p:cNvSpPr/>
          <p:nvPr/>
        </p:nvSpPr>
        <p:spPr>
          <a:xfrm rot="18750095">
            <a:off x="7421175" y="4855506"/>
            <a:ext cx="1826141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atin typeface="Gill Sans MT" pitchFamily="34" charset="0"/>
              </a:rPr>
              <a:t>on OASIS, CCR room</a:t>
            </a:r>
          </a:p>
          <a:p>
            <a:pPr algn="ctr"/>
            <a:r>
              <a:rPr lang="en-US" sz="1400" dirty="0">
                <a:latin typeface="Gill Sans MT" pitchFamily="34" charset="0"/>
              </a:rPr>
              <a:t>v</a:t>
            </a:r>
            <a:r>
              <a:rPr lang="en-US" sz="1400" dirty="0" smtClean="0">
                <a:latin typeface="Gill Sans MT" pitchFamily="34" charset="0"/>
              </a:rPr>
              <a:t>ertical, 8 GS/s</a:t>
            </a:r>
          </a:p>
        </p:txBody>
      </p:sp>
      <p:sp>
        <p:nvSpPr>
          <p:cNvPr id="30" name="Rectangle 29"/>
          <p:cNvSpPr/>
          <p:nvPr/>
        </p:nvSpPr>
        <p:spPr>
          <a:xfrm rot="18750095">
            <a:off x="3173284" y="4931707"/>
            <a:ext cx="1826141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atin typeface="Gill Sans MT" pitchFamily="34" charset="0"/>
              </a:rPr>
              <a:t>on OASIS, CCR room</a:t>
            </a:r>
          </a:p>
          <a:p>
            <a:pPr algn="ctr"/>
            <a:r>
              <a:rPr lang="en-US" sz="1400" dirty="0" smtClean="0">
                <a:latin typeface="Gill Sans MT" pitchFamily="34" charset="0"/>
              </a:rPr>
              <a:t>horizontal, 8 GS/s</a:t>
            </a:r>
          </a:p>
        </p:txBody>
      </p:sp>
      <p:sp>
        <p:nvSpPr>
          <p:cNvPr id="31" name="Rectangle 30"/>
          <p:cNvSpPr/>
          <p:nvPr/>
        </p:nvSpPr>
        <p:spPr>
          <a:xfrm rot="18956699">
            <a:off x="2614846" y="2420938"/>
            <a:ext cx="2482474" cy="523220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atin typeface="Gill Sans MT" pitchFamily="34" charset="0"/>
              </a:rPr>
              <a:t>Now wired as vertical kicker</a:t>
            </a:r>
          </a:p>
          <a:p>
            <a:pPr algn="ctr"/>
            <a:r>
              <a:rPr lang="en-US" sz="1400" dirty="0" smtClean="0">
                <a:latin typeface="Gill Sans MT" pitchFamily="34" charset="0"/>
              </a:rPr>
              <a:t>for kick response measurement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67000" y="2057400"/>
          <a:ext cx="3648075" cy="3819525"/>
        </p:xfrm>
        <a:graphic>
          <a:graphicData uri="http://schemas.openxmlformats.org/presentationml/2006/ole">
            <p:oleObj spid="_x0000_s1026" name="Worksheet" r:id="rId3" imgW="3648075" imgH="3819525" progId="Excel.Sheet.12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09800" y="914400"/>
            <a:ext cx="481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Comparison OASIS / Tektronix scope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@injection 5 tur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1066800"/>
            <a:ext cx="5394960" cy="5105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81200" y="381000"/>
            <a:ext cx="4976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2.2x1011 injected, single bunch, 15.07.2010, stable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@injection, 200 tur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066800"/>
            <a:ext cx="5394960" cy="5105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33600" y="381000"/>
            <a:ext cx="5219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2.2x1011 injected, single bunch, 15.07.2010, unstable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381000"/>
            <a:ext cx="5072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2.2x1011 injected, single bunch, 15.07.2010, stable</a:t>
            </a:r>
            <a:endParaRPr lang="en-US" dirty="0"/>
          </a:p>
        </p:txBody>
      </p:sp>
      <p:pic>
        <p:nvPicPr>
          <p:cNvPr id="5" name="Picture 4" descr="@1s post injection, 200 tur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762000"/>
            <a:ext cx="5394960" cy="51054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rot="10800000">
            <a:off x="3200400" y="4267200"/>
            <a:ext cx="40386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24000" y="5867400"/>
            <a:ext cx="7009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Response not understood, access done, hybrids / cables checked, </a:t>
            </a:r>
          </a:p>
          <a:p>
            <a:r>
              <a:rPr lang="en-US" sz="1600" dirty="0" smtClean="0"/>
              <a:t>no anomaly found, installed additional attenuation, but no improvement </a:t>
            </a:r>
          </a:p>
          <a:p>
            <a:r>
              <a:rPr lang="en-US" sz="1600" dirty="0" smtClean="0"/>
              <a:t>to be follow-up up (response different for </a:t>
            </a:r>
            <a:r>
              <a:rPr lang="en-US" sz="1600" dirty="0" err="1" smtClean="0"/>
              <a:t>indiv</a:t>
            </a:r>
            <a:r>
              <a:rPr lang="en-US" sz="1600" dirty="0" smtClean="0"/>
              <a:t>. strips ?</a:t>
            </a: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838200"/>
            <a:ext cx="1737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OASIS issues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133600"/>
            <a:ext cx="66864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Many, help from S. </a:t>
            </a:r>
            <a:r>
              <a:rPr lang="en-US" dirty="0" err="1" smtClean="0"/>
              <a:t>Degaye</a:t>
            </a:r>
            <a:r>
              <a:rPr lang="en-US" dirty="0" smtClean="0"/>
              <a:t> (new beta version used)</a:t>
            </a:r>
          </a:p>
          <a:p>
            <a:endParaRPr lang="en-US" dirty="0" smtClean="0"/>
          </a:p>
          <a:p>
            <a:r>
              <a:rPr lang="en-US" dirty="0" smtClean="0"/>
              <a:t>Main issues:</a:t>
            </a:r>
          </a:p>
          <a:p>
            <a:endParaRPr lang="en-US" dirty="0"/>
          </a:p>
          <a:p>
            <a:r>
              <a:rPr lang="en-US" dirty="0" smtClean="0"/>
              <a:t>erratic sampling on one channel (hardware issue ?) to be followed-up</a:t>
            </a:r>
          </a:p>
          <a:p>
            <a:endParaRPr lang="en-US" dirty="0" smtClean="0"/>
          </a:p>
          <a:p>
            <a:r>
              <a:rPr lang="en-US" dirty="0" smtClean="0"/>
              <a:t>full data record cannot be exported, solution, small GUI by RF-CS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Mic</a:t>
            </a:r>
            <a:r>
              <a:rPr lang="en-US" dirty="0" smtClean="0"/>
              <a:t> </a:t>
            </a:r>
            <a:r>
              <a:rPr lang="en-US" dirty="0" err="1" smtClean="0"/>
              <a:t>Jaussi</a:t>
            </a:r>
            <a:r>
              <a:rPr lang="en-US" dirty="0" smtClean="0"/>
              <a:t>, operational next week ?)</a:t>
            </a:r>
          </a:p>
          <a:p>
            <a:endParaRPr lang="en-US" dirty="0"/>
          </a:p>
          <a:p>
            <a:r>
              <a:rPr lang="en-US" dirty="0" smtClean="0"/>
              <a:t>display slow, to be discussed with OASIS team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417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Worksheet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whofle</dc:creator>
  <cp:lastModifiedBy>whofle</cp:lastModifiedBy>
  <cp:revision>19</cp:revision>
  <dcterms:created xsi:type="dcterms:W3CDTF">2010-07-29T11:50:14Z</dcterms:created>
  <dcterms:modified xsi:type="dcterms:W3CDTF">2010-07-30T09:44:12Z</dcterms:modified>
</cp:coreProperties>
</file>