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907"/>
            <a:ext cx="8229600" cy="76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081179"/>
            <a:ext cx="8636000" cy="512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7025-26A2-8445-99F9-98B8764B0C15}" type="datetimeFigureOut">
              <a:rPr lang="en-US" smtClean="0"/>
              <a:t>3/25/10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0184-D290-BB47-877E-8FF7A40B51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Collimation in SPS?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R. Assmann</a:t>
            </a:r>
          </a:p>
          <a:p>
            <a:r>
              <a:rPr lang="en-US" sz="2800" dirty="0" smtClean="0"/>
              <a:t>25.3.2010</a:t>
            </a:r>
          </a:p>
          <a:p>
            <a:r>
              <a:rPr lang="en-US" sz="2800" dirty="0" smtClean="0"/>
              <a:t>Joint Meeting SPS Upgrade Study Group and SPS Task Force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This is a brain-storming talk.</a:t>
            </a:r>
          </a:p>
          <a:p>
            <a:r>
              <a:rPr lang="en-US" sz="2400" dirty="0" smtClean="0"/>
              <a:t>No detailed technical work done but enough to </a:t>
            </a:r>
            <a:r>
              <a:rPr lang="en-US" sz="2400" dirty="0" smtClean="0">
                <a:solidFill>
                  <a:srgbClr val="0000FF"/>
                </a:solidFill>
              </a:rPr>
              <a:t>explore and discuss a collimation option for SPS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this should be considered seriously, then this is an excellent job for a fellow or similar, working with </a:t>
            </a:r>
            <a:r>
              <a:rPr lang="en-US" sz="2400" dirty="0" smtClean="0"/>
              <a:t>us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SPS loss and collimation simulations fully operational </a:t>
            </a:r>
            <a:r>
              <a:rPr lang="en-US" sz="2400" dirty="0" smtClean="0"/>
              <a:t>with </a:t>
            </a:r>
            <a:r>
              <a:rPr lang="en-US" sz="2400" dirty="0" err="1" smtClean="0"/>
              <a:t>sixtrack</a:t>
            </a:r>
            <a:r>
              <a:rPr lang="en-US" sz="2400" dirty="0" smtClean="0"/>
              <a:t> and aperture model. Full 6D simulations.</a:t>
            </a:r>
          </a:p>
          <a:p>
            <a:r>
              <a:rPr lang="en-US" sz="2400" dirty="0" smtClean="0"/>
              <a:t>Simulations were</a:t>
            </a:r>
            <a:r>
              <a:rPr lang="en-US" sz="2400" dirty="0" smtClean="0"/>
              <a:t> set up by us during 2005 for benchmarking programs </a:t>
            </a:r>
            <a:r>
              <a:rPr lang="en-US" sz="2400" dirty="0" smtClean="0">
                <a:solidFill>
                  <a:srgbClr val="0000FF"/>
                </a:solidFill>
              </a:rPr>
              <a:t>with LHC prototype collimator in SPS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All tools there to rapidly define a solution if required.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in Warm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SPS is a </a:t>
            </a:r>
            <a:r>
              <a:rPr lang="en-US" sz="2400" dirty="0" smtClean="0">
                <a:solidFill>
                  <a:srgbClr val="0000FF"/>
                </a:solidFill>
              </a:rPr>
              <a:t>room temperature </a:t>
            </a:r>
            <a:r>
              <a:rPr lang="en-US" sz="2400" dirty="0" smtClean="0"/>
              <a:t>machine, so no need to protect SC magnets!</a:t>
            </a:r>
          </a:p>
          <a:p>
            <a:r>
              <a:rPr lang="en-US" sz="2400" dirty="0" smtClean="0"/>
              <a:t>Traditionally, room temperature accelerators require </a:t>
            </a:r>
            <a:r>
              <a:rPr lang="en-US" sz="2400" dirty="0" smtClean="0">
                <a:solidFill>
                  <a:srgbClr val="0000FF"/>
                </a:solidFill>
              </a:rPr>
              <a:t>collimation to control and reduce background</a:t>
            </a:r>
            <a:r>
              <a:rPr lang="en-US" sz="2400" dirty="0" smtClean="0"/>
              <a:t> to experiments.</a:t>
            </a:r>
          </a:p>
          <a:p>
            <a:r>
              <a:rPr lang="en-US" sz="2400" dirty="0" smtClean="0"/>
              <a:t>Recently, with higher power beams: room temperature proton accelerators invest a lot into collimation. Buzz words are…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“localization of radiation”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“hands-on maintenance”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“passive and active protection”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SPS Need Collimation?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81178"/>
            <a:ext cx="8636000" cy="5479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Depends on </a:t>
            </a:r>
            <a:r>
              <a:rPr lang="en-US" sz="2400" dirty="0" smtClean="0">
                <a:solidFill>
                  <a:srgbClr val="0000FF"/>
                </a:solidFill>
              </a:rPr>
              <a:t>beam loss assumptions, radiation analysis, maintenance scenarios and risk analysis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 be addressed as integral part of an overall design.</a:t>
            </a:r>
          </a:p>
          <a:p>
            <a:r>
              <a:rPr lang="en-US" sz="2400" dirty="0" smtClean="0"/>
              <a:t>Not for me to answer…</a:t>
            </a:r>
          </a:p>
          <a:p>
            <a:r>
              <a:rPr lang="en-US" sz="2400" dirty="0" smtClean="0"/>
              <a:t>Let’s </a:t>
            </a:r>
            <a:r>
              <a:rPr lang="en-US" sz="2400" dirty="0" smtClean="0">
                <a:solidFill>
                  <a:srgbClr val="0000FF"/>
                </a:solidFill>
              </a:rPr>
              <a:t>assume that collimation will be required for the SPS </a:t>
            </a:r>
            <a:r>
              <a:rPr lang="en-US" sz="2400" dirty="0" smtClean="0"/>
              <a:t>for the following arguments: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Localize SPS beam losses </a:t>
            </a:r>
            <a:r>
              <a:rPr lang="en-US" sz="2000" dirty="0" smtClean="0"/>
              <a:t>(transition, scraping, …) and activation to well controlled locations. </a:t>
            </a:r>
            <a:r>
              <a:rPr lang="en-US" sz="2000" dirty="0" smtClean="0">
                <a:solidFill>
                  <a:srgbClr val="0000FF"/>
                </a:solidFill>
              </a:rPr>
              <a:t>Lower activation and longer component lifetimes elsewhere.</a:t>
            </a:r>
          </a:p>
          <a:p>
            <a:pPr lvl="1"/>
            <a:r>
              <a:rPr lang="en-US" sz="2000" dirty="0" smtClean="0"/>
              <a:t>Use this system for </a:t>
            </a:r>
            <a:r>
              <a:rPr lang="en-US" sz="2000" dirty="0" smtClean="0">
                <a:solidFill>
                  <a:srgbClr val="0000FF"/>
                </a:solidFill>
              </a:rPr>
              <a:t>clean scraping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Provide </a:t>
            </a:r>
            <a:r>
              <a:rPr lang="en-US" sz="2000" dirty="0" smtClean="0">
                <a:solidFill>
                  <a:srgbClr val="0000FF"/>
                </a:solidFill>
              </a:rPr>
              <a:t>passive protection </a:t>
            </a:r>
            <a:r>
              <a:rPr lang="en-US" sz="2000" dirty="0" smtClean="0"/>
              <a:t>for beam failures and avoid damage to machine.</a:t>
            </a:r>
          </a:p>
          <a:p>
            <a:pPr lvl="1"/>
            <a:r>
              <a:rPr lang="en-US" sz="2000" dirty="0" smtClean="0"/>
              <a:t>Equip known loss locations with fast beam loss monitors for additional fast </a:t>
            </a:r>
            <a:r>
              <a:rPr lang="en-US" sz="2000" dirty="0" smtClean="0">
                <a:solidFill>
                  <a:srgbClr val="0000FF"/>
                </a:solidFill>
              </a:rPr>
              <a:t>active protection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SPS Collimation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81179"/>
            <a:ext cx="8636000" cy="55034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 can be much simpler than LHC.</a:t>
            </a:r>
          </a:p>
          <a:p>
            <a:r>
              <a:rPr lang="en-US" dirty="0" smtClean="0"/>
              <a:t>A simple “classical” two-stage collimation system is fully sufficient: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Betatron system: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dirty="0" smtClean="0">
                <a:solidFill>
                  <a:srgbClr val="0000FF"/>
                </a:solidFill>
              </a:rPr>
              <a:t>Two primary collimators </a:t>
            </a:r>
            <a:r>
              <a:rPr lang="en-US" dirty="0" smtClean="0"/>
              <a:t>to cut in H and V phase space. Should be short length, ~mm (or low-Z). Can be used also for scraping as in </a:t>
            </a:r>
            <a:r>
              <a:rPr lang="en-US" dirty="0" err="1" smtClean="0"/>
              <a:t>Tevatron</a:t>
            </a:r>
            <a:r>
              <a:rPr lang="en-US" dirty="0" smtClean="0"/>
              <a:t> and RHIC.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our secondary collimators </a:t>
            </a:r>
            <a:r>
              <a:rPr lang="en-US" dirty="0" smtClean="0"/>
              <a:t>to catch the scattered particles and showers. Should be large length (~0.5m) and high Z.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Momentum system: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dirty="0" smtClean="0">
                <a:solidFill>
                  <a:srgbClr val="0000FF"/>
                </a:solidFill>
              </a:rPr>
              <a:t>One </a:t>
            </a:r>
            <a:r>
              <a:rPr lang="en-US" dirty="0" smtClean="0">
                <a:solidFill>
                  <a:srgbClr val="0000FF"/>
                </a:solidFill>
              </a:rPr>
              <a:t>primary collimator </a:t>
            </a:r>
            <a:r>
              <a:rPr lang="en-US" dirty="0" smtClean="0"/>
              <a:t>to cut in momentum phase space. Should be short length, ~mm (or low-Z). Can be used also for scraping as in </a:t>
            </a:r>
            <a:r>
              <a:rPr lang="en-US" dirty="0" err="1" smtClean="0"/>
              <a:t>Tevatron</a:t>
            </a:r>
            <a:r>
              <a:rPr lang="en-US" dirty="0" smtClean="0"/>
              <a:t> and RHIC.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dirty="0" smtClean="0">
                <a:solidFill>
                  <a:srgbClr val="0000FF"/>
                </a:solidFill>
              </a:rPr>
              <a:t>Two secondary collimators</a:t>
            </a:r>
            <a:r>
              <a:rPr lang="en-US" dirty="0" smtClean="0"/>
              <a:t> to catch the scattered particles and showers. Should be large length (~0.5m) and high Z.</a:t>
            </a:r>
          </a:p>
          <a:p>
            <a:pPr marL="1314450" lvl="2" indent="-457200">
              <a:buFont typeface="+mj-lt"/>
              <a:buAutoNum type="alphaLcParenR"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“Guess”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Collimators required: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Primary collimators:		3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Secondary collimators:		6</a:t>
            </a:r>
          </a:p>
          <a:p>
            <a:r>
              <a:rPr lang="en-US" dirty="0" smtClean="0"/>
              <a:t>Assume 11 collimators constructed.</a:t>
            </a:r>
          </a:p>
          <a:p>
            <a:r>
              <a:rPr lang="en-US" dirty="0" smtClean="0"/>
              <a:t>Guess based on LHC experience: </a:t>
            </a:r>
            <a:r>
              <a:rPr lang="en-US" dirty="0" smtClean="0">
                <a:solidFill>
                  <a:srgbClr val="0000FF"/>
                </a:solidFill>
              </a:rPr>
              <a:t>4 MCHF ± 2 MCHF</a:t>
            </a:r>
          </a:p>
          <a:p>
            <a:r>
              <a:rPr lang="en-US" dirty="0" smtClean="0"/>
              <a:t>Does not come for free to get a state-of-the-art collimation system…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Collimation 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Conceptual collimation design “easy”.</a:t>
            </a:r>
          </a:p>
          <a:p>
            <a:r>
              <a:rPr lang="en-US" sz="2400" dirty="0" smtClean="0"/>
              <a:t>Find space in SPS and </a:t>
            </a:r>
            <a:r>
              <a:rPr lang="en-US" sz="2400" dirty="0" smtClean="0">
                <a:solidFill>
                  <a:srgbClr val="0000FF"/>
                </a:solidFill>
              </a:rPr>
              <a:t>integrate </a:t>
            </a:r>
            <a:r>
              <a:rPr lang="en-US" sz="2400" dirty="0" smtClean="0"/>
              <a:t>into machine.</a:t>
            </a:r>
          </a:p>
          <a:p>
            <a:r>
              <a:rPr lang="en-US" sz="2400" dirty="0" smtClean="0"/>
              <a:t>Collimation efficiency, material/length choice, settings, … require </a:t>
            </a:r>
            <a:r>
              <a:rPr lang="en-US" sz="2400" dirty="0" smtClean="0">
                <a:solidFill>
                  <a:srgbClr val="0000FF"/>
                </a:solidFill>
              </a:rPr>
              <a:t>simulations</a:t>
            </a:r>
            <a:r>
              <a:rPr lang="en-US" sz="2400" dirty="0" smtClean="0"/>
              <a:t>. Impedance should be OK but requires check.</a:t>
            </a:r>
          </a:p>
          <a:p>
            <a:r>
              <a:rPr lang="en-US" sz="2400" dirty="0" smtClean="0"/>
              <a:t>Collimators: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Two-sided devices </a:t>
            </a:r>
            <a:r>
              <a:rPr lang="en-US" sz="2000" dirty="0" smtClean="0"/>
              <a:t>for constraining beam quality (position, size, tails) during whole cycle 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protection. LHC design reusable to some extent.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Jaw speed </a:t>
            </a:r>
            <a:r>
              <a:rPr lang="en-US" sz="2000" dirty="0" smtClean="0">
                <a:sym typeface="Wingdings"/>
              </a:rPr>
              <a:t>required:		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~ 5 mm/</a:t>
            </a:r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		(LHC: 2 mm/</a:t>
            </a:r>
            <a:r>
              <a:rPr lang="en-US" sz="2000" dirty="0" err="1" smtClean="0">
                <a:sym typeface="Wingdings"/>
              </a:rPr>
              <a:t>s</a:t>
            </a:r>
            <a:r>
              <a:rPr lang="en-US" sz="2000" dirty="0" smtClean="0">
                <a:sym typeface="Wingdings"/>
              </a:rPr>
              <a:t>)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Should be no big challenge.</a:t>
            </a:r>
          </a:p>
          <a:p>
            <a:pPr lvl="1"/>
            <a:r>
              <a:rPr lang="en-US" sz="2000" dirty="0" smtClean="0">
                <a:sym typeface="Wingdings"/>
              </a:rPr>
              <a:t>Probably only major challenge:	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500,000 cycles/year</a:t>
            </a:r>
            <a:r>
              <a:rPr lang="en-US" sz="2000" dirty="0" smtClean="0">
                <a:sym typeface="Wingdings"/>
              </a:rPr>
              <a:t>	(LHC 30k over life)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This is more like requirements for factories on mechanical parts.</a:t>
            </a:r>
          </a:p>
          <a:p>
            <a:r>
              <a:rPr lang="en-US" sz="2400" dirty="0" smtClean="0">
                <a:sym typeface="Wingdings"/>
              </a:rPr>
              <a:t>Controls:</a:t>
            </a:r>
          </a:p>
          <a:p>
            <a:pPr lvl="1"/>
            <a:r>
              <a:rPr lang="en-US" sz="2000" dirty="0" smtClean="0">
                <a:sym typeface="Wingdings"/>
              </a:rPr>
              <a:t>Can see you major issue but work by experts required.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Concept is Important</a:t>
            </a:r>
            <a:endParaRPr lang="en-US" dirty="0"/>
          </a:p>
        </p:txBody>
      </p:sp>
      <p:pic>
        <p:nvPicPr>
          <p:cNvPr id="4" name="Picture 3" descr="IMG_3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0" y="1187582"/>
            <a:ext cx="3970615" cy="5294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323" y="873864"/>
            <a:ext cx="1464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LHC Collimator</a:t>
            </a:r>
            <a:endParaRPr lang="en-US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81179"/>
            <a:ext cx="8636000" cy="5338826"/>
          </a:xfrm>
        </p:spPr>
        <p:txBody>
          <a:bodyPr/>
          <a:lstStyle/>
          <a:p>
            <a:r>
              <a:rPr lang="en-US" dirty="0" smtClean="0"/>
              <a:t>LHC type collimator in SPS since 2004. No problem!</a:t>
            </a:r>
          </a:p>
          <a:p>
            <a:r>
              <a:rPr lang="en-US" dirty="0" smtClean="0"/>
              <a:t>A two-stage collimation system can be designed without problems for SPS with efficiency &gt; 99%: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inimize radiation </a:t>
            </a:r>
            <a:r>
              <a:rPr lang="en-US" dirty="0" smtClean="0"/>
              <a:t>around the ring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onstrain beam quality </a:t>
            </a:r>
            <a:r>
              <a:rPr lang="en-US" dirty="0" smtClean="0"/>
              <a:t>during the cycle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passive machine protection</a:t>
            </a:r>
          </a:p>
          <a:p>
            <a:pPr lvl="1"/>
            <a:r>
              <a:rPr lang="en-US" dirty="0" smtClean="0"/>
              <a:t>Allow LHC type </a:t>
            </a:r>
            <a:r>
              <a:rPr lang="en-US" dirty="0" smtClean="0">
                <a:solidFill>
                  <a:srgbClr val="FF0000"/>
                </a:solidFill>
              </a:rPr>
              <a:t>active machine protection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clean scraping </a:t>
            </a:r>
            <a:r>
              <a:rPr lang="en-US" dirty="0" smtClean="0"/>
              <a:t>functionality</a:t>
            </a:r>
          </a:p>
          <a:p>
            <a:r>
              <a:rPr lang="en-US" dirty="0" smtClean="0"/>
              <a:t>The 9+2 collimators will not come for free (4 ± 2 MCHF).</a:t>
            </a:r>
          </a:p>
          <a:p>
            <a:r>
              <a:rPr lang="en-US" dirty="0" smtClean="0"/>
              <a:t>Need must be determined first and then real design work must start (1 person/fellow working with us).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750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Collimation in SPS?</vt:lpstr>
      <vt:lpstr>Introduction</vt:lpstr>
      <vt:lpstr>Collimation in Warm Accelerators</vt:lpstr>
      <vt:lpstr>Does SPS Need Collimation?</vt:lpstr>
      <vt:lpstr>How Should SPS Collimation Look Like?</vt:lpstr>
      <vt:lpstr>Scope “Guess”</vt:lpstr>
      <vt:lpstr>SPS Collimation Design Challenges</vt:lpstr>
      <vt:lpstr>Two-Sided Concept is Important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Collimation in SPS?</dc:title>
  <dc:creator>Ralph Assmann</dc:creator>
  <cp:lastModifiedBy>Ralph Assmann</cp:lastModifiedBy>
  <cp:revision>6</cp:revision>
  <dcterms:created xsi:type="dcterms:W3CDTF">2010-03-25T09:57:00Z</dcterms:created>
  <dcterms:modified xsi:type="dcterms:W3CDTF">2010-03-25T10:52:39Z</dcterms:modified>
</cp:coreProperties>
</file>