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6" d="100"/>
          <a:sy n="116" d="100"/>
        </p:scale>
        <p:origin x="-42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viewProps" Target="viewProps.xml"/><Relationship Id="rId4" Type="http://schemas.openxmlformats.org/officeDocument/2006/relationships/slide" Target="slides/slide3.xml"/><Relationship Id="rId21" Type="http://schemas.openxmlformats.org/officeDocument/2006/relationships/theme" Target="theme/theme1.xml"/><Relationship Id="rId22"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208CD3-332A-024E-BC71-AD40E074825F}" type="datetimeFigureOut">
              <a:rPr lang="en-US" smtClean="0"/>
              <a:pPr/>
              <a:t>4/22/10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6EAE7-33E5-AF49-93F3-09B5BEAC9F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08CD3-332A-024E-BC71-AD40E074825F}" type="datetimeFigureOut">
              <a:rPr lang="en-US" smtClean="0"/>
              <a:pPr/>
              <a:t>4/22/10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6EAE7-33E5-AF49-93F3-09B5BEAC9F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08CD3-332A-024E-BC71-AD40E074825F}" type="datetimeFigureOut">
              <a:rPr lang="en-US" smtClean="0"/>
              <a:pPr/>
              <a:t>4/22/10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6EAE7-33E5-AF49-93F3-09B5BEAC9F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08CD3-332A-024E-BC71-AD40E074825F}" type="datetimeFigureOut">
              <a:rPr lang="en-US" smtClean="0"/>
              <a:pPr/>
              <a:t>4/22/10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6EAE7-33E5-AF49-93F3-09B5BEAC9F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208CD3-332A-024E-BC71-AD40E074825F}" type="datetimeFigureOut">
              <a:rPr lang="en-US" smtClean="0"/>
              <a:pPr/>
              <a:t>4/22/10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6EAE7-33E5-AF49-93F3-09B5BEAC9F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208CD3-332A-024E-BC71-AD40E074825F}" type="datetimeFigureOut">
              <a:rPr lang="en-US" smtClean="0"/>
              <a:pPr/>
              <a:t>4/22/10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6EAE7-33E5-AF49-93F3-09B5BEAC9F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208CD3-332A-024E-BC71-AD40E074825F}" type="datetimeFigureOut">
              <a:rPr lang="en-US" smtClean="0"/>
              <a:pPr/>
              <a:t>4/22/10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6EAE7-33E5-AF49-93F3-09B5BEAC9F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208CD3-332A-024E-BC71-AD40E074825F}" type="datetimeFigureOut">
              <a:rPr lang="en-US" smtClean="0"/>
              <a:pPr/>
              <a:t>4/22/10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C6EAE7-33E5-AF49-93F3-09B5BEAC9F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08CD3-332A-024E-BC71-AD40E074825F}" type="datetimeFigureOut">
              <a:rPr lang="en-US" smtClean="0"/>
              <a:pPr/>
              <a:t>4/22/10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C6EAE7-33E5-AF49-93F3-09B5BEAC9F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08CD3-332A-024E-BC71-AD40E074825F}" type="datetimeFigureOut">
              <a:rPr lang="en-US" smtClean="0"/>
              <a:pPr/>
              <a:t>4/22/10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6EAE7-33E5-AF49-93F3-09B5BEAC9F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08CD3-332A-024E-BC71-AD40E074825F}" type="datetimeFigureOut">
              <a:rPr lang="en-US" smtClean="0"/>
              <a:pPr/>
              <a:t>4/22/10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6EAE7-33E5-AF49-93F3-09B5BEAC9F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08CD3-332A-024E-BC71-AD40E074825F}" type="datetimeFigureOut">
              <a:rPr lang="en-US" smtClean="0"/>
              <a:pPr/>
              <a:t>4/22/10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6EAE7-33E5-AF49-93F3-09B5BEAC9F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df"/><Relationship Id="rId3" Type="http://schemas.openxmlformats.org/officeDocument/2006/relationships/image" Target="../media/image16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df"/><Relationship Id="rId3"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df"/><Relationship Id="rId3"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4" Type="http://schemas.openxmlformats.org/officeDocument/2006/relationships/image" Target="../media/image14.pdf"/><Relationship Id="rId1" Type="http://schemas.openxmlformats.org/officeDocument/2006/relationships/slideLayout" Target="../slideLayouts/slideLayout6.xml"/><Relationship Id="rId2" Type="http://schemas.openxmlformats.org/officeDocument/2006/relationships/image" Target="../media/image13.pdf"/><Relationship Id="rId3" Type="http://schemas.openxmlformats.org/officeDocument/2006/relationships/image" Target="../media/image23.png"/><Relationship Id="rId5"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3"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df"/><Relationship Id="rId3"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df"/><Relationship Id="rId3"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4" Type="http://schemas.openxmlformats.org/officeDocument/2006/relationships/image" Target="../media/image5.pdf"/><Relationship Id="rId1" Type="http://schemas.openxmlformats.org/officeDocument/2006/relationships/slideLayout" Target="../slideLayouts/slideLayout6.xml"/><Relationship Id="rId2" Type="http://schemas.openxmlformats.org/officeDocument/2006/relationships/image" Target="../media/image4.pdf"/><Relationship Id="rId3" Type="http://schemas.openxmlformats.org/officeDocument/2006/relationships/image" Target="../media/image7.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image" Target="../media/image7.pdf"/><Relationship Id="rId1" Type="http://schemas.openxmlformats.org/officeDocument/2006/relationships/slideLayout" Target="../slideLayouts/slideLayout6.xml"/><Relationship Id="rId2" Type="http://schemas.openxmlformats.org/officeDocument/2006/relationships/image" Target="../media/image6.pdf"/><Relationship Id="rId3" Type="http://schemas.openxmlformats.org/officeDocument/2006/relationships/image" Target="../media/image111.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de-DE" dirty="0"/>
              <a:t>CERN, </a:t>
            </a:r>
            <a:r>
              <a:rPr lang="de-DE" dirty="0" smtClean="0"/>
              <a:t>22.04.2010</a:t>
            </a:r>
            <a:endParaRPr lang="de-DE" dirty="0"/>
          </a:p>
        </p:txBody>
      </p:sp>
      <p:sp>
        <p:nvSpPr>
          <p:cNvPr id="14340" name="Slide Number Placeholder 5"/>
          <p:cNvSpPr>
            <a:spLocks noGrp="1"/>
          </p:cNvSpPr>
          <p:nvPr>
            <p:ph type="sldNum" sz="quarter" idx="12"/>
          </p:nvPr>
        </p:nvSpPr>
        <p:spPr>
          <a:noFill/>
        </p:spPr>
        <p:txBody>
          <a:bodyPr/>
          <a:lstStyle/>
          <a:p>
            <a:fld id="{8A4D6CA2-AF03-B544-A5BB-6D8759576B06}" type="slidenum">
              <a:rPr lang="de-DE">
                <a:latin typeface="Times" pitchFamily="-112" charset="0"/>
              </a:rPr>
              <a:pPr/>
              <a:t>1</a:t>
            </a:fld>
            <a:endParaRPr lang="de-DE">
              <a:latin typeface="Times" pitchFamily="-112" charset="0"/>
            </a:endParaRPr>
          </a:p>
        </p:txBody>
      </p:sp>
      <p:sp>
        <p:nvSpPr>
          <p:cNvPr id="14341" name="Rectangle 2"/>
          <p:cNvSpPr>
            <a:spLocks noGrp="1" noChangeArrowheads="1"/>
          </p:cNvSpPr>
          <p:nvPr>
            <p:ph type="title"/>
          </p:nvPr>
        </p:nvSpPr>
        <p:spPr>
          <a:xfrm>
            <a:off x="685800" y="990600"/>
            <a:ext cx="7772400" cy="1143000"/>
          </a:xfrm>
        </p:spPr>
        <p:txBody>
          <a:bodyPr>
            <a:normAutofit fontScale="90000"/>
          </a:bodyPr>
          <a:lstStyle/>
          <a:p>
            <a:pPr eaLnBrk="1" hangingPunct="1">
              <a:lnSpc>
                <a:spcPct val="90000"/>
              </a:lnSpc>
            </a:pPr>
            <a:r>
              <a:rPr lang="de-DE" sz="2800" dirty="0" err="1" smtClean="0">
                <a:latin typeface="Capitals" pitchFamily="-112" charset="0"/>
              </a:rPr>
              <a:t>Electron</a:t>
            </a:r>
            <a:r>
              <a:rPr lang="de-DE" sz="2800" dirty="0" smtClean="0">
                <a:latin typeface="Capitals" pitchFamily="-112" charset="0"/>
              </a:rPr>
              <a:t> </a:t>
            </a:r>
            <a:r>
              <a:rPr lang="de-DE" sz="2800" dirty="0" err="1" smtClean="0">
                <a:latin typeface="Capitals" pitchFamily="-112" charset="0"/>
              </a:rPr>
              <a:t>cloud</a:t>
            </a:r>
            <a:r>
              <a:rPr lang="de-DE" sz="2800" dirty="0" smtClean="0">
                <a:latin typeface="Capitals" pitchFamily="-112" charset="0"/>
              </a:rPr>
              <a:t> </a:t>
            </a:r>
            <a:r>
              <a:rPr lang="de-DE" sz="2800" dirty="0" err="1" smtClean="0">
                <a:latin typeface="Capitals" pitchFamily="-112" charset="0"/>
              </a:rPr>
              <a:t>simulations</a:t>
            </a:r>
            <a:r>
              <a:rPr lang="de-DE" sz="2800" dirty="0" smtClean="0">
                <a:latin typeface="Capitals" pitchFamily="-112" charset="0"/>
              </a:rPr>
              <a:t> </a:t>
            </a:r>
            <a:r>
              <a:rPr lang="de-DE" sz="2800" dirty="0" err="1" smtClean="0">
                <a:latin typeface="Capitals" pitchFamily="-112" charset="0"/>
              </a:rPr>
              <a:t>for</a:t>
            </a:r>
            <a:r>
              <a:rPr lang="de-DE" sz="2800" dirty="0" smtClean="0">
                <a:latin typeface="Capitals" pitchFamily="-112" charset="0"/>
              </a:rPr>
              <a:t> </a:t>
            </a:r>
            <a:r>
              <a:rPr lang="de-DE" sz="2800" dirty="0" err="1" smtClean="0">
                <a:latin typeface="Capitals" pitchFamily="-112" charset="0"/>
              </a:rPr>
              <a:t>the</a:t>
            </a:r>
            <a:r>
              <a:rPr lang="de-DE" sz="2800" dirty="0" smtClean="0">
                <a:latin typeface="Capitals" pitchFamily="-112" charset="0"/>
              </a:rPr>
              <a:t> SPS </a:t>
            </a:r>
            <a:r>
              <a:rPr lang="de-DE" sz="2800" dirty="0" err="1" smtClean="0">
                <a:latin typeface="Capitals" pitchFamily="-112" charset="0"/>
              </a:rPr>
              <a:t>electrostatic</a:t>
            </a:r>
            <a:r>
              <a:rPr lang="de-DE" sz="2800" dirty="0" smtClean="0">
                <a:latin typeface="Capitals" pitchFamily="-112" charset="0"/>
              </a:rPr>
              <a:t> </a:t>
            </a:r>
            <a:r>
              <a:rPr lang="de-DE" sz="2800" dirty="0" err="1" smtClean="0">
                <a:latin typeface="Capitals" pitchFamily="-112" charset="0"/>
              </a:rPr>
              <a:t>septum</a:t>
            </a:r>
            <a:r>
              <a:rPr lang="de-DE" sz="2800" dirty="0" smtClean="0">
                <a:latin typeface="Capitals" pitchFamily="-112" charset="0"/>
              </a:rPr>
              <a:t> (ZS)</a:t>
            </a:r>
            <a:r>
              <a:rPr lang="de-DE" sz="1900" dirty="0" smtClean="0">
                <a:latin typeface="Textile" charset="0"/>
              </a:rPr>
              <a:t/>
            </a:r>
            <a:br>
              <a:rPr lang="de-DE" sz="1900" dirty="0" smtClean="0">
                <a:latin typeface="Textile" charset="0"/>
              </a:rPr>
            </a:br>
            <a:r>
              <a:rPr lang="de-DE" sz="1200" dirty="0">
                <a:latin typeface="Textile" charset="0"/>
              </a:rPr>
              <a:t> </a:t>
            </a:r>
            <a:br>
              <a:rPr lang="de-DE" sz="1200" dirty="0">
                <a:latin typeface="Textile" charset="0"/>
              </a:rPr>
            </a:br>
            <a:r>
              <a:rPr lang="de-DE" sz="1900" dirty="0">
                <a:latin typeface="Textile" charset="0"/>
              </a:rPr>
              <a:t> </a:t>
            </a:r>
            <a:r>
              <a:rPr lang="de-DE" sz="1778" dirty="0">
                <a:latin typeface="Textile" charset="0"/>
              </a:rPr>
              <a:t>G. </a:t>
            </a:r>
            <a:r>
              <a:rPr lang="de-DE" sz="1778" dirty="0" err="1">
                <a:latin typeface="Textile" charset="0"/>
              </a:rPr>
              <a:t>Rumolo</a:t>
            </a:r>
            <a:r>
              <a:rPr lang="de-DE" sz="1778" dirty="0">
                <a:latin typeface="Textile" charset="0"/>
              </a:rPr>
              <a:t>,</a:t>
            </a:r>
            <a:r>
              <a:rPr lang="de-DE" sz="1778" dirty="0" smtClean="0">
                <a:latin typeface="Textile" charset="0"/>
              </a:rPr>
              <a:t> </a:t>
            </a:r>
            <a:r>
              <a:rPr lang="de-DE" sz="1778" dirty="0" err="1" smtClean="0">
                <a:latin typeface="Textile" charset="0"/>
              </a:rPr>
              <a:t>for</a:t>
            </a:r>
            <a:r>
              <a:rPr lang="de-DE" sz="1778" dirty="0" smtClean="0">
                <a:latin typeface="Textile" charset="0"/>
              </a:rPr>
              <a:t> </a:t>
            </a:r>
            <a:r>
              <a:rPr lang="de-DE" sz="1778" dirty="0" err="1" smtClean="0">
                <a:latin typeface="Textile" charset="0"/>
              </a:rPr>
              <a:t>the</a:t>
            </a:r>
            <a:r>
              <a:rPr lang="de-DE" sz="1778" dirty="0" smtClean="0">
                <a:latin typeface="Textile" charset="0"/>
              </a:rPr>
              <a:t> </a:t>
            </a:r>
            <a:r>
              <a:rPr lang="de-DE" sz="1778" dirty="0" err="1" smtClean="0">
                <a:latin typeface="Textile" charset="0"/>
              </a:rPr>
              <a:t>joint</a:t>
            </a:r>
            <a:r>
              <a:rPr lang="de-DE" sz="1778" dirty="0" smtClean="0">
                <a:latin typeface="Textile" charset="0"/>
              </a:rPr>
              <a:t> SPSU ST and TF </a:t>
            </a:r>
            <a:r>
              <a:rPr lang="de-DE" sz="1778" dirty="0" err="1" smtClean="0">
                <a:latin typeface="Textile" charset="0"/>
              </a:rPr>
              <a:t>meeting</a:t>
            </a:r>
            <a:r>
              <a:rPr lang="de-DE" sz="1778" dirty="0" smtClean="0">
                <a:latin typeface="Textile" charset="0"/>
              </a:rPr>
              <a:t> </a:t>
            </a:r>
            <a:r>
              <a:rPr lang="de-DE" sz="1778" dirty="0">
                <a:latin typeface="Textile" charset="0"/>
              </a:rPr>
              <a:t>(</a:t>
            </a:r>
            <a:r>
              <a:rPr lang="de-DE" sz="1778" dirty="0" smtClean="0">
                <a:latin typeface="Textile" charset="0"/>
              </a:rPr>
              <a:t>22/04/2010)</a:t>
            </a:r>
            <a:endParaRPr lang="de-DE" sz="1778" dirty="0">
              <a:latin typeface="Textile" charset="0"/>
            </a:endParaRPr>
          </a:p>
        </p:txBody>
      </p:sp>
      <p:sp>
        <p:nvSpPr>
          <p:cNvPr id="14342" name="Rectangle 3"/>
          <p:cNvSpPr>
            <a:spLocks noGrp="1" noChangeArrowheads="1"/>
          </p:cNvSpPr>
          <p:nvPr>
            <p:ph type="body" idx="1"/>
          </p:nvPr>
        </p:nvSpPr>
        <p:spPr>
          <a:xfrm>
            <a:off x="685800" y="2514600"/>
            <a:ext cx="7848600" cy="3276600"/>
          </a:xfrm>
        </p:spPr>
        <p:txBody>
          <a:bodyPr>
            <a:normAutofit lnSpcReduction="10000"/>
          </a:bodyPr>
          <a:lstStyle/>
          <a:p>
            <a:pPr eaLnBrk="1" hangingPunct="1">
              <a:lnSpc>
                <a:spcPct val="90000"/>
              </a:lnSpc>
            </a:pPr>
            <a:r>
              <a:rPr lang="de-DE" sz="2100" dirty="0" err="1" smtClean="0">
                <a:latin typeface="Copperplate" pitchFamily="-112" charset="0"/>
              </a:rPr>
              <a:t>Introduction</a:t>
            </a:r>
            <a:r>
              <a:rPr lang="de-DE" sz="2100" dirty="0" smtClean="0">
                <a:latin typeface="Copperplate" pitchFamily="-112" charset="0"/>
              </a:rPr>
              <a:t> and </a:t>
            </a:r>
            <a:r>
              <a:rPr lang="de-DE" sz="2100" dirty="0" err="1" smtClean="0">
                <a:latin typeface="Copperplate" pitchFamily="-112" charset="0"/>
              </a:rPr>
              <a:t>motivations</a:t>
            </a:r>
            <a:endParaRPr lang="de-DE" sz="2100" dirty="0" smtClean="0">
              <a:latin typeface="Copperplate" pitchFamily="-112" charset="0"/>
            </a:endParaRPr>
          </a:p>
          <a:p>
            <a:pPr lvl="1">
              <a:lnSpc>
                <a:spcPct val="90000"/>
              </a:lnSpc>
            </a:pPr>
            <a:r>
              <a:rPr lang="de-DE" sz="1700" dirty="0" err="1" smtClean="0">
                <a:latin typeface="Copperplate" pitchFamily="-112" charset="0"/>
              </a:rPr>
              <a:t>Behaviour</a:t>
            </a:r>
            <a:r>
              <a:rPr lang="de-DE" sz="1700" dirty="0" smtClean="0">
                <a:latin typeface="Copperplate" pitchFamily="-112" charset="0"/>
              </a:rPr>
              <a:t> of ZS </a:t>
            </a:r>
            <a:r>
              <a:rPr lang="de-DE" sz="1700" dirty="0" err="1" smtClean="0">
                <a:latin typeface="Copperplate" pitchFamily="-112" charset="0"/>
              </a:rPr>
              <a:t>with</a:t>
            </a:r>
            <a:r>
              <a:rPr lang="de-DE" sz="1700" dirty="0" smtClean="0">
                <a:latin typeface="Copperplate" pitchFamily="-112" charset="0"/>
              </a:rPr>
              <a:t> LHC </a:t>
            </a:r>
            <a:r>
              <a:rPr lang="de-DE" sz="1700" dirty="0" err="1" smtClean="0">
                <a:latin typeface="Copperplate" pitchFamily="-112" charset="0"/>
              </a:rPr>
              <a:t>type</a:t>
            </a:r>
            <a:r>
              <a:rPr lang="de-DE" sz="1700" dirty="0" smtClean="0">
                <a:latin typeface="Copperplate" pitchFamily="-112" charset="0"/>
              </a:rPr>
              <a:t> </a:t>
            </a:r>
            <a:r>
              <a:rPr lang="de-DE" sz="1700" dirty="0" err="1" smtClean="0">
                <a:latin typeface="Copperplate" pitchFamily="-112" charset="0"/>
              </a:rPr>
              <a:t>beams</a:t>
            </a:r>
            <a:endParaRPr lang="de-DE" sz="1700" dirty="0" smtClean="0">
              <a:latin typeface="Copperplate" pitchFamily="-112" charset="0"/>
            </a:endParaRPr>
          </a:p>
          <a:p>
            <a:pPr eaLnBrk="1" hangingPunct="1">
              <a:lnSpc>
                <a:spcPct val="90000"/>
              </a:lnSpc>
            </a:pPr>
            <a:r>
              <a:rPr lang="de-DE" sz="2100" dirty="0" err="1" smtClean="0">
                <a:latin typeface="Copperplate" pitchFamily="-112" charset="0"/>
              </a:rPr>
              <a:t>Study</a:t>
            </a:r>
            <a:r>
              <a:rPr lang="de-DE" sz="2100" dirty="0" smtClean="0">
                <a:latin typeface="Copperplate" pitchFamily="-112" charset="0"/>
              </a:rPr>
              <a:t> of </a:t>
            </a:r>
            <a:r>
              <a:rPr lang="de-DE" sz="2100" dirty="0" err="1" smtClean="0">
                <a:latin typeface="Copperplate" pitchFamily="-112" charset="0"/>
              </a:rPr>
              <a:t>electron</a:t>
            </a:r>
            <a:r>
              <a:rPr lang="de-DE" sz="2100" dirty="0" smtClean="0">
                <a:latin typeface="Copperplate" pitchFamily="-112" charset="0"/>
              </a:rPr>
              <a:t> </a:t>
            </a:r>
            <a:r>
              <a:rPr lang="de-DE" sz="2100" dirty="0" err="1" smtClean="0">
                <a:latin typeface="Copperplate" pitchFamily="-112" charset="0"/>
              </a:rPr>
              <a:t>cloud</a:t>
            </a:r>
            <a:r>
              <a:rPr lang="de-DE" sz="2100" dirty="0" smtClean="0">
                <a:latin typeface="Copperplate" pitchFamily="-112" charset="0"/>
              </a:rPr>
              <a:t> </a:t>
            </a:r>
            <a:r>
              <a:rPr lang="de-DE" sz="2100" dirty="0" err="1" smtClean="0">
                <a:latin typeface="Copperplate" pitchFamily="-112" charset="0"/>
              </a:rPr>
              <a:t>build</a:t>
            </a:r>
            <a:r>
              <a:rPr lang="de-DE" sz="2100" dirty="0" smtClean="0">
                <a:latin typeface="Copperplate" pitchFamily="-112" charset="0"/>
              </a:rPr>
              <a:t> up </a:t>
            </a:r>
            <a:r>
              <a:rPr lang="de-DE" sz="2100" dirty="0" err="1" smtClean="0">
                <a:latin typeface="Copperplate" pitchFamily="-112" charset="0"/>
              </a:rPr>
              <a:t>thresholds</a:t>
            </a:r>
            <a:r>
              <a:rPr lang="de-DE" sz="2100" dirty="0" smtClean="0">
                <a:latin typeface="Copperplate" pitchFamily="-112" charset="0"/>
              </a:rPr>
              <a:t> in a </a:t>
            </a:r>
            <a:r>
              <a:rPr lang="de-DE" sz="2100" dirty="0" err="1" smtClean="0">
                <a:latin typeface="Copperplate" pitchFamily="-112" charset="0"/>
              </a:rPr>
              <a:t>ZS-like</a:t>
            </a:r>
            <a:r>
              <a:rPr lang="de-DE" sz="2100" dirty="0" smtClean="0">
                <a:latin typeface="Copperplate" pitchFamily="-112" charset="0"/>
              </a:rPr>
              <a:t> </a:t>
            </a:r>
            <a:r>
              <a:rPr lang="de-DE" sz="2100" dirty="0" err="1" smtClean="0">
                <a:latin typeface="Copperplate" pitchFamily="-112" charset="0"/>
              </a:rPr>
              <a:t>geometry</a:t>
            </a:r>
            <a:r>
              <a:rPr lang="de-DE" sz="2100" dirty="0" smtClean="0">
                <a:latin typeface="Copperplate" pitchFamily="-112" charset="0"/>
              </a:rPr>
              <a:t> </a:t>
            </a:r>
            <a:r>
              <a:rPr lang="de-DE" sz="2100" dirty="0" err="1" smtClean="0">
                <a:latin typeface="Copperplate" pitchFamily="-112" charset="0"/>
              </a:rPr>
              <a:t>with</a:t>
            </a:r>
            <a:r>
              <a:rPr lang="de-DE" sz="2100" dirty="0" smtClean="0">
                <a:latin typeface="Copperplate" pitchFamily="-112" charset="0"/>
              </a:rPr>
              <a:t> LHC25 </a:t>
            </a:r>
            <a:r>
              <a:rPr lang="de-DE" sz="2100" dirty="0" err="1" smtClean="0">
                <a:latin typeface="Copperplate" pitchFamily="-112" charset="0"/>
              </a:rPr>
              <a:t>beams</a:t>
            </a:r>
            <a:r>
              <a:rPr lang="de-DE" sz="2100" dirty="0" smtClean="0">
                <a:latin typeface="Copperplate" pitchFamily="-112" charset="0"/>
              </a:rPr>
              <a:t>:</a:t>
            </a:r>
          </a:p>
          <a:p>
            <a:pPr lvl="1">
              <a:lnSpc>
                <a:spcPct val="90000"/>
              </a:lnSpc>
            </a:pPr>
            <a:r>
              <a:rPr lang="de-DE" sz="1700" dirty="0" err="1" smtClean="0">
                <a:latin typeface="Copperplate" pitchFamily="-112" charset="0"/>
              </a:rPr>
              <a:t>Without</a:t>
            </a:r>
            <a:r>
              <a:rPr lang="de-DE" sz="1700" dirty="0" smtClean="0">
                <a:latin typeface="Copperplate" pitchFamily="-112" charset="0"/>
              </a:rPr>
              <a:t> </a:t>
            </a:r>
            <a:r>
              <a:rPr lang="de-DE" sz="1700" dirty="0" err="1" smtClean="0">
                <a:latin typeface="Copperplate" pitchFamily="-112" charset="0"/>
              </a:rPr>
              <a:t>external</a:t>
            </a:r>
            <a:r>
              <a:rPr lang="de-DE" sz="1700" dirty="0" smtClean="0">
                <a:latin typeface="Copperplate" pitchFamily="-112" charset="0"/>
              </a:rPr>
              <a:t> </a:t>
            </a:r>
            <a:r>
              <a:rPr lang="de-DE" sz="1700" dirty="0" err="1" smtClean="0">
                <a:latin typeface="Copperplate" pitchFamily="-112" charset="0"/>
              </a:rPr>
              <a:t>fields</a:t>
            </a:r>
            <a:endParaRPr lang="de-DE" sz="1700" dirty="0" smtClean="0">
              <a:latin typeface="Copperplate" pitchFamily="-112" charset="0"/>
            </a:endParaRPr>
          </a:p>
          <a:p>
            <a:pPr lvl="1">
              <a:lnSpc>
                <a:spcPct val="90000"/>
              </a:lnSpc>
            </a:pPr>
            <a:r>
              <a:rPr lang="de-DE" sz="1700" dirty="0" err="1" smtClean="0">
                <a:latin typeface="Copperplate" pitchFamily="-112" charset="0"/>
              </a:rPr>
              <a:t>With</a:t>
            </a:r>
            <a:r>
              <a:rPr lang="de-DE" sz="1700" dirty="0" smtClean="0">
                <a:latin typeface="Copperplate" pitchFamily="-112" charset="0"/>
              </a:rPr>
              <a:t> </a:t>
            </a:r>
            <a:r>
              <a:rPr lang="de-DE" sz="1700" dirty="0" err="1" smtClean="0">
                <a:latin typeface="Copperplate" pitchFamily="-112" charset="0"/>
              </a:rPr>
              <a:t>the</a:t>
            </a:r>
            <a:r>
              <a:rPr lang="de-DE" sz="1700" dirty="0" smtClean="0">
                <a:latin typeface="Copperplate" pitchFamily="-112" charset="0"/>
              </a:rPr>
              <a:t> </a:t>
            </a:r>
            <a:r>
              <a:rPr lang="de-DE" sz="1700" dirty="0" err="1" smtClean="0">
                <a:latin typeface="Copperplate" pitchFamily="-112" charset="0"/>
              </a:rPr>
              <a:t>voltage</a:t>
            </a:r>
            <a:r>
              <a:rPr lang="de-DE" sz="1700" dirty="0" smtClean="0">
                <a:latin typeface="Copperplate" pitchFamily="-112" charset="0"/>
              </a:rPr>
              <a:t> </a:t>
            </a:r>
            <a:r>
              <a:rPr lang="de-DE" sz="1700" dirty="0" err="1" smtClean="0">
                <a:latin typeface="Copperplate" pitchFamily="-112" charset="0"/>
              </a:rPr>
              <a:t>from</a:t>
            </a:r>
            <a:r>
              <a:rPr lang="de-DE" sz="1700" dirty="0" smtClean="0">
                <a:latin typeface="Copperplate" pitchFamily="-112" charset="0"/>
              </a:rPr>
              <a:t> </a:t>
            </a:r>
            <a:r>
              <a:rPr lang="de-DE" sz="1700" dirty="0" err="1" smtClean="0">
                <a:latin typeface="Copperplate" pitchFamily="-112" charset="0"/>
              </a:rPr>
              <a:t>the</a:t>
            </a:r>
            <a:r>
              <a:rPr lang="de-DE" sz="1700" dirty="0" smtClean="0">
                <a:latin typeface="Copperplate" pitchFamily="-112" charset="0"/>
              </a:rPr>
              <a:t> </a:t>
            </a:r>
            <a:r>
              <a:rPr lang="de-DE" sz="1700" dirty="0" err="1" smtClean="0">
                <a:latin typeface="Copperplate" pitchFamily="-112" charset="0"/>
              </a:rPr>
              <a:t>ion</a:t>
            </a:r>
            <a:r>
              <a:rPr lang="de-DE" sz="1700" dirty="0" smtClean="0">
                <a:latin typeface="Copperplate" pitchFamily="-112" charset="0"/>
              </a:rPr>
              <a:t> traps</a:t>
            </a:r>
          </a:p>
          <a:p>
            <a:pPr lvl="1">
              <a:lnSpc>
                <a:spcPct val="90000"/>
              </a:lnSpc>
            </a:pPr>
            <a:r>
              <a:rPr lang="de-DE" sz="1700" dirty="0" err="1" smtClean="0">
                <a:latin typeface="Copperplate" pitchFamily="-112" charset="0"/>
              </a:rPr>
              <a:t>With</a:t>
            </a:r>
            <a:r>
              <a:rPr lang="de-DE" sz="1700" dirty="0" smtClean="0">
                <a:latin typeface="Copperplate" pitchFamily="-112" charset="0"/>
              </a:rPr>
              <a:t> a </a:t>
            </a:r>
            <a:r>
              <a:rPr lang="de-DE" sz="1700" dirty="0" err="1" smtClean="0">
                <a:latin typeface="Copperplate" pitchFamily="-112" charset="0"/>
              </a:rPr>
              <a:t>solenoid</a:t>
            </a:r>
            <a:r>
              <a:rPr lang="de-DE" sz="1700" dirty="0" smtClean="0">
                <a:latin typeface="Copperplate" pitchFamily="-112" charset="0"/>
              </a:rPr>
              <a:t> </a:t>
            </a:r>
            <a:r>
              <a:rPr lang="de-DE" sz="1700" dirty="0" err="1" smtClean="0">
                <a:latin typeface="Copperplate" pitchFamily="-112" charset="0"/>
              </a:rPr>
              <a:t>field</a:t>
            </a:r>
            <a:endParaRPr lang="de-DE" sz="1700" dirty="0" smtClean="0">
              <a:latin typeface="Copperplate" pitchFamily="-112" charset="0"/>
            </a:endParaRPr>
          </a:p>
          <a:p>
            <a:pPr eaLnBrk="1" hangingPunct="1">
              <a:lnSpc>
                <a:spcPct val="90000"/>
              </a:lnSpc>
            </a:pPr>
            <a:r>
              <a:rPr lang="de-DE" sz="2100" dirty="0" err="1" smtClean="0">
                <a:latin typeface="Copperplate" pitchFamily="-112" charset="0"/>
              </a:rPr>
              <a:t>Conclusions</a:t>
            </a:r>
            <a:endParaRPr lang="de-DE" sz="2100" dirty="0" smtClean="0">
              <a:latin typeface="Copperplate" pitchFamily="-112" charset="0"/>
            </a:endParaRPr>
          </a:p>
          <a:p>
            <a:pPr eaLnBrk="1" hangingPunct="1">
              <a:lnSpc>
                <a:spcPct val="90000"/>
              </a:lnSpc>
              <a:buNone/>
            </a:pPr>
            <a:endParaRPr lang="de-DE" sz="2100" dirty="0" smtClean="0">
              <a:latin typeface="Copperplate" pitchFamily="-112" charset="0"/>
            </a:endParaRPr>
          </a:p>
          <a:p>
            <a:pPr eaLnBrk="1" hangingPunct="1">
              <a:lnSpc>
                <a:spcPct val="90000"/>
              </a:lnSpc>
              <a:buFontTx/>
              <a:buNone/>
            </a:pPr>
            <a:r>
              <a:rPr lang="de-DE" sz="2100" dirty="0">
                <a:latin typeface="Copperplate" pitchFamily="-112" charset="0"/>
                <a:sym typeface="Symbol" pitchFamily="-112" charset="2"/>
              </a:rPr>
              <a:t></a:t>
            </a:r>
            <a:r>
              <a:rPr lang="de-DE" sz="2100" dirty="0" smtClean="0">
                <a:latin typeface="Copperplate" pitchFamily="-112" charset="0"/>
                <a:sym typeface="Symbol" pitchFamily="-112" charset="2"/>
              </a:rPr>
              <a:t> </a:t>
            </a:r>
            <a:r>
              <a:rPr lang="de-DE" sz="1700" dirty="0" err="1" smtClean="0">
                <a:latin typeface="Copperplate" pitchFamily="-112" charset="0"/>
              </a:rPr>
              <a:t>Inspired</a:t>
            </a:r>
            <a:r>
              <a:rPr lang="de-DE" sz="1700" dirty="0" smtClean="0">
                <a:latin typeface="Copperplate" pitchFamily="-112" charset="0"/>
              </a:rPr>
              <a:t> </a:t>
            </a:r>
            <a:r>
              <a:rPr lang="de-DE" sz="1700" dirty="0" err="1" smtClean="0">
                <a:latin typeface="Copperplate" pitchFamily="-112" charset="0"/>
              </a:rPr>
              <a:t>by</a:t>
            </a:r>
            <a:r>
              <a:rPr lang="de-DE" sz="1700" dirty="0" smtClean="0">
                <a:latin typeface="Copperplate" pitchFamily="-112" charset="0"/>
              </a:rPr>
              <a:t> </a:t>
            </a:r>
            <a:r>
              <a:rPr lang="de-DE" sz="1700" dirty="0" err="1" smtClean="0">
                <a:latin typeface="Copperplate" pitchFamily="-112" charset="0"/>
              </a:rPr>
              <a:t>many</a:t>
            </a:r>
            <a:r>
              <a:rPr lang="de-DE" sz="1700" dirty="0" smtClean="0">
                <a:latin typeface="Copperplate" pitchFamily="-112" charset="0"/>
              </a:rPr>
              <a:t> </a:t>
            </a:r>
            <a:r>
              <a:rPr lang="de-DE" sz="1700" dirty="0" err="1" smtClean="0">
                <a:latin typeface="Copperplate" pitchFamily="-112" charset="0"/>
              </a:rPr>
              <a:t>individual</a:t>
            </a:r>
            <a:r>
              <a:rPr lang="de-DE" sz="1700" dirty="0" smtClean="0">
                <a:latin typeface="Copperplate" pitchFamily="-112" charset="0"/>
              </a:rPr>
              <a:t> </a:t>
            </a:r>
            <a:r>
              <a:rPr lang="de-DE" sz="1700" dirty="0" err="1" smtClean="0">
                <a:latin typeface="Copperplate" pitchFamily="-112" charset="0"/>
              </a:rPr>
              <a:t>discussions</a:t>
            </a:r>
            <a:r>
              <a:rPr lang="de-DE" sz="1700" dirty="0" smtClean="0">
                <a:latin typeface="Copperplate" pitchFamily="-112" charset="0"/>
              </a:rPr>
              <a:t> </a:t>
            </a:r>
            <a:r>
              <a:rPr lang="de-DE" sz="1700" dirty="0" err="1" smtClean="0">
                <a:latin typeface="Copperplate" pitchFamily="-112" charset="0"/>
              </a:rPr>
              <a:t>with</a:t>
            </a:r>
            <a:r>
              <a:rPr lang="de-DE" sz="1700" dirty="0" smtClean="0">
                <a:latin typeface="Copperplate" pitchFamily="-112" charset="0"/>
              </a:rPr>
              <a:t> G</a:t>
            </a:r>
            <a:r>
              <a:rPr lang="de-DE" sz="1700" dirty="0">
                <a:latin typeface="Copperplate" pitchFamily="-112" charset="0"/>
              </a:rPr>
              <a:t>. </a:t>
            </a:r>
            <a:r>
              <a:rPr lang="de-DE" sz="1700" dirty="0" err="1">
                <a:latin typeface="Copperplate" pitchFamily="-112" charset="0"/>
              </a:rPr>
              <a:t>Arduini</a:t>
            </a:r>
            <a:r>
              <a:rPr lang="de-DE" sz="1700" dirty="0">
                <a:latin typeface="Copperplate" pitchFamily="-112" charset="0"/>
              </a:rPr>
              <a:t>,</a:t>
            </a:r>
            <a:r>
              <a:rPr lang="de-DE" sz="1700" dirty="0" smtClean="0">
                <a:latin typeface="Copperplate" pitchFamily="-112" charset="0"/>
              </a:rPr>
              <a:t>              B. </a:t>
            </a:r>
            <a:r>
              <a:rPr lang="de-DE" sz="1700" dirty="0" err="1" smtClean="0">
                <a:latin typeface="Copperplate" pitchFamily="-112" charset="0"/>
              </a:rPr>
              <a:t>Bahlan</a:t>
            </a:r>
            <a:r>
              <a:rPr lang="de-DE" sz="1700" dirty="0" smtClean="0">
                <a:latin typeface="Copperplate" pitchFamily="-112" charset="0"/>
              </a:rPr>
              <a:t>, B. Goddard, E. </a:t>
            </a:r>
            <a:r>
              <a:rPr lang="de-DE" sz="1700" dirty="0" err="1" smtClean="0">
                <a:latin typeface="Copperplate" pitchFamily="-112" charset="0"/>
              </a:rPr>
              <a:t>Métral</a:t>
            </a:r>
            <a:r>
              <a:rPr lang="de-DE" sz="1700" dirty="0">
                <a:latin typeface="Copperplate" pitchFamily="-112" charset="0"/>
              </a:rPr>
              <a:t>.</a:t>
            </a:r>
            <a:r>
              <a:rPr lang="de-DE" sz="1700" dirty="0" smtClean="0">
                <a:latin typeface="Copperplate" pitchFamily="-112" charset="0"/>
              </a:rPr>
              <a:t>..</a:t>
            </a:r>
            <a:endParaRPr lang="de-DE" sz="1700" dirty="0">
              <a:latin typeface="Copperplate" pitchFamily="-11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09600" y="5201688"/>
            <a:ext cx="8058150" cy="1361911"/>
          </a:xfrm>
          <a:prstGeom prst="rect">
            <a:avLst/>
          </a:prstGeom>
          <a:noFill/>
        </p:spPr>
        <p:txBody>
          <a:bodyPr wrap="square">
            <a:prstTxWarp prst="textNoShape">
              <a:avLst/>
            </a:prstTxWarp>
            <a:spAutoFit/>
          </a:bodyPr>
          <a:lstStyle/>
          <a:p>
            <a:pPr marL="119063" indent="-119063">
              <a:spcBef>
                <a:spcPts val="500"/>
              </a:spcBef>
              <a:buFont typeface="Arial" pitchFamily="-112" charset="0"/>
              <a:buChar char="•"/>
            </a:pPr>
            <a:r>
              <a:rPr lang="en-US" sz="1400" dirty="0" smtClean="0">
                <a:latin typeface="Comic Sans MS" pitchFamily="-112" charset="0"/>
              </a:rPr>
              <a:t>Assuming a </a:t>
            </a:r>
            <a:r>
              <a:rPr lang="en-US" sz="1400" b="1" dirty="0" smtClean="0">
                <a:solidFill>
                  <a:srgbClr val="FF0000"/>
                </a:solidFill>
                <a:latin typeface="Comic Sans MS" pitchFamily="-112" charset="0"/>
              </a:rPr>
              <a:t>solenoid field of 50G </a:t>
            </a:r>
            <a:r>
              <a:rPr lang="en-US" sz="1400" dirty="0" smtClean="0">
                <a:latin typeface="Comic Sans MS" pitchFamily="-112" charset="0"/>
              </a:rPr>
              <a:t>and zero voltage</a:t>
            </a:r>
            <a:endParaRPr lang="en-US" sz="1400" b="1" dirty="0" smtClean="0">
              <a:solidFill>
                <a:srgbClr val="FF0000"/>
              </a:solidFill>
              <a:latin typeface="Comic Sans MS" pitchFamily="-112" charset="0"/>
            </a:endParaRPr>
          </a:p>
          <a:p>
            <a:pPr marL="576263" lvl="1" indent="-119063">
              <a:spcBef>
                <a:spcPts val="500"/>
              </a:spcBef>
              <a:buFont typeface="Wingdings" charset="2"/>
              <a:buChar char="q"/>
            </a:pPr>
            <a:r>
              <a:rPr lang="en-US" sz="1400" dirty="0" smtClean="0">
                <a:latin typeface="Comic Sans MS" pitchFamily="-112" charset="0"/>
              </a:rPr>
              <a:t> The electron cloud is efficiently suppressed for </a:t>
            </a:r>
            <a:r>
              <a:rPr lang="en-US" sz="1400" dirty="0" err="1" smtClean="0">
                <a:latin typeface="Symbol" charset="2"/>
                <a:cs typeface="Symbol" charset="2"/>
              </a:rPr>
              <a:t>d</a:t>
            </a:r>
            <a:r>
              <a:rPr lang="en-US" sz="1400" baseline="-25000" dirty="0" err="1" smtClean="0">
                <a:latin typeface="Comic Sans MS" pitchFamily="-112" charset="0"/>
              </a:rPr>
              <a:t>max</a:t>
            </a:r>
            <a:r>
              <a:rPr lang="en-US" sz="1400" dirty="0" smtClean="0">
                <a:latin typeface="Comic Sans MS" pitchFamily="-112" charset="0"/>
              </a:rPr>
              <a:t> at least up to 2.0 </a:t>
            </a:r>
          </a:p>
          <a:p>
            <a:pPr marL="576263" lvl="1" indent="-119063">
              <a:spcBef>
                <a:spcPts val="500"/>
              </a:spcBef>
              <a:buFont typeface="Wingdings" charset="2"/>
              <a:buChar char="q"/>
            </a:pPr>
            <a:r>
              <a:rPr lang="en-US" sz="1400" dirty="0" smtClean="0">
                <a:latin typeface="Comic Sans MS" pitchFamily="-112" charset="0"/>
              </a:rPr>
              <a:t> A certain number of electrons survives between bunches, and also between batches, but it tends to saturate</a:t>
            </a:r>
          </a:p>
          <a:p>
            <a:pPr marL="576263" lvl="1" indent="-119063">
              <a:spcBef>
                <a:spcPts val="500"/>
              </a:spcBef>
            </a:pPr>
            <a:endParaRPr lang="en-US" sz="1400" dirty="0" smtClean="0">
              <a:latin typeface="Comic Sans MS" pitchFamily="-112" charset="0"/>
            </a:endParaRPr>
          </a:p>
        </p:txBody>
      </p:sp>
      <p:sp>
        <p:nvSpPr>
          <p:cNvPr id="4" name="Title 1"/>
          <p:cNvSpPr>
            <a:spLocks noGrp="1"/>
          </p:cNvSpPr>
          <p:nvPr>
            <p:ph type="title"/>
          </p:nvPr>
        </p:nvSpPr>
        <p:spPr>
          <a:xfrm>
            <a:off x="438150" y="304800"/>
            <a:ext cx="8229600" cy="868363"/>
          </a:xfrm>
        </p:spPr>
        <p:txBody>
          <a:bodyPr>
            <a:noAutofit/>
          </a:bodyPr>
          <a:lstStyle/>
          <a:p>
            <a:r>
              <a:rPr lang="en-US" sz="2800" dirty="0" smtClean="0"/>
              <a:t>Electron cloud simulations (VI)</a:t>
            </a:r>
            <a:br>
              <a:rPr lang="en-US" sz="2800" dirty="0" smtClean="0"/>
            </a:br>
            <a:r>
              <a:rPr lang="en-US" sz="2800" dirty="0" smtClean="0"/>
              <a:t>effect of a solenoid field alone</a:t>
            </a:r>
            <a:endParaRPr lang="en-US" sz="2800" dirty="0"/>
          </a:p>
        </p:txBody>
      </p:sp>
      <p:sp>
        <p:nvSpPr>
          <p:cNvPr id="5" name="Slide Number Placeholder 5"/>
          <p:cNvSpPr>
            <a:spLocks noGrp="1"/>
          </p:cNvSpPr>
          <p:nvPr>
            <p:ph type="sldNum" sz="quarter" idx="12"/>
          </p:nvPr>
        </p:nvSpPr>
        <p:spPr>
          <a:xfrm>
            <a:off x="6553200" y="6356350"/>
            <a:ext cx="2133600" cy="365125"/>
          </a:xfrm>
          <a:noFill/>
        </p:spPr>
        <p:txBody>
          <a:bodyPr/>
          <a:lstStyle/>
          <a:p>
            <a:fld id="{8A4D6CA2-AF03-B544-A5BB-6D8759576B06}" type="slidenum">
              <a:rPr lang="de-DE">
                <a:latin typeface="Times" pitchFamily="-112" charset="0"/>
              </a:rPr>
              <a:pPr/>
              <a:t>10</a:t>
            </a:fld>
            <a:endParaRPr lang="de-DE" dirty="0">
              <a:latin typeface="Times" pitchFamily="-112" charset="0"/>
            </a:endParaRPr>
          </a:p>
        </p:txBody>
      </p:sp>
      <p:pic>
        <p:nvPicPr>
          <p:cNvPr id="13" name="Picture 12" descr="ZSsol50G.pdf"/>
          <p:cNvPicPr>
            <a:picLocks noChangeAspect="1"/>
          </p:cNvPicPr>
          <p:nvPr/>
        </p:nvPicPr>
        <mc:AlternateContent xmlns:ma="http://schemas.microsoft.com/office/mac/drawingml/2008/main">
          <mc:Choice Requires="ma">
            <p:blipFill>
              <a:blip r:embed="rId2"/>
              <a:srcRect l="7158" t="9264" r="5369" b="926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l="7158" t="9264" r="5369" b="9264"/>
              <a:stretch>
                <a:fillRect/>
              </a:stretch>
            </p:blipFill>
          </mc:Fallback>
        </mc:AlternateContent>
        <p:spPr>
          <a:xfrm>
            <a:off x="3687007" y="1578631"/>
            <a:ext cx="5001937" cy="3600000"/>
          </a:xfrm>
          <a:prstGeom prst="rect">
            <a:avLst/>
          </a:prstGeom>
        </p:spPr>
      </p:pic>
      <p:cxnSp>
        <p:nvCxnSpPr>
          <p:cNvPr id="19" name="Straight Arrow Connector 18"/>
          <p:cNvCxnSpPr/>
          <p:nvPr/>
        </p:nvCxnSpPr>
        <p:spPr>
          <a:xfrm>
            <a:off x="838200" y="3963988"/>
            <a:ext cx="2565654"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170720" y="3047206"/>
            <a:ext cx="91744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990600" y="3506724"/>
            <a:ext cx="2260854" cy="2747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01537" y="2616754"/>
            <a:ext cx="2260854" cy="2747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685038" y="2769916"/>
            <a:ext cx="458724" cy="1524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flipV="1">
            <a:off x="698777" y="3214901"/>
            <a:ext cx="431246" cy="1524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3120177" y="2791802"/>
            <a:ext cx="414942" cy="15241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3098292" y="3228641"/>
            <a:ext cx="458724" cy="1524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752600" y="3965576"/>
            <a:ext cx="838200" cy="276999"/>
          </a:xfrm>
          <a:prstGeom prst="rect">
            <a:avLst/>
          </a:prstGeom>
          <a:noFill/>
        </p:spPr>
        <p:txBody>
          <a:bodyPr wrap="square" rtlCol="0">
            <a:spAutoFit/>
          </a:bodyPr>
          <a:lstStyle/>
          <a:p>
            <a:r>
              <a:rPr lang="en-US" sz="1200" dirty="0" smtClean="0"/>
              <a:t>140 mm</a:t>
            </a:r>
            <a:endParaRPr lang="en-US" sz="1200" dirty="0"/>
          </a:p>
        </p:txBody>
      </p:sp>
      <p:grpSp>
        <p:nvGrpSpPr>
          <p:cNvPr id="32" name="Group 31"/>
          <p:cNvGrpSpPr/>
          <p:nvPr/>
        </p:nvGrpSpPr>
        <p:grpSpPr>
          <a:xfrm>
            <a:off x="1282172" y="3146537"/>
            <a:ext cx="228600" cy="201122"/>
            <a:chOff x="1282172" y="3146537"/>
            <a:chExt cx="228600" cy="201122"/>
          </a:xfrm>
        </p:grpSpPr>
        <p:sp>
          <p:nvSpPr>
            <p:cNvPr id="29" name="Oval 28"/>
            <p:cNvSpPr/>
            <p:nvPr/>
          </p:nvSpPr>
          <p:spPr>
            <a:xfrm>
              <a:off x="1282172" y="3146537"/>
              <a:ext cx="228600" cy="201122"/>
            </a:xfrm>
            <a:prstGeom prst="ellipse">
              <a:avLst/>
            </a:prstGeom>
            <a:solidFill>
              <a:srgbClr val="FFFFFF"/>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1371601" y="3227878"/>
              <a:ext cx="41531" cy="39478"/>
            </a:xfrm>
            <a:prstGeom prst="ellipse">
              <a:avLst/>
            </a:prstGeom>
            <a:solidFill>
              <a:schemeClr val="tx1"/>
            </a:solidFill>
            <a:ln w="19050" cap="flat" cmpd="sng" algn="ctr">
              <a:solidFill>
                <a:schemeClr val="tx1"/>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663172" y="2874356"/>
            <a:ext cx="228600" cy="201122"/>
            <a:chOff x="1282172" y="3146537"/>
            <a:chExt cx="228600" cy="201122"/>
          </a:xfrm>
        </p:grpSpPr>
        <p:sp>
          <p:nvSpPr>
            <p:cNvPr id="34" name="Oval 33"/>
            <p:cNvSpPr/>
            <p:nvPr/>
          </p:nvSpPr>
          <p:spPr>
            <a:xfrm>
              <a:off x="1282172" y="3146537"/>
              <a:ext cx="228600" cy="201122"/>
            </a:xfrm>
            <a:prstGeom prst="ellipse">
              <a:avLst/>
            </a:prstGeom>
            <a:solidFill>
              <a:srgbClr val="FFFFFF"/>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1371601" y="3227878"/>
              <a:ext cx="41531" cy="39478"/>
            </a:xfrm>
            <a:prstGeom prst="ellipse">
              <a:avLst/>
            </a:prstGeom>
            <a:solidFill>
              <a:schemeClr val="tx1"/>
            </a:solidFill>
            <a:ln w="19050" cap="flat" cmpd="sng" algn="ctr">
              <a:solidFill>
                <a:schemeClr val="tx1"/>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044172" y="3127317"/>
            <a:ext cx="228600" cy="201122"/>
            <a:chOff x="1282172" y="3146537"/>
            <a:chExt cx="228600" cy="201122"/>
          </a:xfrm>
        </p:grpSpPr>
        <p:sp>
          <p:nvSpPr>
            <p:cNvPr id="37" name="Oval 36"/>
            <p:cNvSpPr/>
            <p:nvPr/>
          </p:nvSpPr>
          <p:spPr>
            <a:xfrm>
              <a:off x="1282172" y="3146537"/>
              <a:ext cx="228600" cy="201122"/>
            </a:xfrm>
            <a:prstGeom prst="ellipse">
              <a:avLst/>
            </a:prstGeom>
            <a:solidFill>
              <a:srgbClr val="FFFFFF"/>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1371601" y="3227878"/>
              <a:ext cx="41531" cy="39478"/>
            </a:xfrm>
            <a:prstGeom prst="ellipse">
              <a:avLst/>
            </a:prstGeom>
            <a:solidFill>
              <a:schemeClr val="tx1"/>
            </a:solidFill>
            <a:ln w="19050" cap="flat" cmpd="sng" algn="ctr">
              <a:solidFill>
                <a:schemeClr val="tx1"/>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2425172" y="2874357"/>
            <a:ext cx="228600" cy="201122"/>
            <a:chOff x="1282172" y="3146537"/>
            <a:chExt cx="228600" cy="201122"/>
          </a:xfrm>
        </p:grpSpPr>
        <p:sp>
          <p:nvSpPr>
            <p:cNvPr id="40" name="Oval 39"/>
            <p:cNvSpPr/>
            <p:nvPr/>
          </p:nvSpPr>
          <p:spPr>
            <a:xfrm>
              <a:off x="1282172" y="3146537"/>
              <a:ext cx="228600" cy="201122"/>
            </a:xfrm>
            <a:prstGeom prst="ellipse">
              <a:avLst/>
            </a:prstGeom>
            <a:solidFill>
              <a:srgbClr val="FFFFFF"/>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1371601" y="3227878"/>
              <a:ext cx="41531" cy="39478"/>
            </a:xfrm>
            <a:prstGeom prst="ellipse">
              <a:avLst/>
            </a:prstGeom>
            <a:solidFill>
              <a:schemeClr val="tx1"/>
            </a:solidFill>
            <a:ln w="19050" cap="flat" cmpd="sng" algn="ctr">
              <a:solidFill>
                <a:schemeClr val="tx1"/>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TextBox 41"/>
          <p:cNvSpPr txBox="1"/>
          <p:nvPr/>
        </p:nvSpPr>
        <p:spPr>
          <a:xfrm>
            <a:off x="1081088" y="2653633"/>
            <a:ext cx="293863" cy="369332"/>
          </a:xfrm>
          <a:prstGeom prst="rect">
            <a:avLst/>
          </a:prstGeom>
          <a:noFill/>
        </p:spPr>
        <p:txBody>
          <a:bodyPr wrap="square" rtlCol="0">
            <a:spAutoFit/>
          </a:bodyPr>
          <a:lstStyle/>
          <a:p>
            <a:r>
              <a:rPr lang="en-US" u="sng" dirty="0"/>
              <a:t>B</a:t>
            </a:r>
          </a:p>
        </p:txBody>
      </p:sp>
      <p:sp>
        <p:nvSpPr>
          <p:cNvPr id="43" name="TextBox 42"/>
          <p:cNvSpPr txBox="1"/>
          <p:nvPr/>
        </p:nvSpPr>
        <p:spPr>
          <a:xfrm>
            <a:off x="0" y="2921590"/>
            <a:ext cx="685800" cy="276999"/>
          </a:xfrm>
          <a:prstGeom prst="rect">
            <a:avLst/>
          </a:prstGeom>
          <a:noFill/>
        </p:spPr>
        <p:txBody>
          <a:bodyPr wrap="square" rtlCol="0">
            <a:spAutoFit/>
          </a:bodyPr>
          <a:lstStyle/>
          <a:p>
            <a:r>
              <a:rPr lang="en-US" sz="1200" dirty="0" smtClean="0"/>
              <a:t>46 mm</a:t>
            </a:r>
            <a:endParaRPr lang="en-US" sz="1200" dirty="0"/>
          </a:p>
        </p:txBody>
      </p:sp>
      <p:grpSp>
        <p:nvGrpSpPr>
          <p:cNvPr id="45" name="Group 44"/>
          <p:cNvGrpSpPr/>
          <p:nvPr/>
        </p:nvGrpSpPr>
        <p:grpSpPr>
          <a:xfrm>
            <a:off x="2806172" y="3108098"/>
            <a:ext cx="228600" cy="201122"/>
            <a:chOff x="1282172" y="3146537"/>
            <a:chExt cx="228600" cy="201122"/>
          </a:xfrm>
        </p:grpSpPr>
        <p:sp>
          <p:nvSpPr>
            <p:cNvPr id="46" name="Oval 45"/>
            <p:cNvSpPr/>
            <p:nvPr/>
          </p:nvSpPr>
          <p:spPr>
            <a:xfrm>
              <a:off x="1282172" y="3146537"/>
              <a:ext cx="228600" cy="201122"/>
            </a:xfrm>
            <a:prstGeom prst="ellipse">
              <a:avLst/>
            </a:prstGeom>
            <a:solidFill>
              <a:srgbClr val="FFFFFF"/>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1371601" y="3227878"/>
              <a:ext cx="41531" cy="39478"/>
            </a:xfrm>
            <a:prstGeom prst="ellipse">
              <a:avLst/>
            </a:prstGeom>
            <a:solidFill>
              <a:schemeClr val="tx1"/>
            </a:solidFill>
            <a:ln w="19050" cap="flat" cmpd="sng" algn="ctr">
              <a:solidFill>
                <a:schemeClr val="tx1"/>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Oval 47"/>
          <p:cNvSpPr/>
          <p:nvPr/>
        </p:nvSpPr>
        <p:spPr>
          <a:xfrm>
            <a:off x="4213481" y="1993879"/>
            <a:ext cx="558329" cy="405103"/>
          </a:xfrm>
          <a:prstGeom prst="ellipse">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a:off x="3288899" y="1993879"/>
            <a:ext cx="890736" cy="1970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106315" y="1795589"/>
            <a:ext cx="1270254" cy="307777"/>
          </a:xfrm>
          <a:prstGeom prst="rect">
            <a:avLst/>
          </a:prstGeom>
          <a:noFill/>
        </p:spPr>
        <p:txBody>
          <a:bodyPr wrap="square" rtlCol="0">
            <a:spAutoFit/>
          </a:bodyPr>
          <a:lstStyle/>
          <a:p>
            <a:r>
              <a:rPr lang="en-US" sz="1400" b="1" dirty="0" err="1" smtClean="0">
                <a:solidFill>
                  <a:srgbClr val="FF0000"/>
                </a:solidFill>
                <a:latin typeface="Symbol" charset="2"/>
                <a:cs typeface="Symbol" charset="2"/>
              </a:rPr>
              <a:t>l</a:t>
            </a:r>
            <a:r>
              <a:rPr lang="en-US" sz="1400" b="1" baseline="-25000" dirty="0" err="1" smtClean="0">
                <a:solidFill>
                  <a:srgbClr val="FF0000"/>
                </a:solidFill>
              </a:rPr>
              <a:t>ec</a:t>
            </a:r>
            <a:r>
              <a:rPr lang="en-US" sz="1400" b="1" dirty="0" smtClean="0">
                <a:solidFill>
                  <a:srgbClr val="FF0000"/>
                </a:solidFill>
              </a:rPr>
              <a:t> = 10</a:t>
            </a:r>
            <a:r>
              <a:rPr lang="en-US" sz="1400" b="1" baseline="30000" dirty="0">
                <a:solidFill>
                  <a:srgbClr val="FF0000"/>
                </a:solidFill>
              </a:rPr>
              <a:t>5</a:t>
            </a:r>
            <a:r>
              <a:rPr lang="en-US" sz="1400" b="1" baseline="-25000" dirty="0" smtClean="0">
                <a:solidFill>
                  <a:srgbClr val="FF0000"/>
                </a:solidFill>
              </a:rPr>
              <a:t> </a:t>
            </a:r>
            <a:r>
              <a:rPr lang="en-US" sz="1400" b="1" dirty="0" err="1" smtClean="0">
                <a:solidFill>
                  <a:srgbClr val="FF0000"/>
                </a:solidFill>
              </a:rPr>
              <a:t>e</a:t>
            </a:r>
            <a:r>
              <a:rPr lang="en-US" sz="1400" b="1" baseline="30000" dirty="0" err="1" smtClean="0">
                <a:solidFill>
                  <a:srgbClr val="FF0000"/>
                </a:solidFill>
              </a:rPr>
              <a:t>-</a:t>
            </a:r>
            <a:r>
              <a:rPr lang="en-US" sz="1400" b="1" dirty="0" err="1" smtClean="0">
                <a:solidFill>
                  <a:srgbClr val="FF0000"/>
                </a:solidFill>
              </a:rPr>
              <a:t>/m</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30286" y="5408664"/>
            <a:ext cx="8058150" cy="1082348"/>
          </a:xfrm>
          <a:prstGeom prst="rect">
            <a:avLst/>
          </a:prstGeom>
          <a:noFill/>
        </p:spPr>
        <p:txBody>
          <a:bodyPr wrap="square">
            <a:prstTxWarp prst="textNoShape">
              <a:avLst/>
            </a:prstTxWarp>
            <a:spAutoFit/>
          </a:bodyPr>
          <a:lstStyle/>
          <a:p>
            <a:pPr marL="119063" indent="-119063">
              <a:spcBef>
                <a:spcPts val="500"/>
              </a:spcBef>
              <a:buFont typeface="Arial" pitchFamily="-112" charset="0"/>
              <a:buChar char="•"/>
            </a:pPr>
            <a:r>
              <a:rPr lang="en-US" sz="1400" dirty="0" smtClean="0">
                <a:latin typeface="Comic Sans MS" pitchFamily="-112" charset="0"/>
              </a:rPr>
              <a:t>We have scanned the intensity of the solenoid field between 10G to 110G with </a:t>
            </a:r>
            <a:r>
              <a:rPr lang="en-US" sz="1400" dirty="0" err="1" smtClean="0">
                <a:latin typeface="Symbol" charset="2"/>
                <a:cs typeface="Symbol" charset="2"/>
              </a:rPr>
              <a:t>d</a:t>
            </a:r>
            <a:r>
              <a:rPr lang="en-US" sz="1400" baseline="-25000" dirty="0" err="1" smtClean="0">
                <a:latin typeface="Comic Sans MS" pitchFamily="-112" charset="0"/>
              </a:rPr>
              <a:t>max</a:t>
            </a:r>
            <a:r>
              <a:rPr lang="en-US" sz="1400" dirty="0" smtClean="0">
                <a:latin typeface="Comic Sans MS" pitchFamily="-112" charset="0"/>
              </a:rPr>
              <a:t>=2.0 and zero voltage </a:t>
            </a:r>
            <a:endParaRPr lang="en-US" sz="1400" b="1" dirty="0" smtClean="0">
              <a:solidFill>
                <a:srgbClr val="FF0000"/>
              </a:solidFill>
              <a:latin typeface="Comic Sans MS" pitchFamily="-112" charset="0"/>
            </a:endParaRPr>
          </a:p>
          <a:p>
            <a:pPr marL="576263" lvl="1" indent="-119063">
              <a:spcBef>
                <a:spcPts val="500"/>
              </a:spcBef>
              <a:buFont typeface="Wingdings" charset="2"/>
              <a:buChar char="q"/>
            </a:pPr>
            <a:r>
              <a:rPr lang="en-US" sz="1400" dirty="0" smtClean="0">
                <a:latin typeface="Comic Sans MS" pitchFamily="-112" charset="0"/>
              </a:rPr>
              <a:t> Electron cloud suppression is efficient for all values, except B=10G</a:t>
            </a:r>
          </a:p>
          <a:p>
            <a:pPr marL="576263" lvl="1" indent="-119063">
              <a:spcBef>
                <a:spcPts val="500"/>
              </a:spcBef>
              <a:buFont typeface="Wingdings" charset="2"/>
              <a:buChar char="q"/>
            </a:pPr>
            <a:r>
              <a:rPr lang="en-US" sz="1400" dirty="0" smtClean="0">
                <a:latin typeface="Comic Sans MS" pitchFamily="-112" charset="0"/>
              </a:rPr>
              <a:t> Best suppression seems to be reached for B=30G  </a:t>
            </a:r>
          </a:p>
        </p:txBody>
      </p:sp>
      <p:sp>
        <p:nvSpPr>
          <p:cNvPr id="4" name="Title 1"/>
          <p:cNvSpPr>
            <a:spLocks noGrp="1"/>
          </p:cNvSpPr>
          <p:nvPr>
            <p:ph type="title"/>
          </p:nvPr>
        </p:nvSpPr>
        <p:spPr>
          <a:xfrm>
            <a:off x="438150" y="304800"/>
            <a:ext cx="8229600" cy="868363"/>
          </a:xfrm>
        </p:spPr>
        <p:txBody>
          <a:bodyPr>
            <a:noAutofit/>
          </a:bodyPr>
          <a:lstStyle/>
          <a:p>
            <a:r>
              <a:rPr lang="en-US" sz="2800" dirty="0" smtClean="0"/>
              <a:t>Electron cloud simulations (VII)</a:t>
            </a:r>
            <a:br>
              <a:rPr lang="en-US" sz="2800" dirty="0" smtClean="0"/>
            </a:br>
            <a:r>
              <a:rPr lang="en-US" sz="2800" dirty="0" smtClean="0"/>
              <a:t>scanning the value of the solenoid field</a:t>
            </a:r>
            <a:endParaRPr lang="en-US" sz="2800" dirty="0"/>
          </a:p>
        </p:txBody>
      </p:sp>
      <p:sp>
        <p:nvSpPr>
          <p:cNvPr id="5" name="Slide Number Placeholder 5"/>
          <p:cNvSpPr>
            <a:spLocks noGrp="1"/>
          </p:cNvSpPr>
          <p:nvPr>
            <p:ph type="sldNum" sz="quarter" idx="12"/>
          </p:nvPr>
        </p:nvSpPr>
        <p:spPr>
          <a:xfrm>
            <a:off x="6553200" y="6356350"/>
            <a:ext cx="2133600" cy="365125"/>
          </a:xfrm>
          <a:noFill/>
        </p:spPr>
        <p:txBody>
          <a:bodyPr/>
          <a:lstStyle/>
          <a:p>
            <a:fld id="{8A4D6CA2-AF03-B544-A5BB-6D8759576B06}" type="slidenum">
              <a:rPr lang="de-DE">
                <a:latin typeface="Times" pitchFamily="-112" charset="0"/>
              </a:rPr>
              <a:pPr/>
              <a:t>11</a:t>
            </a:fld>
            <a:endParaRPr lang="de-DE" dirty="0">
              <a:latin typeface="Times" pitchFamily="-112" charset="0"/>
            </a:endParaRPr>
          </a:p>
        </p:txBody>
      </p:sp>
      <p:pic>
        <p:nvPicPr>
          <p:cNvPr id="6" name="Picture 5" descr="ZSsols.pdf"/>
          <p:cNvPicPr>
            <a:picLocks noChangeAspect="1"/>
          </p:cNvPicPr>
          <p:nvPr/>
        </p:nvPicPr>
        <mc:AlternateContent xmlns:ma="http://schemas.microsoft.com/office/mac/drawingml/2008/main">
          <mc:Choice Requires="ma">
            <p:blipFill>
              <a:blip r:embed="rId2"/>
              <a:srcRect l="7158" t="9264" r="5369" b="926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l="7158" t="9264" r="5369" b="9264"/>
              <a:stretch>
                <a:fillRect/>
              </a:stretch>
            </p:blipFill>
          </mc:Fallback>
        </mc:AlternateContent>
        <p:spPr>
          <a:xfrm>
            <a:off x="1905000" y="1447800"/>
            <a:ext cx="5001937" cy="3600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03738" y="4915972"/>
            <a:ext cx="8058150" cy="1728678"/>
          </a:xfrm>
          <a:prstGeom prst="rect">
            <a:avLst/>
          </a:prstGeom>
          <a:noFill/>
        </p:spPr>
        <p:txBody>
          <a:bodyPr wrap="square">
            <a:prstTxWarp prst="textNoShape">
              <a:avLst/>
            </a:prstTxWarp>
            <a:spAutoFit/>
          </a:bodyPr>
          <a:lstStyle/>
          <a:p>
            <a:pPr marL="119063" indent="-119063">
              <a:spcBef>
                <a:spcPts val="500"/>
              </a:spcBef>
              <a:buFont typeface="Arial" pitchFamily="-112" charset="0"/>
              <a:buChar char="•"/>
            </a:pPr>
            <a:r>
              <a:rPr lang="en-US" sz="1400" dirty="0" smtClean="0">
                <a:latin typeface="Comic Sans MS" pitchFamily="-112" charset="0"/>
              </a:rPr>
              <a:t>Distribution of electrons inside the beam chamber with zero voltage:</a:t>
            </a:r>
          </a:p>
          <a:p>
            <a:pPr marL="576263" lvl="1" indent="-119063">
              <a:spcBef>
                <a:spcPts val="500"/>
              </a:spcBef>
              <a:buFont typeface="Wingdings" charset="2"/>
              <a:buChar char="q"/>
            </a:pPr>
            <a:r>
              <a:rPr lang="en-US" sz="1400" dirty="0" smtClean="0">
                <a:latin typeface="Comic Sans MS" pitchFamily="-112" charset="0"/>
              </a:rPr>
              <a:t> For B=0, the electrons fill the beam chamber uniformly (red dots), while, due to the cyclotron motion of the electrons around the field lines, a solenoid makes secondary emission “inefficient”, as the emitted electrons bend back into the wall</a:t>
            </a:r>
          </a:p>
          <a:p>
            <a:pPr marL="576263" lvl="1" indent="-119063">
              <a:spcBef>
                <a:spcPts val="500"/>
              </a:spcBef>
              <a:buFont typeface="Wingdings" charset="2"/>
              <a:buChar char="q"/>
            </a:pPr>
            <a:r>
              <a:rPr lang="en-US" sz="1400" dirty="0" smtClean="0">
                <a:latin typeface="Comic Sans MS" pitchFamily="-112" charset="0"/>
              </a:rPr>
              <a:t> The same line density as with clearing voltage translates into a lower electron volume density due to the larger cross section occupied (however, in this case there would be a higher central density!)</a:t>
            </a:r>
          </a:p>
        </p:txBody>
      </p:sp>
      <p:sp>
        <p:nvSpPr>
          <p:cNvPr id="4" name="Title 1"/>
          <p:cNvSpPr>
            <a:spLocks noGrp="1"/>
          </p:cNvSpPr>
          <p:nvPr>
            <p:ph type="title"/>
          </p:nvPr>
        </p:nvSpPr>
        <p:spPr>
          <a:xfrm>
            <a:off x="438150" y="304800"/>
            <a:ext cx="8229600" cy="868363"/>
          </a:xfrm>
        </p:spPr>
        <p:txBody>
          <a:bodyPr>
            <a:noAutofit/>
          </a:bodyPr>
          <a:lstStyle/>
          <a:p>
            <a:r>
              <a:rPr lang="en-US" sz="2800" dirty="0" smtClean="0"/>
              <a:t>Electron cloud simulations (VIII)</a:t>
            </a:r>
            <a:br>
              <a:rPr lang="en-US" sz="2800" dirty="0" smtClean="0"/>
            </a:br>
            <a:r>
              <a:rPr lang="en-US" sz="2800" dirty="0" smtClean="0"/>
              <a:t>distribution of electrons with solenoid</a:t>
            </a:r>
            <a:endParaRPr lang="en-US" sz="2800" dirty="0"/>
          </a:p>
        </p:txBody>
      </p:sp>
      <p:sp>
        <p:nvSpPr>
          <p:cNvPr id="5" name="Slide Number Placeholder 5"/>
          <p:cNvSpPr>
            <a:spLocks noGrp="1"/>
          </p:cNvSpPr>
          <p:nvPr>
            <p:ph type="sldNum" sz="quarter" idx="12"/>
          </p:nvPr>
        </p:nvSpPr>
        <p:spPr>
          <a:xfrm>
            <a:off x="6553200" y="6356350"/>
            <a:ext cx="2133600" cy="365125"/>
          </a:xfrm>
          <a:noFill/>
        </p:spPr>
        <p:txBody>
          <a:bodyPr/>
          <a:lstStyle/>
          <a:p>
            <a:fld id="{8A4D6CA2-AF03-B544-A5BB-6D8759576B06}" type="slidenum">
              <a:rPr lang="de-DE">
                <a:latin typeface="Times" pitchFamily="-112" charset="0"/>
              </a:rPr>
              <a:pPr/>
              <a:t>12</a:t>
            </a:fld>
            <a:endParaRPr lang="de-DE" dirty="0">
              <a:latin typeface="Times" pitchFamily="-112" charset="0"/>
            </a:endParaRPr>
          </a:p>
        </p:txBody>
      </p:sp>
      <p:sp>
        <p:nvSpPr>
          <p:cNvPr id="16" name="TextBox 15"/>
          <p:cNvSpPr txBox="1"/>
          <p:nvPr/>
        </p:nvSpPr>
        <p:spPr>
          <a:xfrm>
            <a:off x="1423725" y="2813873"/>
            <a:ext cx="666882" cy="323165"/>
          </a:xfrm>
          <a:prstGeom prst="rect">
            <a:avLst/>
          </a:prstGeom>
          <a:noFill/>
        </p:spPr>
        <p:txBody>
          <a:bodyPr wrap="none" rtlCol="0">
            <a:spAutoFit/>
          </a:bodyPr>
          <a:lstStyle/>
          <a:p>
            <a:r>
              <a:rPr lang="en-US" sz="1500" dirty="0" err="1" smtClean="0"/>
              <a:t>y</a:t>
            </a:r>
            <a:r>
              <a:rPr lang="en-US" sz="1500" dirty="0" smtClean="0"/>
              <a:t> (cm)</a:t>
            </a:r>
            <a:endParaRPr lang="en-US" sz="1500" dirty="0"/>
          </a:p>
        </p:txBody>
      </p:sp>
      <p:sp>
        <p:nvSpPr>
          <p:cNvPr id="19" name="TextBox 18"/>
          <p:cNvSpPr txBox="1"/>
          <p:nvPr/>
        </p:nvSpPr>
        <p:spPr>
          <a:xfrm>
            <a:off x="4477957" y="4571319"/>
            <a:ext cx="663125" cy="323165"/>
          </a:xfrm>
          <a:prstGeom prst="rect">
            <a:avLst/>
          </a:prstGeom>
          <a:noFill/>
        </p:spPr>
        <p:txBody>
          <a:bodyPr wrap="none" rtlCol="0">
            <a:spAutoFit/>
          </a:bodyPr>
          <a:lstStyle/>
          <a:p>
            <a:r>
              <a:rPr lang="en-US" sz="1500" dirty="0" err="1" smtClean="0"/>
              <a:t>x</a:t>
            </a:r>
            <a:r>
              <a:rPr lang="en-US" sz="1500" dirty="0" smtClean="0"/>
              <a:t> (cm)</a:t>
            </a:r>
            <a:endParaRPr lang="en-US" sz="1500" dirty="0"/>
          </a:p>
        </p:txBody>
      </p:sp>
      <p:pic>
        <p:nvPicPr>
          <p:cNvPr id="20" name="Picture 19" descr="dist-nos-sol50G.png"/>
          <p:cNvPicPr>
            <a:picLocks noChangeAspect="1"/>
          </p:cNvPicPr>
          <p:nvPr/>
        </p:nvPicPr>
        <p:blipFill>
          <a:blip r:embed="rId2"/>
          <a:srcRect l="8949" t="23162" r="5369" b="9265"/>
          <a:stretch>
            <a:fillRect/>
          </a:stretch>
        </p:blipFill>
        <p:spPr>
          <a:xfrm>
            <a:off x="1972403" y="1418090"/>
            <a:ext cx="5316580" cy="3240000"/>
          </a:xfrm>
          <a:prstGeom prst="rect">
            <a:avLst/>
          </a:prstGeom>
        </p:spPr>
      </p:pic>
      <p:sp>
        <p:nvSpPr>
          <p:cNvPr id="21" name="Oval 20"/>
          <p:cNvSpPr/>
          <p:nvPr/>
        </p:nvSpPr>
        <p:spPr>
          <a:xfrm>
            <a:off x="6671404" y="1833183"/>
            <a:ext cx="45719" cy="55702"/>
          </a:xfrm>
          <a:prstGeom prst="ellipse">
            <a:avLst/>
          </a:prstGeom>
          <a:solidFill>
            <a:srgbClr val="FF0000"/>
          </a:solidFill>
          <a:ln w="190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675829" y="2042167"/>
            <a:ext cx="45719" cy="55702"/>
          </a:xfrm>
          <a:prstGeom prst="ellipse">
            <a:avLst/>
          </a:prstGeom>
          <a:solidFill>
            <a:srgbClr val="0000FF"/>
          </a:solidFill>
          <a:ln w="1905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30286" y="5208240"/>
            <a:ext cx="8058150" cy="1297791"/>
          </a:xfrm>
          <a:prstGeom prst="rect">
            <a:avLst/>
          </a:prstGeom>
          <a:noFill/>
        </p:spPr>
        <p:txBody>
          <a:bodyPr wrap="square">
            <a:prstTxWarp prst="textNoShape">
              <a:avLst/>
            </a:prstTxWarp>
            <a:spAutoFit/>
          </a:bodyPr>
          <a:lstStyle/>
          <a:p>
            <a:pPr marL="119063" indent="-119063">
              <a:spcBef>
                <a:spcPts val="500"/>
              </a:spcBef>
              <a:buFont typeface="Arial" pitchFamily="-112" charset="0"/>
              <a:buChar char="•"/>
            </a:pPr>
            <a:r>
              <a:rPr lang="en-US" sz="1400" dirty="0" smtClean="0">
                <a:latin typeface="Comic Sans MS" pitchFamily="-112" charset="0"/>
              </a:rPr>
              <a:t>The presence of a </a:t>
            </a:r>
            <a:r>
              <a:rPr lang="en-US" sz="1400" b="1" dirty="0" smtClean="0">
                <a:solidFill>
                  <a:srgbClr val="FF0000"/>
                </a:solidFill>
                <a:latin typeface="Comic Sans MS" pitchFamily="-112" charset="0"/>
              </a:rPr>
              <a:t>solenoid field with a voltage of 3 kV </a:t>
            </a:r>
            <a:r>
              <a:rPr lang="en-US" sz="1400" dirty="0" smtClean="0">
                <a:latin typeface="Comic Sans MS" pitchFamily="-112" charset="0"/>
              </a:rPr>
              <a:t>seems to enhance the electron production, partially removing the suppressing effect that both separately have</a:t>
            </a:r>
          </a:p>
          <a:p>
            <a:pPr marL="576263" lvl="1" indent="-119063">
              <a:spcBef>
                <a:spcPts val="500"/>
              </a:spcBef>
              <a:buFont typeface="Wingdings" charset="2"/>
              <a:buChar char="q"/>
            </a:pPr>
            <a:r>
              <a:rPr lang="en-US" sz="1400" dirty="0" smtClean="0">
                <a:latin typeface="Comic Sans MS" pitchFamily="-112" charset="0"/>
              </a:rPr>
              <a:t> For B=50G, some spikes are created in the electron distribution vs. time</a:t>
            </a:r>
          </a:p>
          <a:p>
            <a:pPr marL="576263" lvl="1" indent="-119063">
              <a:spcBef>
                <a:spcPts val="500"/>
              </a:spcBef>
              <a:buFont typeface="Wingdings" charset="2"/>
              <a:buChar char="q"/>
            </a:pPr>
            <a:r>
              <a:rPr lang="en-US" sz="1400" dirty="0" smtClean="0">
                <a:latin typeface="Comic Sans MS" pitchFamily="-112" charset="0"/>
              </a:rPr>
              <a:t> For B=110G, a more stationary cloud of electrons is created and survives through bunches</a:t>
            </a:r>
          </a:p>
        </p:txBody>
      </p:sp>
      <p:sp>
        <p:nvSpPr>
          <p:cNvPr id="4" name="Title 1"/>
          <p:cNvSpPr>
            <a:spLocks noGrp="1"/>
          </p:cNvSpPr>
          <p:nvPr>
            <p:ph type="title"/>
          </p:nvPr>
        </p:nvSpPr>
        <p:spPr>
          <a:xfrm>
            <a:off x="438150" y="304800"/>
            <a:ext cx="8229600" cy="868363"/>
          </a:xfrm>
        </p:spPr>
        <p:txBody>
          <a:bodyPr>
            <a:noAutofit/>
          </a:bodyPr>
          <a:lstStyle/>
          <a:p>
            <a:r>
              <a:rPr lang="en-US" sz="2800" dirty="0" smtClean="0"/>
              <a:t>Electron cloud simulations (IX)</a:t>
            </a:r>
            <a:br>
              <a:rPr lang="en-US" sz="2800" dirty="0" smtClean="0"/>
            </a:br>
            <a:r>
              <a:rPr lang="en-US" sz="2800" dirty="0" smtClean="0"/>
              <a:t>voltage + solenoid</a:t>
            </a:r>
            <a:endParaRPr lang="en-US" sz="2800" dirty="0"/>
          </a:p>
        </p:txBody>
      </p:sp>
      <p:sp>
        <p:nvSpPr>
          <p:cNvPr id="5" name="Slide Number Placeholder 5"/>
          <p:cNvSpPr>
            <a:spLocks noGrp="1"/>
          </p:cNvSpPr>
          <p:nvPr>
            <p:ph type="sldNum" sz="quarter" idx="12"/>
          </p:nvPr>
        </p:nvSpPr>
        <p:spPr>
          <a:xfrm>
            <a:off x="6553200" y="6356350"/>
            <a:ext cx="2133600" cy="365125"/>
          </a:xfrm>
          <a:noFill/>
        </p:spPr>
        <p:txBody>
          <a:bodyPr/>
          <a:lstStyle/>
          <a:p>
            <a:fld id="{8A4D6CA2-AF03-B544-A5BB-6D8759576B06}" type="slidenum">
              <a:rPr lang="de-DE">
                <a:latin typeface="Times" pitchFamily="-112" charset="0"/>
              </a:rPr>
              <a:pPr/>
              <a:t>13</a:t>
            </a:fld>
            <a:endParaRPr lang="de-DE" dirty="0">
              <a:latin typeface="Times" pitchFamily="-112" charset="0"/>
            </a:endParaRPr>
          </a:p>
        </p:txBody>
      </p:sp>
      <p:cxnSp>
        <p:nvCxnSpPr>
          <p:cNvPr id="10" name="Straight Arrow Connector 9"/>
          <p:cNvCxnSpPr/>
          <p:nvPr/>
        </p:nvCxnSpPr>
        <p:spPr>
          <a:xfrm>
            <a:off x="838200" y="3963988"/>
            <a:ext cx="2565654"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170720" y="3047206"/>
            <a:ext cx="91744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90600" y="3506724"/>
            <a:ext cx="2260854" cy="2747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001537" y="2616754"/>
            <a:ext cx="2260854" cy="2747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685038" y="2769916"/>
            <a:ext cx="458724" cy="1524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V="1">
            <a:off x="698777" y="3214901"/>
            <a:ext cx="431246" cy="1524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3120177" y="2791802"/>
            <a:ext cx="414942" cy="15241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3098292" y="3228641"/>
            <a:ext cx="458724" cy="1524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752600" y="3965576"/>
            <a:ext cx="838200" cy="276999"/>
          </a:xfrm>
          <a:prstGeom prst="rect">
            <a:avLst/>
          </a:prstGeom>
          <a:noFill/>
        </p:spPr>
        <p:txBody>
          <a:bodyPr wrap="square" rtlCol="0">
            <a:spAutoFit/>
          </a:bodyPr>
          <a:lstStyle/>
          <a:p>
            <a:r>
              <a:rPr lang="en-US" sz="1200" dirty="0" smtClean="0"/>
              <a:t>140 mm</a:t>
            </a:r>
            <a:endParaRPr lang="en-US" sz="1200" dirty="0"/>
          </a:p>
        </p:txBody>
      </p:sp>
      <p:grpSp>
        <p:nvGrpSpPr>
          <p:cNvPr id="24" name="Group 23"/>
          <p:cNvGrpSpPr/>
          <p:nvPr/>
        </p:nvGrpSpPr>
        <p:grpSpPr>
          <a:xfrm>
            <a:off x="1282172" y="3146537"/>
            <a:ext cx="228600" cy="201122"/>
            <a:chOff x="1282172" y="3146537"/>
            <a:chExt cx="228600" cy="201122"/>
          </a:xfrm>
        </p:grpSpPr>
        <p:sp>
          <p:nvSpPr>
            <p:cNvPr id="25" name="Oval 24"/>
            <p:cNvSpPr/>
            <p:nvPr/>
          </p:nvSpPr>
          <p:spPr>
            <a:xfrm>
              <a:off x="1282172" y="3146537"/>
              <a:ext cx="228600" cy="201122"/>
            </a:xfrm>
            <a:prstGeom prst="ellipse">
              <a:avLst/>
            </a:prstGeom>
            <a:solidFill>
              <a:srgbClr val="FFFFFF"/>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1371601" y="3227878"/>
              <a:ext cx="41531" cy="39478"/>
            </a:xfrm>
            <a:prstGeom prst="ellipse">
              <a:avLst/>
            </a:prstGeom>
            <a:solidFill>
              <a:schemeClr val="tx1"/>
            </a:solidFill>
            <a:ln w="19050" cap="flat" cmpd="sng" algn="ctr">
              <a:solidFill>
                <a:schemeClr val="tx1"/>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044172" y="3127317"/>
            <a:ext cx="228600" cy="201122"/>
            <a:chOff x="1282172" y="3146537"/>
            <a:chExt cx="228600" cy="201122"/>
          </a:xfrm>
        </p:grpSpPr>
        <p:sp>
          <p:nvSpPr>
            <p:cNvPr id="31" name="Oval 30"/>
            <p:cNvSpPr/>
            <p:nvPr/>
          </p:nvSpPr>
          <p:spPr>
            <a:xfrm>
              <a:off x="1282172" y="3146537"/>
              <a:ext cx="228600" cy="201122"/>
            </a:xfrm>
            <a:prstGeom prst="ellipse">
              <a:avLst/>
            </a:prstGeom>
            <a:solidFill>
              <a:srgbClr val="FFFFFF"/>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1371601" y="3227878"/>
              <a:ext cx="41531" cy="39478"/>
            </a:xfrm>
            <a:prstGeom prst="ellipse">
              <a:avLst/>
            </a:prstGeom>
            <a:solidFill>
              <a:schemeClr val="tx1"/>
            </a:solidFill>
            <a:ln w="19050" cap="flat" cmpd="sng" algn="ctr">
              <a:solidFill>
                <a:schemeClr val="tx1"/>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TextBox 35"/>
          <p:cNvSpPr txBox="1"/>
          <p:nvPr/>
        </p:nvSpPr>
        <p:spPr>
          <a:xfrm>
            <a:off x="2968528" y="2706147"/>
            <a:ext cx="293863" cy="369332"/>
          </a:xfrm>
          <a:prstGeom prst="rect">
            <a:avLst/>
          </a:prstGeom>
          <a:noFill/>
        </p:spPr>
        <p:txBody>
          <a:bodyPr wrap="square" rtlCol="0">
            <a:spAutoFit/>
          </a:bodyPr>
          <a:lstStyle/>
          <a:p>
            <a:r>
              <a:rPr lang="en-US" u="sng" dirty="0"/>
              <a:t>B</a:t>
            </a:r>
          </a:p>
        </p:txBody>
      </p:sp>
      <p:sp>
        <p:nvSpPr>
          <p:cNvPr id="37" name="TextBox 36"/>
          <p:cNvSpPr txBox="1"/>
          <p:nvPr/>
        </p:nvSpPr>
        <p:spPr>
          <a:xfrm>
            <a:off x="0" y="2921590"/>
            <a:ext cx="685800" cy="276999"/>
          </a:xfrm>
          <a:prstGeom prst="rect">
            <a:avLst/>
          </a:prstGeom>
          <a:noFill/>
        </p:spPr>
        <p:txBody>
          <a:bodyPr wrap="square" rtlCol="0">
            <a:spAutoFit/>
          </a:bodyPr>
          <a:lstStyle/>
          <a:p>
            <a:r>
              <a:rPr lang="en-US" sz="1200" dirty="0" smtClean="0"/>
              <a:t>46 mm</a:t>
            </a:r>
            <a:endParaRPr lang="en-US" sz="1200" dirty="0"/>
          </a:p>
        </p:txBody>
      </p:sp>
      <p:grpSp>
        <p:nvGrpSpPr>
          <p:cNvPr id="38" name="Group 37"/>
          <p:cNvGrpSpPr/>
          <p:nvPr/>
        </p:nvGrpSpPr>
        <p:grpSpPr>
          <a:xfrm>
            <a:off x="2913367" y="3111730"/>
            <a:ext cx="228600" cy="201122"/>
            <a:chOff x="1282172" y="3146537"/>
            <a:chExt cx="228600" cy="201122"/>
          </a:xfrm>
        </p:grpSpPr>
        <p:sp>
          <p:nvSpPr>
            <p:cNvPr id="39" name="Oval 38"/>
            <p:cNvSpPr/>
            <p:nvPr/>
          </p:nvSpPr>
          <p:spPr>
            <a:xfrm>
              <a:off x="1282172" y="3146537"/>
              <a:ext cx="228600" cy="201122"/>
            </a:xfrm>
            <a:prstGeom prst="ellipse">
              <a:avLst/>
            </a:prstGeom>
            <a:solidFill>
              <a:srgbClr val="FFFFFF"/>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1371601" y="3227878"/>
              <a:ext cx="41531" cy="39478"/>
            </a:xfrm>
            <a:prstGeom prst="ellipse">
              <a:avLst/>
            </a:prstGeom>
            <a:solidFill>
              <a:schemeClr val="tx1"/>
            </a:solidFill>
            <a:ln w="19050" cap="flat" cmpd="sng" algn="ctr">
              <a:solidFill>
                <a:schemeClr val="tx1"/>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1" name="Straight Arrow Connector 50"/>
          <p:cNvCxnSpPr/>
          <p:nvPr/>
        </p:nvCxnSpPr>
        <p:spPr>
          <a:xfrm rot="5400000" flipH="1" flipV="1">
            <a:off x="1560062" y="3068858"/>
            <a:ext cx="470841"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5400000" flipH="1" flipV="1">
            <a:off x="1712462" y="3068859"/>
            <a:ext cx="470841"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flipH="1" flipV="1">
            <a:off x="2239682" y="3075792"/>
            <a:ext cx="470841"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flipH="1" flipV="1">
            <a:off x="2395256" y="3075793"/>
            <a:ext cx="470841"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flipH="1" flipV="1">
            <a:off x="2546069" y="3075793"/>
            <a:ext cx="470841"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5400000" flipH="1" flipV="1">
            <a:off x="1413771" y="3068858"/>
            <a:ext cx="470841"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018962" y="2660308"/>
            <a:ext cx="293863" cy="369332"/>
          </a:xfrm>
          <a:prstGeom prst="rect">
            <a:avLst/>
          </a:prstGeom>
          <a:noFill/>
        </p:spPr>
        <p:txBody>
          <a:bodyPr wrap="square" rtlCol="0">
            <a:spAutoFit/>
          </a:bodyPr>
          <a:lstStyle/>
          <a:p>
            <a:r>
              <a:rPr lang="en-US" u="sng" dirty="0" smtClean="0"/>
              <a:t>E</a:t>
            </a:r>
            <a:endParaRPr lang="en-US" u="sng" dirty="0"/>
          </a:p>
        </p:txBody>
      </p:sp>
      <p:pic>
        <p:nvPicPr>
          <p:cNvPr id="61" name="Picture 60" descr="ZSvoltsol.pdf"/>
          <p:cNvPicPr>
            <a:picLocks noChangeAspect="1"/>
          </p:cNvPicPr>
          <p:nvPr/>
        </p:nvPicPr>
        <mc:AlternateContent xmlns:ma="http://schemas.microsoft.com/office/mac/drawingml/2008/main">
          <mc:Choice Requires="ma">
            <p:blipFill>
              <a:blip r:embed="rId2"/>
              <a:srcRect l="7158" t="9264" r="5369" b="926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l="7158" t="9264" r="5369" b="9264"/>
              <a:stretch>
                <a:fillRect/>
              </a:stretch>
            </p:blipFill>
          </mc:Fallback>
        </mc:AlternateContent>
        <p:spPr>
          <a:xfrm>
            <a:off x="3873127" y="1453583"/>
            <a:ext cx="5001931" cy="3600000"/>
          </a:xfrm>
          <a:prstGeom prst="rect">
            <a:avLst/>
          </a:prstGeom>
        </p:spPr>
      </p:pic>
      <p:sp>
        <p:nvSpPr>
          <p:cNvPr id="62" name="Oval 61"/>
          <p:cNvSpPr/>
          <p:nvPr/>
        </p:nvSpPr>
        <p:spPr>
          <a:xfrm>
            <a:off x="4352341" y="2004827"/>
            <a:ext cx="558329" cy="405103"/>
          </a:xfrm>
          <a:prstGeom prst="ellipse">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a:off x="3427759" y="2004827"/>
            <a:ext cx="890736" cy="1970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2245175" y="1806537"/>
            <a:ext cx="1270254" cy="307777"/>
          </a:xfrm>
          <a:prstGeom prst="rect">
            <a:avLst/>
          </a:prstGeom>
          <a:noFill/>
        </p:spPr>
        <p:txBody>
          <a:bodyPr wrap="square" rtlCol="0">
            <a:spAutoFit/>
          </a:bodyPr>
          <a:lstStyle/>
          <a:p>
            <a:r>
              <a:rPr lang="en-US" sz="1400" b="1" dirty="0" err="1" smtClean="0">
                <a:solidFill>
                  <a:srgbClr val="FF0000"/>
                </a:solidFill>
                <a:latin typeface="Symbol" charset="2"/>
                <a:cs typeface="Symbol" charset="2"/>
              </a:rPr>
              <a:t>l</a:t>
            </a:r>
            <a:r>
              <a:rPr lang="en-US" sz="1400" b="1" baseline="-25000" dirty="0" err="1" smtClean="0">
                <a:solidFill>
                  <a:srgbClr val="FF0000"/>
                </a:solidFill>
              </a:rPr>
              <a:t>ec</a:t>
            </a:r>
            <a:r>
              <a:rPr lang="en-US" sz="1400" b="1" dirty="0" smtClean="0">
                <a:solidFill>
                  <a:srgbClr val="FF0000"/>
                </a:solidFill>
              </a:rPr>
              <a:t> = 10</a:t>
            </a:r>
            <a:r>
              <a:rPr lang="en-US" sz="1400" b="1" baseline="30000" dirty="0" smtClean="0">
                <a:solidFill>
                  <a:srgbClr val="FF0000"/>
                </a:solidFill>
              </a:rPr>
              <a:t>8</a:t>
            </a:r>
            <a:r>
              <a:rPr lang="en-US" sz="1400" b="1" baseline="-25000" dirty="0" smtClean="0">
                <a:solidFill>
                  <a:srgbClr val="FF0000"/>
                </a:solidFill>
              </a:rPr>
              <a:t> </a:t>
            </a:r>
            <a:r>
              <a:rPr lang="en-US" sz="1400" b="1" dirty="0" err="1" smtClean="0">
                <a:solidFill>
                  <a:srgbClr val="FF0000"/>
                </a:solidFill>
              </a:rPr>
              <a:t>e</a:t>
            </a:r>
            <a:r>
              <a:rPr lang="en-US" sz="1400" b="1" baseline="30000" dirty="0" err="1" smtClean="0">
                <a:solidFill>
                  <a:srgbClr val="FF0000"/>
                </a:solidFill>
              </a:rPr>
              <a:t>-</a:t>
            </a:r>
            <a:r>
              <a:rPr lang="en-US" sz="1400" b="1" dirty="0" err="1" smtClean="0">
                <a:solidFill>
                  <a:srgbClr val="FF0000"/>
                </a:solidFill>
              </a:rPr>
              <a:t>/m</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63334" y="4905023"/>
            <a:ext cx="8058150" cy="1577355"/>
          </a:xfrm>
          <a:prstGeom prst="rect">
            <a:avLst/>
          </a:prstGeom>
          <a:noFill/>
        </p:spPr>
        <p:txBody>
          <a:bodyPr wrap="square">
            <a:prstTxWarp prst="textNoShape">
              <a:avLst/>
            </a:prstTxWarp>
            <a:spAutoFit/>
          </a:bodyPr>
          <a:lstStyle/>
          <a:p>
            <a:pPr marL="119063" indent="-119063">
              <a:spcBef>
                <a:spcPts val="500"/>
              </a:spcBef>
              <a:buFont typeface="Arial" pitchFamily="-112" charset="0"/>
              <a:buChar char="•"/>
            </a:pPr>
            <a:r>
              <a:rPr lang="en-US" sz="1400" dirty="0" smtClean="0">
                <a:latin typeface="Comic Sans MS" pitchFamily="-112" charset="0"/>
              </a:rPr>
              <a:t>We try to understand the reason of this </a:t>
            </a:r>
            <a:r>
              <a:rPr lang="en-US" sz="1400" dirty="0" err="1" smtClean="0">
                <a:latin typeface="Comic Sans MS" pitchFamily="-112" charset="0"/>
              </a:rPr>
              <a:t>behaviour</a:t>
            </a:r>
            <a:endParaRPr lang="en-US" sz="1400" dirty="0" smtClean="0">
              <a:latin typeface="Comic Sans MS" pitchFamily="-112" charset="0"/>
            </a:endParaRPr>
          </a:p>
          <a:p>
            <a:pPr marL="576263" lvl="1" indent="-119063">
              <a:spcBef>
                <a:spcPts val="500"/>
              </a:spcBef>
              <a:buFont typeface="Wingdings" charset="2"/>
              <a:buChar char="q"/>
            </a:pPr>
            <a:r>
              <a:rPr lang="en-US" sz="1400" dirty="0" smtClean="0">
                <a:latin typeface="Comic Sans MS" pitchFamily="-112" charset="0"/>
              </a:rPr>
              <a:t> While the voltage alone can clear the electrons created by a bunch, the solenoid allows the electrons to gain more energy before they get to the wall, causing a “single bunch </a:t>
            </a:r>
            <a:r>
              <a:rPr lang="en-US" sz="1400" dirty="0" err="1" smtClean="0">
                <a:latin typeface="Comic Sans MS" pitchFamily="-112" charset="0"/>
              </a:rPr>
              <a:t>multipacting</a:t>
            </a:r>
            <a:r>
              <a:rPr lang="en-US" sz="1400" dirty="0" smtClean="0">
                <a:latin typeface="Comic Sans MS" pitchFamily="-112" charset="0"/>
              </a:rPr>
              <a:t>” (similar to trailing edge </a:t>
            </a:r>
            <a:r>
              <a:rPr lang="en-US" sz="1400" dirty="0" err="1" smtClean="0">
                <a:latin typeface="Comic Sans MS" pitchFamily="-112" charset="0"/>
              </a:rPr>
              <a:t>multipacting</a:t>
            </a:r>
            <a:r>
              <a:rPr lang="en-US" sz="1400" dirty="0" smtClean="0">
                <a:latin typeface="Comic Sans MS" pitchFamily="-112" charset="0"/>
              </a:rPr>
              <a:t>)</a:t>
            </a:r>
          </a:p>
          <a:p>
            <a:pPr marL="576263" lvl="1" indent="-119063">
              <a:spcBef>
                <a:spcPts val="500"/>
              </a:spcBef>
              <a:buFont typeface="Wingdings" charset="2"/>
              <a:buChar char="q"/>
            </a:pPr>
            <a:r>
              <a:rPr lang="en-US" sz="1400" dirty="0" smtClean="0">
                <a:latin typeface="Comic Sans MS" pitchFamily="-112" charset="0"/>
              </a:rPr>
              <a:t> For B=50G, these electrons are more or less cleared by the arrival of the next bunch</a:t>
            </a:r>
          </a:p>
          <a:p>
            <a:pPr marL="576263" lvl="1" indent="-119063">
              <a:spcBef>
                <a:spcPts val="500"/>
              </a:spcBef>
              <a:buFont typeface="Wingdings" charset="2"/>
              <a:buChar char="q"/>
            </a:pPr>
            <a:r>
              <a:rPr lang="en-US" sz="1400" dirty="0" smtClean="0">
                <a:latin typeface="Comic Sans MS" pitchFamily="-112" charset="0"/>
              </a:rPr>
              <a:t> For B=110G this effect</a:t>
            </a:r>
            <a:r>
              <a:rPr lang="en-US" sz="1400" dirty="0" smtClean="0">
                <a:latin typeface="Comic Sans MS" pitchFamily="-112" charset="0"/>
              </a:rPr>
              <a:t> persists </a:t>
            </a:r>
            <a:r>
              <a:rPr lang="en-US" sz="1400" dirty="0" smtClean="0">
                <a:latin typeface="Comic Sans MS" pitchFamily="-112" charset="0"/>
              </a:rPr>
              <a:t>through bunches giving rise to a significant cloud  </a:t>
            </a:r>
          </a:p>
        </p:txBody>
      </p:sp>
      <p:sp>
        <p:nvSpPr>
          <p:cNvPr id="4" name="Title 1"/>
          <p:cNvSpPr>
            <a:spLocks noGrp="1"/>
          </p:cNvSpPr>
          <p:nvPr>
            <p:ph type="title"/>
          </p:nvPr>
        </p:nvSpPr>
        <p:spPr>
          <a:xfrm>
            <a:off x="438150" y="304800"/>
            <a:ext cx="8229600" cy="868363"/>
          </a:xfrm>
        </p:spPr>
        <p:txBody>
          <a:bodyPr>
            <a:noAutofit/>
          </a:bodyPr>
          <a:lstStyle/>
          <a:p>
            <a:r>
              <a:rPr lang="en-US" sz="2800" dirty="0" smtClean="0"/>
              <a:t>Electron cloud simulations (X)</a:t>
            </a:r>
            <a:br>
              <a:rPr lang="en-US" sz="2800" dirty="0" smtClean="0"/>
            </a:br>
            <a:r>
              <a:rPr lang="en-US" sz="2800" dirty="0" smtClean="0"/>
              <a:t>voltage + solenoid</a:t>
            </a:r>
            <a:endParaRPr lang="en-US" sz="2800" dirty="0"/>
          </a:p>
        </p:txBody>
      </p:sp>
      <p:sp>
        <p:nvSpPr>
          <p:cNvPr id="5" name="Slide Number Placeholder 5"/>
          <p:cNvSpPr>
            <a:spLocks noGrp="1"/>
          </p:cNvSpPr>
          <p:nvPr>
            <p:ph type="sldNum" sz="quarter" idx="12"/>
          </p:nvPr>
        </p:nvSpPr>
        <p:spPr>
          <a:xfrm>
            <a:off x="6553200" y="6356350"/>
            <a:ext cx="2133600" cy="365125"/>
          </a:xfrm>
          <a:noFill/>
        </p:spPr>
        <p:txBody>
          <a:bodyPr/>
          <a:lstStyle/>
          <a:p>
            <a:fld id="{8A4D6CA2-AF03-B544-A5BB-6D8759576B06}" type="slidenum">
              <a:rPr lang="de-DE">
                <a:latin typeface="Times" pitchFamily="-112" charset="0"/>
              </a:rPr>
              <a:pPr/>
              <a:t>14</a:t>
            </a:fld>
            <a:endParaRPr lang="de-DE" dirty="0">
              <a:latin typeface="Times" pitchFamily="-112" charset="0"/>
            </a:endParaRPr>
          </a:p>
        </p:txBody>
      </p:sp>
      <p:pic>
        <p:nvPicPr>
          <p:cNvPr id="34" name="Picture 33" descr="ZSvoltsol-zoom2.pdf"/>
          <p:cNvPicPr>
            <a:picLocks noChangeAspect="1"/>
          </p:cNvPicPr>
          <p:nvPr/>
        </p:nvPicPr>
        <mc:AlternateContent xmlns:ma="http://schemas.microsoft.com/office/mac/drawingml/2008/main">
          <mc:Choice Requires="ma">
            <p:blipFill>
              <a:blip r:embed="rId2"/>
              <a:srcRect l="7158" t="9264" r="4653" b="926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l="7158" t="9264" r="4653" b="9264"/>
              <a:stretch>
                <a:fillRect/>
              </a:stretch>
            </p:blipFill>
          </mc:Fallback>
        </mc:AlternateContent>
        <p:spPr>
          <a:xfrm>
            <a:off x="0" y="1129844"/>
            <a:ext cx="5042888" cy="3600000"/>
          </a:xfrm>
          <a:prstGeom prst="rect">
            <a:avLst/>
          </a:prstGeom>
        </p:spPr>
      </p:pic>
      <p:pic>
        <p:nvPicPr>
          <p:cNvPr id="35" name="Picture 34" descr="ZSvoltsol-zoom1.pdf"/>
          <p:cNvPicPr>
            <a:picLocks noChangeAspect="1"/>
          </p:cNvPicPr>
          <p:nvPr/>
        </p:nvPicPr>
        <mc:AlternateContent xmlns:ma="http://schemas.microsoft.com/office/mac/drawingml/2008/main">
          <mc:Choice Requires="ma">
            <p:blipFill>
              <a:blip r:embed="rId4"/>
              <a:srcRect l="7158" t="9264" r="5369" b="926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l="7158" t="9264" r="5369" b="9264"/>
              <a:stretch>
                <a:fillRect/>
              </a:stretch>
            </p:blipFill>
          </mc:Fallback>
        </mc:AlternateContent>
        <p:spPr>
          <a:xfrm>
            <a:off x="5437530" y="2231741"/>
            <a:ext cx="3501356" cy="2520000"/>
          </a:xfrm>
          <a:prstGeom prst="rect">
            <a:avLst/>
          </a:prstGeom>
        </p:spPr>
      </p:pic>
      <p:sp>
        <p:nvSpPr>
          <p:cNvPr id="38" name="Rectangle 37"/>
          <p:cNvSpPr/>
          <p:nvPr/>
        </p:nvSpPr>
        <p:spPr>
          <a:xfrm>
            <a:off x="624013" y="2750481"/>
            <a:ext cx="1147767" cy="1762743"/>
          </a:xfrm>
          <a:prstGeom prst="rect">
            <a:avLst/>
          </a:prstGeom>
          <a:noFill/>
          <a:ln w="19050" cap="flat" cmpd="sng" algn="ctr">
            <a:solidFill>
              <a:schemeClr val="tx1">
                <a:lumMod val="65000"/>
                <a:lumOff val="3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a:off x="1771781" y="3745780"/>
            <a:ext cx="3582623" cy="369020"/>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5354404" y="2252163"/>
            <a:ext cx="3658498" cy="2520000"/>
          </a:xfrm>
          <a:prstGeom prst="rect">
            <a:avLst/>
          </a:prstGeom>
          <a:noFill/>
          <a:ln w="19050" cap="flat" cmpd="sng" algn="ctr">
            <a:solidFill>
              <a:schemeClr val="tx1">
                <a:lumMod val="65000"/>
                <a:lumOff val="3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 name="Picture 19" descr="dist-solvolt.png"/>
          <p:cNvPicPr>
            <a:picLocks noChangeAspect="1"/>
          </p:cNvPicPr>
          <p:nvPr/>
        </p:nvPicPr>
        <p:blipFill>
          <a:blip r:embed="rId2"/>
          <a:srcRect l="7159" t="27794" r="5369" b="9265"/>
          <a:stretch>
            <a:fillRect/>
          </a:stretch>
        </p:blipFill>
        <p:spPr>
          <a:xfrm>
            <a:off x="769845" y="1262536"/>
            <a:ext cx="7122071" cy="3960000"/>
          </a:xfrm>
          <a:prstGeom prst="rect">
            <a:avLst/>
          </a:prstGeom>
        </p:spPr>
      </p:pic>
      <p:sp>
        <p:nvSpPr>
          <p:cNvPr id="3" name="TextBox 2"/>
          <p:cNvSpPr txBox="1"/>
          <p:nvPr/>
        </p:nvSpPr>
        <p:spPr>
          <a:xfrm>
            <a:off x="489417" y="5222536"/>
            <a:ext cx="8058150" cy="1297791"/>
          </a:xfrm>
          <a:prstGeom prst="rect">
            <a:avLst/>
          </a:prstGeom>
          <a:noFill/>
        </p:spPr>
        <p:txBody>
          <a:bodyPr wrap="square">
            <a:prstTxWarp prst="textNoShape">
              <a:avLst/>
            </a:prstTxWarp>
            <a:spAutoFit/>
          </a:bodyPr>
          <a:lstStyle/>
          <a:p>
            <a:pPr marL="119063" indent="-119063">
              <a:spcBef>
                <a:spcPts val="500"/>
              </a:spcBef>
              <a:buFont typeface="Arial" pitchFamily="-112" charset="0"/>
              <a:buChar char="•"/>
            </a:pPr>
            <a:r>
              <a:rPr lang="en-US" sz="1400" dirty="0" smtClean="0">
                <a:latin typeface="Comic Sans MS" pitchFamily="-112" charset="0"/>
              </a:rPr>
              <a:t>Distribution of electrons inside the beam chamber: </a:t>
            </a:r>
          </a:p>
          <a:p>
            <a:pPr marL="576263" lvl="1" indent="-119063">
              <a:spcBef>
                <a:spcPts val="500"/>
              </a:spcBef>
              <a:buFont typeface="Wingdings" charset="2"/>
              <a:buChar char="q"/>
            </a:pPr>
            <a:r>
              <a:rPr lang="en-US" sz="1400" dirty="0" smtClean="0">
                <a:latin typeface="Comic Sans MS" pitchFamily="-112" charset="0"/>
              </a:rPr>
              <a:t> As predictable,</a:t>
            </a:r>
            <a:r>
              <a:rPr lang="en-US" sz="1400" dirty="0" smtClean="0">
                <a:latin typeface="Comic Sans MS" pitchFamily="-112" charset="0"/>
              </a:rPr>
              <a:t> both with and without solenoid </a:t>
            </a:r>
            <a:r>
              <a:rPr lang="en-US" sz="1400" dirty="0" smtClean="0">
                <a:latin typeface="Comic Sans MS" pitchFamily="-112" charset="0"/>
              </a:rPr>
              <a:t>field the </a:t>
            </a:r>
            <a:r>
              <a:rPr lang="en-US" sz="1400" dirty="0" smtClean="0">
                <a:latin typeface="Comic Sans MS" pitchFamily="-112" charset="0"/>
              </a:rPr>
              <a:t>electrons accumulate in the vicinity of the plate at higher </a:t>
            </a:r>
            <a:r>
              <a:rPr lang="en-US" sz="1400" dirty="0" smtClean="0">
                <a:latin typeface="Comic Sans MS" pitchFamily="-112" charset="0"/>
              </a:rPr>
              <a:t>potential</a:t>
            </a:r>
          </a:p>
          <a:p>
            <a:pPr marL="576263" lvl="1" indent="-119063">
              <a:spcBef>
                <a:spcPts val="500"/>
              </a:spcBef>
              <a:buFont typeface="Wingdings" charset="2"/>
              <a:buChar char="q"/>
            </a:pPr>
            <a:r>
              <a:rPr lang="en-US" sz="1400" dirty="0" smtClean="0">
                <a:latin typeface="Comic Sans MS" pitchFamily="-112" charset="0"/>
              </a:rPr>
              <a:t> We can observe that the distribution with solenoid field shifts leftwards and extends more on the left side, possibly as an effect of the </a:t>
            </a:r>
            <a:r>
              <a:rPr lang="en-US" sz="1400" u="sng" dirty="0" smtClean="0">
                <a:latin typeface="Comic Sans MS" pitchFamily="-112" charset="0"/>
              </a:rPr>
              <a:t>E</a:t>
            </a:r>
            <a:r>
              <a:rPr lang="en-US" sz="1400" dirty="0" smtClean="0">
                <a:latin typeface="Comic Sans MS" pitchFamily="-112" charset="0"/>
              </a:rPr>
              <a:t> </a:t>
            </a:r>
            <a:r>
              <a:rPr lang="en-US" sz="1400" dirty="0" err="1" smtClean="0">
                <a:latin typeface="Comic Sans MS" pitchFamily="-112" charset="0"/>
              </a:rPr>
              <a:t>x</a:t>
            </a:r>
            <a:r>
              <a:rPr lang="en-US" sz="1400" dirty="0" smtClean="0">
                <a:latin typeface="Comic Sans MS" pitchFamily="-112" charset="0"/>
              </a:rPr>
              <a:t> </a:t>
            </a:r>
            <a:r>
              <a:rPr lang="en-US" sz="1400" u="sng" dirty="0" smtClean="0">
                <a:latin typeface="Comic Sans MS" pitchFamily="-112" charset="0"/>
              </a:rPr>
              <a:t>B</a:t>
            </a:r>
            <a:r>
              <a:rPr lang="en-US" sz="1400" dirty="0" smtClean="0">
                <a:latin typeface="Comic Sans MS" pitchFamily="-112" charset="0"/>
              </a:rPr>
              <a:t> drift.</a:t>
            </a:r>
          </a:p>
        </p:txBody>
      </p:sp>
      <p:sp>
        <p:nvSpPr>
          <p:cNvPr id="4" name="Title 1"/>
          <p:cNvSpPr>
            <a:spLocks noGrp="1"/>
          </p:cNvSpPr>
          <p:nvPr>
            <p:ph type="title"/>
          </p:nvPr>
        </p:nvSpPr>
        <p:spPr>
          <a:xfrm>
            <a:off x="438150" y="304800"/>
            <a:ext cx="8229600" cy="868363"/>
          </a:xfrm>
        </p:spPr>
        <p:txBody>
          <a:bodyPr>
            <a:noAutofit/>
          </a:bodyPr>
          <a:lstStyle/>
          <a:p>
            <a:r>
              <a:rPr lang="en-US" sz="2800" dirty="0" smtClean="0"/>
              <a:t>Electron cloud simulations (XI)</a:t>
            </a:r>
            <a:br>
              <a:rPr lang="en-US" sz="2800" dirty="0" smtClean="0"/>
            </a:br>
            <a:r>
              <a:rPr lang="en-US" sz="2800" dirty="0" smtClean="0"/>
              <a:t>distribution of electrons with voltage + solenoid</a:t>
            </a:r>
            <a:endParaRPr lang="en-US" sz="2800" dirty="0"/>
          </a:p>
        </p:txBody>
      </p:sp>
      <p:sp>
        <p:nvSpPr>
          <p:cNvPr id="5" name="Slide Number Placeholder 5"/>
          <p:cNvSpPr>
            <a:spLocks noGrp="1"/>
          </p:cNvSpPr>
          <p:nvPr>
            <p:ph type="sldNum" sz="quarter" idx="12"/>
          </p:nvPr>
        </p:nvSpPr>
        <p:spPr>
          <a:xfrm>
            <a:off x="6553200" y="6356350"/>
            <a:ext cx="2133600" cy="365125"/>
          </a:xfrm>
          <a:noFill/>
        </p:spPr>
        <p:txBody>
          <a:bodyPr/>
          <a:lstStyle/>
          <a:p>
            <a:fld id="{8A4D6CA2-AF03-B544-A5BB-6D8759576B06}" type="slidenum">
              <a:rPr lang="de-DE">
                <a:latin typeface="Times" pitchFamily="-112" charset="0"/>
              </a:rPr>
              <a:pPr/>
              <a:t>15</a:t>
            </a:fld>
            <a:endParaRPr lang="de-DE" dirty="0">
              <a:latin typeface="Times" pitchFamily="-112" charset="0"/>
            </a:endParaRPr>
          </a:p>
        </p:txBody>
      </p:sp>
      <p:grpSp>
        <p:nvGrpSpPr>
          <p:cNvPr id="2" name="Group 32"/>
          <p:cNvGrpSpPr/>
          <p:nvPr/>
        </p:nvGrpSpPr>
        <p:grpSpPr>
          <a:xfrm>
            <a:off x="1736977" y="2682436"/>
            <a:ext cx="5349623" cy="822764"/>
            <a:chOff x="2590800" y="2649589"/>
            <a:chExt cx="4114799" cy="873440"/>
          </a:xfrm>
        </p:grpSpPr>
        <p:cxnSp>
          <p:nvCxnSpPr>
            <p:cNvPr id="14" name="Straight Connector 13"/>
            <p:cNvCxnSpPr/>
            <p:nvPr/>
          </p:nvCxnSpPr>
          <p:spPr>
            <a:xfrm rot="5400000">
              <a:off x="2483648" y="2767688"/>
              <a:ext cx="458724" cy="24441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V="1">
              <a:off x="2511126" y="3198934"/>
              <a:ext cx="403768" cy="24442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6346924" y="2760587"/>
              <a:ext cx="469670" cy="247677"/>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6379877" y="3197306"/>
              <a:ext cx="403766" cy="24767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831959" y="2649589"/>
              <a:ext cx="3625960" cy="1588"/>
            </a:xfrm>
            <a:prstGeom prst="line">
              <a:avLst/>
            </a:prstGeom>
            <a:ln w="28575" cap="flat" cmpd="sng" algn="ctr">
              <a:solidFill>
                <a:schemeClr val="bg1">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835220" y="3521440"/>
              <a:ext cx="3625960" cy="1588"/>
            </a:xfrm>
            <a:prstGeom prst="line">
              <a:avLst/>
            </a:prstGeom>
            <a:ln w="28575" cap="flat" cmpd="sng" algn="ctr">
              <a:solidFill>
                <a:schemeClr val="bg1">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pic>
        <p:nvPicPr>
          <p:cNvPr id="21" name="Picture 20" descr="dist-solvolt-zoom.png"/>
          <p:cNvPicPr>
            <a:picLocks noChangeAspect="1"/>
          </p:cNvPicPr>
          <p:nvPr/>
        </p:nvPicPr>
        <p:blipFill>
          <a:blip r:embed="rId3"/>
          <a:srcRect l="12170" t="27331" r="6443" b="10654"/>
          <a:stretch>
            <a:fillRect/>
          </a:stretch>
        </p:blipFill>
        <p:spPr>
          <a:xfrm>
            <a:off x="5105400" y="2971800"/>
            <a:ext cx="2445650" cy="1440000"/>
          </a:xfrm>
          <a:prstGeom prst="rect">
            <a:avLst/>
          </a:prstGeom>
        </p:spPr>
      </p:pic>
      <p:sp>
        <p:nvSpPr>
          <p:cNvPr id="30" name="TextBox 29"/>
          <p:cNvSpPr txBox="1"/>
          <p:nvPr/>
        </p:nvSpPr>
        <p:spPr>
          <a:xfrm>
            <a:off x="6858000" y="3674477"/>
            <a:ext cx="2286000" cy="338554"/>
          </a:xfrm>
          <a:prstGeom prst="rect">
            <a:avLst/>
          </a:prstGeom>
          <a:noFill/>
        </p:spPr>
        <p:txBody>
          <a:bodyPr wrap="square" rtlCol="0">
            <a:spAutoFit/>
          </a:bodyPr>
          <a:lstStyle/>
          <a:p>
            <a:r>
              <a:rPr lang="en-US" sz="1600" dirty="0" smtClean="0">
                <a:solidFill>
                  <a:srgbClr val="660066"/>
                </a:solidFill>
              </a:rPr>
              <a:t>Zoom on the electrons!</a:t>
            </a:r>
            <a:endParaRPr lang="en-US" sz="1600" dirty="0">
              <a:solidFill>
                <a:srgbClr val="66006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28650" y="1173163"/>
            <a:ext cx="8058150" cy="5283499"/>
          </a:xfrm>
          <a:prstGeom prst="rect">
            <a:avLst/>
          </a:prstGeom>
          <a:noFill/>
        </p:spPr>
        <p:txBody>
          <a:bodyPr wrap="square">
            <a:prstTxWarp prst="textNoShape">
              <a:avLst/>
            </a:prstTxWarp>
            <a:spAutoFit/>
          </a:bodyPr>
          <a:lstStyle/>
          <a:p>
            <a:pPr marL="119063" indent="-119063">
              <a:spcBef>
                <a:spcPts val="500"/>
              </a:spcBef>
              <a:buFont typeface="Arial" pitchFamily="-112" charset="0"/>
              <a:buChar char="•"/>
            </a:pPr>
            <a:r>
              <a:rPr lang="en-US" sz="1600" dirty="0" smtClean="0">
                <a:latin typeface="Comic Sans MS" pitchFamily="-112" charset="0"/>
              </a:rPr>
              <a:t>The geometry of the ZS is prone to electron cloud</a:t>
            </a:r>
            <a:r>
              <a:rPr lang="en-US" sz="1600" dirty="0" smtClean="0">
                <a:latin typeface="Comic Sans MS" pitchFamily="-112" charset="0"/>
              </a:rPr>
              <a:t> build up </a:t>
            </a:r>
            <a:r>
              <a:rPr lang="en-US" sz="1600" dirty="0" smtClean="0">
                <a:latin typeface="Comic Sans MS" pitchFamily="-112" charset="0"/>
              </a:rPr>
              <a:t>with LHC25 beams at nominal intensity </a:t>
            </a:r>
          </a:p>
          <a:p>
            <a:pPr marL="576263" lvl="1" indent="-119063">
              <a:spcBef>
                <a:spcPts val="500"/>
              </a:spcBef>
              <a:buFont typeface="Lucida Grande"/>
              <a:buChar char="→"/>
            </a:pPr>
            <a:r>
              <a:rPr lang="en-US" sz="1600" dirty="0" smtClean="0">
                <a:latin typeface="Comic Sans MS" pitchFamily="-112" charset="0"/>
              </a:rPr>
              <a:t> in absence of the voltage from the ion traps, there would be electron cloud for maximum SEY above 1.7 </a:t>
            </a:r>
          </a:p>
          <a:p>
            <a:pPr marL="119063" indent="-119063">
              <a:spcBef>
                <a:spcPts val="500"/>
              </a:spcBef>
              <a:buFont typeface="Arial" pitchFamily="-112" charset="0"/>
              <a:buChar char="•"/>
            </a:pPr>
            <a:r>
              <a:rPr lang="en-US" sz="1600" dirty="0" smtClean="0">
                <a:latin typeface="Comic Sans MS" pitchFamily="-112" charset="0"/>
              </a:rPr>
              <a:t>A difference of potential between top and bottom plate should be effective to clear the electrons from residual gas ionization between bunches  </a:t>
            </a:r>
          </a:p>
          <a:p>
            <a:pPr marL="576263" lvl="1" indent="-119063">
              <a:spcBef>
                <a:spcPts val="500"/>
              </a:spcBef>
              <a:buFont typeface="Wingdings" charset="2"/>
              <a:buChar char="q"/>
            </a:pPr>
            <a:r>
              <a:rPr lang="en-US" sz="1600" dirty="0" smtClean="0">
                <a:latin typeface="Comic Sans MS" pitchFamily="-112" charset="0"/>
              </a:rPr>
              <a:t> voltage should be at least a few hundreds V (100V certainly not </a:t>
            </a:r>
            <a:r>
              <a:rPr lang="en-US" sz="1600" dirty="0" smtClean="0">
                <a:latin typeface="Comic Sans MS" pitchFamily="-112" charset="0"/>
              </a:rPr>
              <a:t>enough)</a:t>
            </a:r>
            <a:endParaRPr lang="en-US" sz="1600" dirty="0" smtClean="0">
              <a:latin typeface="Comic Sans MS" pitchFamily="-112" charset="0"/>
            </a:endParaRPr>
          </a:p>
          <a:p>
            <a:pPr marL="576263" lvl="1" indent="-119063">
              <a:spcBef>
                <a:spcPts val="500"/>
              </a:spcBef>
              <a:buFont typeface="Wingdings" charset="2"/>
              <a:buChar char="q"/>
            </a:pPr>
            <a:r>
              <a:rPr lang="en-US" sz="1600" dirty="0" smtClean="0">
                <a:latin typeface="Comic Sans MS" pitchFamily="-112" charset="0"/>
              </a:rPr>
              <a:t> voltage should also be below ~7kV in order not to produce important single bunch electron multiplication</a:t>
            </a:r>
          </a:p>
          <a:p>
            <a:pPr marL="119063" indent="-119063">
              <a:spcBef>
                <a:spcPts val="500"/>
              </a:spcBef>
              <a:buFont typeface="Arial"/>
              <a:buChar char="•"/>
            </a:pPr>
            <a:r>
              <a:rPr lang="en-US" sz="1600" dirty="0" smtClean="0">
                <a:latin typeface="Comic Sans MS" pitchFamily="-112" charset="0"/>
              </a:rPr>
              <a:t>A solenoid field above 10G can also suppress the electron cloud in the ZS in absence of the clearing voltage</a:t>
            </a:r>
          </a:p>
          <a:p>
            <a:pPr marL="119063" indent="-119063">
              <a:spcBef>
                <a:spcPts val="500"/>
              </a:spcBef>
              <a:buFont typeface="Arial"/>
              <a:buChar char="•"/>
            </a:pPr>
            <a:r>
              <a:rPr lang="en-US" sz="1600" dirty="0" smtClean="0">
                <a:latin typeface="Comic Sans MS" pitchFamily="-112" charset="0"/>
              </a:rPr>
              <a:t>The combined effect of voltage and solenoid field can give rise to substantive electron cloud formation </a:t>
            </a:r>
            <a:r>
              <a:rPr lang="en-US" sz="1600" dirty="0" smtClean="0">
                <a:latin typeface="Comic Sans MS" pitchFamily="-112" charset="0"/>
              </a:rPr>
              <a:t>through </a:t>
            </a:r>
            <a:r>
              <a:rPr lang="en-US" sz="1600" dirty="0" smtClean="0">
                <a:latin typeface="Comic Sans MS" pitchFamily="-112" charset="0"/>
              </a:rPr>
              <a:t>the processes of single bunch multiplication and electron survival across bunches</a:t>
            </a:r>
          </a:p>
          <a:p>
            <a:pPr marL="119063" indent="-119063">
              <a:spcBef>
                <a:spcPts val="500"/>
              </a:spcBef>
            </a:pPr>
            <a:endParaRPr lang="en-US" sz="1600" dirty="0" smtClean="0">
              <a:latin typeface="Comic Sans MS" pitchFamily="-112" charset="0"/>
            </a:endParaRPr>
          </a:p>
          <a:p>
            <a:pPr marL="119063" indent="-119063">
              <a:spcBef>
                <a:spcPts val="500"/>
              </a:spcBef>
              <a:buFont typeface="Lucida Grande"/>
              <a:buChar char="⇒"/>
            </a:pPr>
            <a:r>
              <a:rPr lang="en-US" sz="1600" dirty="0" smtClean="0">
                <a:solidFill>
                  <a:srgbClr val="FF0000"/>
                </a:solidFill>
                <a:latin typeface="Comic Sans MS" pitchFamily="-112" charset="0"/>
              </a:rPr>
              <a:t> Disclaimer: in all the study presented, no dynamic effects have been taken into account (e.g. voltage drop due to the passage of the beam, possible voltage change at the plates due to electron emission, etc.). </a:t>
            </a:r>
            <a:r>
              <a:rPr lang="en-US" sz="1600" b="1" dirty="0" smtClean="0">
                <a:solidFill>
                  <a:srgbClr val="FF0000"/>
                </a:solidFill>
                <a:latin typeface="Comic Sans MS" pitchFamily="-112" charset="0"/>
              </a:rPr>
              <a:t>It would be important to quantify the voltage change with passing beam</a:t>
            </a:r>
          </a:p>
        </p:txBody>
      </p:sp>
      <p:sp>
        <p:nvSpPr>
          <p:cNvPr id="4" name="Title 1"/>
          <p:cNvSpPr>
            <a:spLocks noGrp="1"/>
          </p:cNvSpPr>
          <p:nvPr>
            <p:ph type="title"/>
          </p:nvPr>
        </p:nvSpPr>
        <p:spPr>
          <a:xfrm>
            <a:off x="438150" y="152400"/>
            <a:ext cx="8229600" cy="868363"/>
          </a:xfrm>
        </p:spPr>
        <p:txBody>
          <a:bodyPr>
            <a:normAutofit/>
          </a:bodyPr>
          <a:lstStyle/>
          <a:p>
            <a:r>
              <a:rPr lang="en-US" sz="3500" dirty="0" smtClean="0"/>
              <a:t>Summary and conclusions</a:t>
            </a:r>
            <a:endParaRPr lang="en-US" sz="3500" dirty="0"/>
          </a:p>
        </p:txBody>
      </p:sp>
      <p:sp>
        <p:nvSpPr>
          <p:cNvPr id="5" name="Slide Number Placeholder 5"/>
          <p:cNvSpPr>
            <a:spLocks noGrp="1"/>
          </p:cNvSpPr>
          <p:nvPr>
            <p:ph type="sldNum" sz="quarter" idx="12"/>
          </p:nvPr>
        </p:nvSpPr>
        <p:spPr>
          <a:xfrm>
            <a:off x="6553200" y="6356350"/>
            <a:ext cx="2133600" cy="365125"/>
          </a:xfrm>
          <a:noFill/>
        </p:spPr>
        <p:txBody>
          <a:bodyPr/>
          <a:lstStyle/>
          <a:p>
            <a:fld id="{8A4D6CA2-AF03-B544-A5BB-6D8759576B06}" type="slidenum">
              <a:rPr lang="de-DE">
                <a:latin typeface="Times" pitchFamily="-112" charset="0"/>
              </a:rPr>
              <a:pPr/>
              <a:t>16</a:t>
            </a:fld>
            <a:endParaRPr lang="de-DE" dirty="0">
              <a:latin typeface="Times" pitchFamily="-11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500" dirty="0" smtClean="0"/>
              <a:t>What the ZS looks like….</a:t>
            </a:r>
            <a:endParaRPr lang="en-US" sz="3500" dirty="0"/>
          </a:p>
        </p:txBody>
      </p:sp>
      <p:pic>
        <p:nvPicPr>
          <p:cNvPr id="4" name="Picture 3"/>
          <p:cNvPicPr>
            <a:picLocks noChangeAspect="1"/>
          </p:cNvPicPr>
          <p:nvPr/>
        </p:nvPicPr>
        <p:blipFill>
          <a:blip r:embed="rId2"/>
          <a:stretch>
            <a:fillRect/>
          </a:stretch>
        </p:blipFill>
        <p:spPr>
          <a:xfrm>
            <a:off x="609600" y="1066800"/>
            <a:ext cx="7904838" cy="5220000"/>
          </a:xfrm>
          <a:prstGeom prst="rect">
            <a:avLst/>
          </a:prstGeom>
        </p:spPr>
      </p:pic>
      <p:sp>
        <p:nvSpPr>
          <p:cNvPr id="5" name="Date Placeholder 3"/>
          <p:cNvSpPr>
            <a:spLocks noGrp="1"/>
          </p:cNvSpPr>
          <p:nvPr>
            <p:ph type="dt" sz="quarter" idx="10"/>
          </p:nvPr>
        </p:nvSpPr>
        <p:spPr>
          <a:xfrm>
            <a:off x="457200" y="6356350"/>
            <a:ext cx="2133600" cy="365125"/>
          </a:xfrm>
          <a:noFill/>
        </p:spPr>
        <p:txBody>
          <a:bodyPr/>
          <a:lstStyle/>
          <a:p>
            <a:r>
              <a:rPr lang="de-DE" dirty="0"/>
              <a:t>CERN, </a:t>
            </a:r>
            <a:r>
              <a:rPr lang="de-DE" dirty="0" smtClean="0"/>
              <a:t>22.04.2010</a:t>
            </a:r>
            <a:endParaRPr lang="de-DE" dirty="0"/>
          </a:p>
        </p:txBody>
      </p:sp>
      <p:sp>
        <p:nvSpPr>
          <p:cNvPr id="6" name="Slide Number Placeholder 5"/>
          <p:cNvSpPr>
            <a:spLocks noGrp="1"/>
          </p:cNvSpPr>
          <p:nvPr>
            <p:ph type="sldNum" sz="quarter" idx="12"/>
          </p:nvPr>
        </p:nvSpPr>
        <p:spPr>
          <a:xfrm>
            <a:off x="6553200" y="6356350"/>
            <a:ext cx="2133600" cy="365125"/>
          </a:xfrm>
          <a:noFill/>
        </p:spPr>
        <p:txBody>
          <a:bodyPr/>
          <a:lstStyle/>
          <a:p>
            <a:fld id="{8A4D6CA2-AF03-B544-A5BB-6D8759576B06}" type="slidenum">
              <a:rPr lang="de-DE">
                <a:latin typeface="Times" pitchFamily="-112" charset="0"/>
              </a:rPr>
              <a:pPr/>
              <a:t>2</a:t>
            </a:fld>
            <a:endParaRPr lang="de-DE" dirty="0">
              <a:latin typeface="Times" pitchFamily="-11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438150" y="0"/>
            <a:ext cx="8229600" cy="868363"/>
          </a:xfrm>
        </p:spPr>
        <p:txBody>
          <a:bodyPr>
            <a:normAutofit/>
          </a:bodyPr>
          <a:lstStyle/>
          <a:p>
            <a:r>
              <a:rPr lang="en-US" sz="3500" dirty="0" smtClean="0"/>
              <a:t>Some practical information on the ZS</a:t>
            </a:r>
            <a:endParaRPr lang="en-US" sz="3500" dirty="0"/>
          </a:p>
        </p:txBody>
      </p:sp>
      <p:sp>
        <p:nvSpPr>
          <p:cNvPr id="15363" name="Line 4"/>
          <p:cNvSpPr>
            <a:spLocks noChangeShapeType="1"/>
          </p:cNvSpPr>
          <p:nvPr/>
        </p:nvSpPr>
        <p:spPr bwMode="auto">
          <a:xfrm>
            <a:off x="1978025" y="4433888"/>
            <a:ext cx="4105275" cy="0"/>
          </a:xfrm>
          <a:prstGeom prst="line">
            <a:avLst/>
          </a:prstGeom>
          <a:noFill/>
          <a:ln w="57150">
            <a:solidFill>
              <a:srgbClr val="FF3300"/>
            </a:solidFill>
            <a:round/>
            <a:headEnd/>
            <a:tailEnd/>
          </a:ln>
        </p:spPr>
        <p:txBody>
          <a:bodyPr>
            <a:prstTxWarp prst="textNoShape">
              <a:avLst/>
            </a:prstTxWarp>
          </a:bodyPr>
          <a:lstStyle/>
          <a:p>
            <a:endParaRPr lang="en-US"/>
          </a:p>
        </p:txBody>
      </p:sp>
      <p:sp>
        <p:nvSpPr>
          <p:cNvPr id="15364" name="Line 5"/>
          <p:cNvSpPr>
            <a:spLocks noChangeShapeType="1"/>
          </p:cNvSpPr>
          <p:nvPr/>
        </p:nvSpPr>
        <p:spPr bwMode="auto">
          <a:xfrm>
            <a:off x="1978025" y="5657850"/>
            <a:ext cx="4176713" cy="0"/>
          </a:xfrm>
          <a:prstGeom prst="line">
            <a:avLst/>
          </a:prstGeom>
          <a:noFill/>
          <a:ln w="57150">
            <a:solidFill>
              <a:srgbClr val="FF3300"/>
            </a:solidFill>
            <a:round/>
            <a:headEnd/>
            <a:tailEnd/>
          </a:ln>
        </p:spPr>
        <p:txBody>
          <a:bodyPr>
            <a:prstTxWarp prst="textNoShape">
              <a:avLst/>
            </a:prstTxWarp>
          </a:bodyPr>
          <a:lstStyle/>
          <a:p>
            <a:endParaRPr lang="en-US"/>
          </a:p>
        </p:txBody>
      </p:sp>
      <p:sp>
        <p:nvSpPr>
          <p:cNvPr id="15365" name="Line 6"/>
          <p:cNvSpPr>
            <a:spLocks noChangeShapeType="1"/>
          </p:cNvSpPr>
          <p:nvPr/>
        </p:nvSpPr>
        <p:spPr bwMode="auto">
          <a:xfrm>
            <a:off x="1978025" y="4433888"/>
            <a:ext cx="0" cy="1223962"/>
          </a:xfrm>
          <a:prstGeom prst="line">
            <a:avLst/>
          </a:prstGeom>
          <a:noFill/>
          <a:ln w="57150">
            <a:solidFill>
              <a:srgbClr val="FF3300"/>
            </a:solidFill>
            <a:round/>
            <a:headEnd/>
            <a:tailEnd/>
          </a:ln>
        </p:spPr>
        <p:txBody>
          <a:bodyPr>
            <a:prstTxWarp prst="textNoShape">
              <a:avLst/>
            </a:prstTxWarp>
          </a:bodyPr>
          <a:lstStyle/>
          <a:p>
            <a:endParaRPr lang="en-US"/>
          </a:p>
        </p:txBody>
      </p:sp>
      <p:sp>
        <p:nvSpPr>
          <p:cNvPr id="15366" name="Line 7"/>
          <p:cNvSpPr>
            <a:spLocks noChangeShapeType="1"/>
          </p:cNvSpPr>
          <p:nvPr/>
        </p:nvSpPr>
        <p:spPr bwMode="auto">
          <a:xfrm flipV="1">
            <a:off x="1978025" y="2778125"/>
            <a:ext cx="3240088" cy="1655763"/>
          </a:xfrm>
          <a:prstGeom prst="line">
            <a:avLst/>
          </a:prstGeom>
          <a:noFill/>
          <a:ln w="9525">
            <a:solidFill>
              <a:srgbClr val="FF3300"/>
            </a:solidFill>
            <a:round/>
            <a:headEnd/>
            <a:tailEnd/>
          </a:ln>
        </p:spPr>
        <p:txBody>
          <a:bodyPr>
            <a:prstTxWarp prst="textNoShape">
              <a:avLst/>
            </a:prstTxWarp>
          </a:bodyPr>
          <a:lstStyle/>
          <a:p>
            <a:endParaRPr lang="en-US"/>
          </a:p>
        </p:txBody>
      </p:sp>
      <p:sp>
        <p:nvSpPr>
          <p:cNvPr id="15367" name="Line 8"/>
          <p:cNvSpPr>
            <a:spLocks noChangeShapeType="1"/>
          </p:cNvSpPr>
          <p:nvPr/>
        </p:nvSpPr>
        <p:spPr bwMode="auto">
          <a:xfrm flipV="1">
            <a:off x="2051050" y="4578350"/>
            <a:ext cx="2016125" cy="936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5368" name="Line 9"/>
          <p:cNvSpPr>
            <a:spLocks noChangeShapeType="1"/>
          </p:cNvSpPr>
          <p:nvPr/>
        </p:nvSpPr>
        <p:spPr bwMode="auto">
          <a:xfrm>
            <a:off x="6083300" y="4433888"/>
            <a:ext cx="142875" cy="144462"/>
          </a:xfrm>
          <a:prstGeom prst="line">
            <a:avLst/>
          </a:prstGeom>
          <a:noFill/>
          <a:ln w="28575">
            <a:solidFill>
              <a:srgbClr val="FF3300"/>
            </a:solidFill>
            <a:round/>
            <a:headEnd/>
            <a:tailEnd/>
          </a:ln>
        </p:spPr>
        <p:txBody>
          <a:bodyPr>
            <a:prstTxWarp prst="textNoShape">
              <a:avLst/>
            </a:prstTxWarp>
          </a:bodyPr>
          <a:lstStyle/>
          <a:p>
            <a:endParaRPr lang="en-US"/>
          </a:p>
        </p:txBody>
      </p:sp>
      <p:sp>
        <p:nvSpPr>
          <p:cNvPr id="15369" name="Line 10"/>
          <p:cNvSpPr>
            <a:spLocks noChangeShapeType="1"/>
          </p:cNvSpPr>
          <p:nvPr/>
        </p:nvSpPr>
        <p:spPr bwMode="auto">
          <a:xfrm flipV="1">
            <a:off x="6154738" y="5514975"/>
            <a:ext cx="144462" cy="142875"/>
          </a:xfrm>
          <a:prstGeom prst="line">
            <a:avLst/>
          </a:prstGeom>
          <a:noFill/>
          <a:ln w="38100">
            <a:solidFill>
              <a:srgbClr val="FF3300"/>
            </a:solidFill>
            <a:round/>
            <a:headEnd/>
            <a:tailEnd/>
          </a:ln>
        </p:spPr>
        <p:txBody>
          <a:bodyPr>
            <a:prstTxWarp prst="textNoShape">
              <a:avLst/>
            </a:prstTxWarp>
          </a:bodyPr>
          <a:lstStyle/>
          <a:p>
            <a:endParaRPr lang="en-US"/>
          </a:p>
        </p:txBody>
      </p:sp>
      <p:sp>
        <p:nvSpPr>
          <p:cNvPr id="15370" name="Line 11"/>
          <p:cNvSpPr>
            <a:spLocks noChangeShapeType="1"/>
          </p:cNvSpPr>
          <p:nvPr/>
        </p:nvSpPr>
        <p:spPr bwMode="auto">
          <a:xfrm flipV="1">
            <a:off x="6226175" y="3209925"/>
            <a:ext cx="1873250" cy="1368425"/>
          </a:xfrm>
          <a:prstGeom prst="line">
            <a:avLst/>
          </a:prstGeom>
          <a:noFill/>
          <a:ln w="9525">
            <a:solidFill>
              <a:srgbClr val="FF3300"/>
            </a:solidFill>
            <a:round/>
            <a:headEnd/>
            <a:tailEnd/>
          </a:ln>
        </p:spPr>
        <p:txBody>
          <a:bodyPr>
            <a:prstTxWarp prst="textNoShape">
              <a:avLst/>
            </a:prstTxWarp>
          </a:bodyPr>
          <a:lstStyle/>
          <a:p>
            <a:endParaRPr lang="en-US"/>
          </a:p>
        </p:txBody>
      </p:sp>
      <p:sp>
        <p:nvSpPr>
          <p:cNvPr id="15371" name="Line 12"/>
          <p:cNvSpPr>
            <a:spLocks noChangeShapeType="1"/>
          </p:cNvSpPr>
          <p:nvPr/>
        </p:nvSpPr>
        <p:spPr bwMode="auto">
          <a:xfrm flipV="1">
            <a:off x="6299200" y="5083175"/>
            <a:ext cx="574675" cy="431800"/>
          </a:xfrm>
          <a:prstGeom prst="line">
            <a:avLst/>
          </a:prstGeom>
          <a:noFill/>
          <a:ln w="9525">
            <a:solidFill>
              <a:srgbClr val="FF3300"/>
            </a:solidFill>
            <a:round/>
            <a:headEnd/>
            <a:tailEnd/>
          </a:ln>
        </p:spPr>
        <p:txBody>
          <a:bodyPr>
            <a:prstTxWarp prst="textNoShape">
              <a:avLst/>
            </a:prstTxWarp>
          </a:bodyPr>
          <a:lstStyle/>
          <a:p>
            <a:endParaRPr lang="en-US"/>
          </a:p>
        </p:txBody>
      </p:sp>
      <p:sp>
        <p:nvSpPr>
          <p:cNvPr id="15372" name="Line 13"/>
          <p:cNvSpPr>
            <a:spLocks noChangeShapeType="1"/>
          </p:cNvSpPr>
          <p:nvPr/>
        </p:nvSpPr>
        <p:spPr bwMode="auto">
          <a:xfrm>
            <a:off x="2122488" y="4578350"/>
            <a:ext cx="0" cy="431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5373" name="Line 14"/>
          <p:cNvSpPr>
            <a:spLocks noChangeShapeType="1"/>
          </p:cNvSpPr>
          <p:nvPr/>
        </p:nvSpPr>
        <p:spPr bwMode="auto">
          <a:xfrm>
            <a:off x="2120900" y="4578350"/>
            <a:ext cx="3960813"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5374" name="Line 15"/>
          <p:cNvSpPr>
            <a:spLocks noChangeShapeType="1"/>
          </p:cNvSpPr>
          <p:nvPr/>
        </p:nvSpPr>
        <p:spPr bwMode="auto">
          <a:xfrm>
            <a:off x="2049463" y="5010150"/>
            <a:ext cx="1587" cy="503238"/>
          </a:xfrm>
          <a:prstGeom prst="line">
            <a:avLst/>
          </a:prstGeom>
          <a:noFill/>
          <a:ln w="9525">
            <a:solidFill>
              <a:schemeClr val="tx1"/>
            </a:solidFill>
            <a:round/>
            <a:headEnd/>
            <a:tailEnd/>
          </a:ln>
        </p:spPr>
        <p:txBody>
          <a:bodyPr>
            <a:prstTxWarp prst="textNoShape">
              <a:avLst/>
            </a:prstTxWarp>
          </a:bodyPr>
          <a:lstStyle/>
          <a:p>
            <a:endParaRPr lang="en-US"/>
          </a:p>
        </p:txBody>
      </p:sp>
      <p:sp>
        <p:nvSpPr>
          <p:cNvPr id="15375" name="Line 16"/>
          <p:cNvSpPr>
            <a:spLocks noChangeShapeType="1"/>
          </p:cNvSpPr>
          <p:nvPr/>
        </p:nvSpPr>
        <p:spPr bwMode="auto">
          <a:xfrm>
            <a:off x="2051050" y="5514975"/>
            <a:ext cx="3960813"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5376" name="Line 17"/>
          <p:cNvSpPr>
            <a:spLocks noChangeShapeType="1"/>
          </p:cNvSpPr>
          <p:nvPr/>
        </p:nvSpPr>
        <p:spPr bwMode="auto">
          <a:xfrm flipV="1">
            <a:off x="6083300" y="4506913"/>
            <a:ext cx="71438" cy="71437"/>
          </a:xfrm>
          <a:prstGeom prst="line">
            <a:avLst/>
          </a:prstGeom>
          <a:noFill/>
          <a:ln w="9525">
            <a:solidFill>
              <a:schemeClr val="tx1"/>
            </a:solidFill>
            <a:round/>
            <a:headEnd/>
            <a:tailEnd/>
          </a:ln>
        </p:spPr>
        <p:txBody>
          <a:bodyPr>
            <a:prstTxWarp prst="textNoShape">
              <a:avLst/>
            </a:prstTxWarp>
          </a:bodyPr>
          <a:lstStyle/>
          <a:p>
            <a:endParaRPr lang="en-US"/>
          </a:p>
        </p:txBody>
      </p:sp>
      <p:sp>
        <p:nvSpPr>
          <p:cNvPr id="15377" name="Line 18"/>
          <p:cNvSpPr>
            <a:spLocks noChangeShapeType="1"/>
          </p:cNvSpPr>
          <p:nvPr/>
        </p:nvSpPr>
        <p:spPr bwMode="auto">
          <a:xfrm flipV="1">
            <a:off x="6010275" y="4867275"/>
            <a:ext cx="863600" cy="6477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5378" name="Line 19"/>
          <p:cNvSpPr>
            <a:spLocks noChangeShapeType="1"/>
          </p:cNvSpPr>
          <p:nvPr/>
        </p:nvSpPr>
        <p:spPr bwMode="auto">
          <a:xfrm flipV="1">
            <a:off x="2122488" y="4433888"/>
            <a:ext cx="287337" cy="144462"/>
          </a:xfrm>
          <a:prstGeom prst="line">
            <a:avLst/>
          </a:prstGeom>
          <a:noFill/>
          <a:ln w="9525">
            <a:solidFill>
              <a:schemeClr val="tx1"/>
            </a:solidFill>
            <a:round/>
            <a:headEnd/>
            <a:tailEnd/>
          </a:ln>
        </p:spPr>
        <p:txBody>
          <a:bodyPr>
            <a:prstTxWarp prst="textNoShape">
              <a:avLst/>
            </a:prstTxWarp>
          </a:bodyPr>
          <a:lstStyle/>
          <a:p>
            <a:endParaRPr lang="en-US"/>
          </a:p>
        </p:txBody>
      </p:sp>
      <p:sp>
        <p:nvSpPr>
          <p:cNvPr id="15379" name="Line 20"/>
          <p:cNvSpPr>
            <a:spLocks noChangeShapeType="1"/>
          </p:cNvSpPr>
          <p:nvPr/>
        </p:nvSpPr>
        <p:spPr bwMode="auto">
          <a:xfrm>
            <a:off x="6370638" y="4506913"/>
            <a:ext cx="0" cy="1008062"/>
          </a:xfrm>
          <a:prstGeom prst="line">
            <a:avLst/>
          </a:prstGeom>
          <a:noFill/>
          <a:ln w="9525">
            <a:solidFill>
              <a:srgbClr val="FF3300"/>
            </a:solidFill>
            <a:round/>
            <a:headEnd/>
            <a:tailEnd/>
          </a:ln>
        </p:spPr>
        <p:txBody>
          <a:bodyPr>
            <a:prstTxWarp prst="textNoShape">
              <a:avLst/>
            </a:prstTxWarp>
          </a:bodyPr>
          <a:lstStyle/>
          <a:p>
            <a:endParaRPr lang="en-US"/>
          </a:p>
        </p:txBody>
      </p:sp>
      <p:sp>
        <p:nvSpPr>
          <p:cNvPr id="15380" name="Line 21"/>
          <p:cNvSpPr>
            <a:spLocks noChangeShapeType="1"/>
          </p:cNvSpPr>
          <p:nvPr/>
        </p:nvSpPr>
        <p:spPr bwMode="auto">
          <a:xfrm>
            <a:off x="6442075" y="4433888"/>
            <a:ext cx="0" cy="1008062"/>
          </a:xfrm>
          <a:prstGeom prst="line">
            <a:avLst/>
          </a:prstGeom>
          <a:noFill/>
          <a:ln w="9525">
            <a:solidFill>
              <a:srgbClr val="FF3300"/>
            </a:solidFill>
            <a:round/>
            <a:headEnd/>
            <a:tailEnd/>
          </a:ln>
        </p:spPr>
        <p:txBody>
          <a:bodyPr>
            <a:prstTxWarp prst="textNoShape">
              <a:avLst/>
            </a:prstTxWarp>
          </a:bodyPr>
          <a:lstStyle/>
          <a:p>
            <a:endParaRPr lang="en-US"/>
          </a:p>
        </p:txBody>
      </p:sp>
      <p:sp>
        <p:nvSpPr>
          <p:cNvPr id="15381" name="Line 22"/>
          <p:cNvSpPr>
            <a:spLocks noChangeShapeType="1"/>
          </p:cNvSpPr>
          <p:nvPr/>
        </p:nvSpPr>
        <p:spPr bwMode="auto">
          <a:xfrm>
            <a:off x="6515100" y="4364038"/>
            <a:ext cx="0" cy="1008062"/>
          </a:xfrm>
          <a:prstGeom prst="line">
            <a:avLst/>
          </a:prstGeom>
          <a:noFill/>
          <a:ln w="9525">
            <a:solidFill>
              <a:srgbClr val="FF3300"/>
            </a:solidFill>
            <a:round/>
            <a:headEnd/>
            <a:tailEnd/>
          </a:ln>
        </p:spPr>
        <p:txBody>
          <a:bodyPr>
            <a:prstTxWarp prst="textNoShape">
              <a:avLst/>
            </a:prstTxWarp>
          </a:bodyPr>
          <a:lstStyle/>
          <a:p>
            <a:endParaRPr lang="en-US"/>
          </a:p>
        </p:txBody>
      </p:sp>
      <p:sp>
        <p:nvSpPr>
          <p:cNvPr id="15382" name="Line 23"/>
          <p:cNvSpPr>
            <a:spLocks noChangeShapeType="1"/>
          </p:cNvSpPr>
          <p:nvPr/>
        </p:nvSpPr>
        <p:spPr bwMode="auto">
          <a:xfrm>
            <a:off x="6586538" y="4291013"/>
            <a:ext cx="0" cy="1008062"/>
          </a:xfrm>
          <a:prstGeom prst="line">
            <a:avLst/>
          </a:prstGeom>
          <a:noFill/>
          <a:ln w="9525">
            <a:solidFill>
              <a:srgbClr val="FF3300"/>
            </a:solidFill>
            <a:round/>
            <a:headEnd/>
            <a:tailEnd/>
          </a:ln>
        </p:spPr>
        <p:txBody>
          <a:bodyPr>
            <a:prstTxWarp prst="textNoShape">
              <a:avLst/>
            </a:prstTxWarp>
          </a:bodyPr>
          <a:lstStyle/>
          <a:p>
            <a:endParaRPr lang="en-US"/>
          </a:p>
        </p:txBody>
      </p:sp>
      <p:sp>
        <p:nvSpPr>
          <p:cNvPr id="15383" name="Line 24"/>
          <p:cNvSpPr>
            <a:spLocks noChangeShapeType="1"/>
          </p:cNvSpPr>
          <p:nvPr/>
        </p:nvSpPr>
        <p:spPr bwMode="auto">
          <a:xfrm>
            <a:off x="6657975" y="4291013"/>
            <a:ext cx="0" cy="1008062"/>
          </a:xfrm>
          <a:prstGeom prst="line">
            <a:avLst/>
          </a:prstGeom>
          <a:noFill/>
          <a:ln w="9525">
            <a:solidFill>
              <a:srgbClr val="FF3300"/>
            </a:solidFill>
            <a:round/>
            <a:headEnd/>
            <a:tailEnd/>
          </a:ln>
        </p:spPr>
        <p:txBody>
          <a:bodyPr>
            <a:prstTxWarp prst="textNoShape">
              <a:avLst/>
            </a:prstTxWarp>
          </a:bodyPr>
          <a:lstStyle/>
          <a:p>
            <a:endParaRPr lang="en-US"/>
          </a:p>
        </p:txBody>
      </p:sp>
      <p:sp>
        <p:nvSpPr>
          <p:cNvPr id="15384" name="Line 25"/>
          <p:cNvSpPr>
            <a:spLocks noChangeShapeType="1"/>
          </p:cNvSpPr>
          <p:nvPr/>
        </p:nvSpPr>
        <p:spPr bwMode="auto">
          <a:xfrm>
            <a:off x="6729413" y="4217988"/>
            <a:ext cx="0" cy="1008062"/>
          </a:xfrm>
          <a:prstGeom prst="line">
            <a:avLst/>
          </a:prstGeom>
          <a:noFill/>
          <a:ln w="9525">
            <a:solidFill>
              <a:srgbClr val="FF3300"/>
            </a:solidFill>
            <a:round/>
            <a:headEnd/>
            <a:tailEnd/>
          </a:ln>
        </p:spPr>
        <p:txBody>
          <a:bodyPr>
            <a:prstTxWarp prst="textNoShape">
              <a:avLst/>
            </a:prstTxWarp>
          </a:bodyPr>
          <a:lstStyle/>
          <a:p>
            <a:endParaRPr lang="en-US"/>
          </a:p>
        </p:txBody>
      </p:sp>
      <p:sp>
        <p:nvSpPr>
          <p:cNvPr id="15385" name="Line 26"/>
          <p:cNvSpPr>
            <a:spLocks noChangeShapeType="1"/>
          </p:cNvSpPr>
          <p:nvPr/>
        </p:nvSpPr>
        <p:spPr bwMode="auto">
          <a:xfrm>
            <a:off x="6802438" y="4148138"/>
            <a:ext cx="0" cy="1008062"/>
          </a:xfrm>
          <a:prstGeom prst="line">
            <a:avLst/>
          </a:prstGeom>
          <a:noFill/>
          <a:ln w="9525">
            <a:solidFill>
              <a:srgbClr val="FF3300"/>
            </a:solidFill>
            <a:round/>
            <a:headEnd/>
            <a:tailEnd/>
          </a:ln>
        </p:spPr>
        <p:txBody>
          <a:bodyPr>
            <a:prstTxWarp prst="textNoShape">
              <a:avLst/>
            </a:prstTxWarp>
          </a:bodyPr>
          <a:lstStyle/>
          <a:p>
            <a:endParaRPr lang="en-US"/>
          </a:p>
        </p:txBody>
      </p:sp>
      <p:sp>
        <p:nvSpPr>
          <p:cNvPr id="15386" name="Line 27"/>
          <p:cNvSpPr>
            <a:spLocks noChangeShapeType="1"/>
          </p:cNvSpPr>
          <p:nvPr/>
        </p:nvSpPr>
        <p:spPr bwMode="auto">
          <a:xfrm>
            <a:off x="6873875" y="4075113"/>
            <a:ext cx="0" cy="1008062"/>
          </a:xfrm>
          <a:prstGeom prst="line">
            <a:avLst/>
          </a:prstGeom>
          <a:noFill/>
          <a:ln w="9525">
            <a:solidFill>
              <a:srgbClr val="FF3300"/>
            </a:solidFill>
            <a:round/>
            <a:headEnd/>
            <a:tailEnd/>
          </a:ln>
        </p:spPr>
        <p:txBody>
          <a:bodyPr>
            <a:prstTxWarp prst="textNoShape">
              <a:avLst/>
            </a:prstTxWarp>
          </a:bodyPr>
          <a:lstStyle/>
          <a:p>
            <a:endParaRPr lang="en-US"/>
          </a:p>
        </p:txBody>
      </p:sp>
      <p:sp>
        <p:nvSpPr>
          <p:cNvPr id="15387" name="Line 28"/>
          <p:cNvSpPr>
            <a:spLocks noChangeShapeType="1"/>
          </p:cNvSpPr>
          <p:nvPr/>
        </p:nvSpPr>
        <p:spPr bwMode="auto">
          <a:xfrm flipV="1">
            <a:off x="7018338" y="3282950"/>
            <a:ext cx="1225550" cy="935038"/>
          </a:xfrm>
          <a:prstGeom prst="line">
            <a:avLst/>
          </a:prstGeom>
          <a:noFill/>
          <a:ln w="76200">
            <a:solidFill>
              <a:schemeClr val="accent1"/>
            </a:solidFill>
            <a:round/>
            <a:headEnd/>
            <a:tailEnd/>
          </a:ln>
        </p:spPr>
        <p:txBody>
          <a:bodyPr>
            <a:prstTxWarp prst="textNoShape">
              <a:avLst/>
            </a:prstTxWarp>
          </a:bodyPr>
          <a:lstStyle/>
          <a:p>
            <a:endParaRPr lang="en-US"/>
          </a:p>
        </p:txBody>
      </p:sp>
      <p:sp>
        <p:nvSpPr>
          <p:cNvPr id="15388" name="Line 29"/>
          <p:cNvSpPr>
            <a:spLocks noChangeShapeType="1"/>
          </p:cNvSpPr>
          <p:nvPr/>
        </p:nvSpPr>
        <p:spPr bwMode="auto">
          <a:xfrm flipV="1">
            <a:off x="7666038" y="4506913"/>
            <a:ext cx="1223962" cy="1079500"/>
          </a:xfrm>
          <a:prstGeom prst="line">
            <a:avLst/>
          </a:prstGeom>
          <a:noFill/>
          <a:ln w="76200">
            <a:solidFill>
              <a:schemeClr val="accent1"/>
            </a:solidFill>
            <a:round/>
            <a:headEnd/>
            <a:tailEnd/>
          </a:ln>
        </p:spPr>
        <p:txBody>
          <a:bodyPr>
            <a:prstTxWarp prst="textNoShape">
              <a:avLst/>
            </a:prstTxWarp>
          </a:bodyPr>
          <a:lstStyle/>
          <a:p>
            <a:endParaRPr lang="en-US"/>
          </a:p>
        </p:txBody>
      </p:sp>
      <p:sp>
        <p:nvSpPr>
          <p:cNvPr id="15389" name="AutoShape 30"/>
          <p:cNvSpPr>
            <a:spLocks noChangeArrowheads="1"/>
          </p:cNvSpPr>
          <p:nvPr/>
        </p:nvSpPr>
        <p:spPr bwMode="auto">
          <a:xfrm>
            <a:off x="6873875" y="4217988"/>
            <a:ext cx="792163" cy="1439862"/>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5390" name="Line 32"/>
          <p:cNvSpPr>
            <a:spLocks noChangeShapeType="1"/>
          </p:cNvSpPr>
          <p:nvPr/>
        </p:nvSpPr>
        <p:spPr bwMode="auto">
          <a:xfrm flipV="1">
            <a:off x="2120900" y="4578350"/>
            <a:ext cx="792163" cy="431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5391" name="Line 33"/>
          <p:cNvSpPr>
            <a:spLocks noChangeShapeType="1"/>
          </p:cNvSpPr>
          <p:nvPr/>
        </p:nvSpPr>
        <p:spPr bwMode="auto">
          <a:xfrm flipV="1">
            <a:off x="2049463" y="4938713"/>
            <a:ext cx="71437" cy="71437"/>
          </a:xfrm>
          <a:prstGeom prst="line">
            <a:avLst/>
          </a:prstGeom>
          <a:noFill/>
          <a:ln w="9525">
            <a:solidFill>
              <a:schemeClr val="tx1"/>
            </a:solidFill>
            <a:round/>
            <a:headEnd/>
            <a:tailEnd/>
          </a:ln>
        </p:spPr>
        <p:txBody>
          <a:bodyPr>
            <a:prstTxWarp prst="textNoShape">
              <a:avLst/>
            </a:prstTxWarp>
          </a:bodyPr>
          <a:lstStyle/>
          <a:p>
            <a:endParaRPr lang="en-US"/>
          </a:p>
        </p:txBody>
      </p:sp>
      <p:sp>
        <p:nvSpPr>
          <p:cNvPr id="15392" name="Text Box 34"/>
          <p:cNvSpPr txBox="1">
            <a:spLocks noChangeArrowheads="1"/>
          </p:cNvSpPr>
          <p:nvPr/>
        </p:nvSpPr>
        <p:spPr bwMode="auto">
          <a:xfrm>
            <a:off x="7069138" y="5822950"/>
            <a:ext cx="908050" cy="366713"/>
          </a:xfrm>
          <a:prstGeom prst="rect">
            <a:avLst/>
          </a:prstGeom>
          <a:noFill/>
          <a:ln w="9525">
            <a:noFill/>
            <a:miter lim="800000"/>
            <a:headEnd/>
            <a:tailEnd/>
          </a:ln>
        </p:spPr>
        <p:txBody>
          <a:bodyPr wrap="none">
            <a:prstTxWarp prst="textNoShape">
              <a:avLst/>
            </a:prstTxWarp>
            <a:spAutoFit/>
          </a:bodyPr>
          <a:lstStyle/>
          <a:p>
            <a:r>
              <a:rPr lang="en-US"/>
              <a:t>-220kV</a:t>
            </a:r>
          </a:p>
        </p:txBody>
      </p:sp>
      <p:sp>
        <p:nvSpPr>
          <p:cNvPr id="15393" name="Text Box 35"/>
          <p:cNvSpPr txBox="1">
            <a:spLocks noChangeArrowheads="1"/>
          </p:cNvSpPr>
          <p:nvPr/>
        </p:nvSpPr>
        <p:spPr bwMode="auto">
          <a:xfrm>
            <a:off x="4065588" y="5154613"/>
            <a:ext cx="654050" cy="366712"/>
          </a:xfrm>
          <a:prstGeom prst="rect">
            <a:avLst/>
          </a:prstGeom>
          <a:noFill/>
          <a:ln w="9525">
            <a:noFill/>
            <a:miter lim="800000"/>
            <a:headEnd/>
            <a:tailEnd/>
          </a:ln>
        </p:spPr>
        <p:txBody>
          <a:bodyPr wrap="none">
            <a:prstTxWarp prst="textNoShape">
              <a:avLst/>
            </a:prstTxWarp>
            <a:spAutoFit/>
          </a:bodyPr>
          <a:lstStyle/>
          <a:p>
            <a:r>
              <a:rPr lang="en-US"/>
              <a:t>-6kV</a:t>
            </a:r>
          </a:p>
        </p:txBody>
      </p:sp>
      <p:sp>
        <p:nvSpPr>
          <p:cNvPr id="15394" name="Text Box 36"/>
          <p:cNvSpPr txBox="1">
            <a:spLocks noChangeArrowheads="1"/>
          </p:cNvSpPr>
          <p:nvPr/>
        </p:nvSpPr>
        <p:spPr bwMode="auto">
          <a:xfrm>
            <a:off x="4786313" y="4578350"/>
            <a:ext cx="654050" cy="366713"/>
          </a:xfrm>
          <a:prstGeom prst="rect">
            <a:avLst/>
          </a:prstGeom>
          <a:noFill/>
          <a:ln w="9525">
            <a:noFill/>
            <a:miter lim="800000"/>
            <a:headEnd/>
            <a:tailEnd/>
          </a:ln>
        </p:spPr>
        <p:txBody>
          <a:bodyPr wrap="none">
            <a:prstTxWarp prst="textNoShape">
              <a:avLst/>
            </a:prstTxWarp>
            <a:spAutoFit/>
          </a:bodyPr>
          <a:lstStyle/>
          <a:p>
            <a:r>
              <a:rPr lang="en-US"/>
              <a:t>-3kV</a:t>
            </a:r>
          </a:p>
        </p:txBody>
      </p:sp>
      <p:sp>
        <p:nvSpPr>
          <p:cNvPr id="15395" name="Oval 37"/>
          <p:cNvSpPr>
            <a:spLocks noChangeArrowheads="1"/>
          </p:cNvSpPr>
          <p:nvPr/>
        </p:nvSpPr>
        <p:spPr bwMode="auto">
          <a:xfrm>
            <a:off x="4065588" y="4938713"/>
            <a:ext cx="215900" cy="215900"/>
          </a:xfrm>
          <a:prstGeom prst="ellipse">
            <a:avLst/>
          </a:prstGeom>
          <a:solidFill>
            <a:srgbClr val="FFCC00"/>
          </a:solidFill>
          <a:ln w="9525">
            <a:solidFill>
              <a:srgbClr val="FFCC00"/>
            </a:solidFill>
            <a:round/>
            <a:headEnd/>
            <a:tailEnd/>
          </a:ln>
        </p:spPr>
        <p:txBody>
          <a:bodyPr wrap="none" anchor="ctr">
            <a:prstTxWarp prst="textNoShape">
              <a:avLst/>
            </a:prstTxWarp>
          </a:bodyPr>
          <a:lstStyle/>
          <a:p>
            <a:endParaRPr lang="en-US"/>
          </a:p>
        </p:txBody>
      </p:sp>
      <p:sp>
        <p:nvSpPr>
          <p:cNvPr id="15396" name="Oval 38"/>
          <p:cNvSpPr>
            <a:spLocks noChangeArrowheads="1"/>
          </p:cNvSpPr>
          <p:nvPr/>
        </p:nvSpPr>
        <p:spPr bwMode="auto">
          <a:xfrm>
            <a:off x="5360988" y="4938713"/>
            <a:ext cx="1368425" cy="144462"/>
          </a:xfrm>
          <a:prstGeom prst="ellipse">
            <a:avLst/>
          </a:prstGeom>
          <a:solidFill>
            <a:srgbClr val="FFCC00"/>
          </a:solidFill>
          <a:ln w="9525">
            <a:solidFill>
              <a:srgbClr val="FFCC00"/>
            </a:solidFill>
            <a:round/>
            <a:headEnd/>
            <a:tailEnd/>
          </a:ln>
        </p:spPr>
        <p:txBody>
          <a:bodyPr wrap="none" anchor="ctr">
            <a:prstTxWarp prst="textNoShape">
              <a:avLst/>
            </a:prstTxWarp>
          </a:bodyPr>
          <a:lstStyle/>
          <a:p>
            <a:endParaRPr lang="en-US"/>
          </a:p>
        </p:txBody>
      </p:sp>
      <p:sp>
        <p:nvSpPr>
          <p:cNvPr id="15397" name="Text Box 39"/>
          <p:cNvSpPr txBox="1">
            <a:spLocks noChangeArrowheads="1"/>
          </p:cNvSpPr>
          <p:nvPr/>
        </p:nvSpPr>
        <p:spPr bwMode="auto">
          <a:xfrm>
            <a:off x="4117975" y="3662363"/>
            <a:ext cx="844550" cy="366712"/>
          </a:xfrm>
          <a:prstGeom prst="rect">
            <a:avLst/>
          </a:prstGeom>
          <a:noFill/>
          <a:ln w="9525">
            <a:noFill/>
            <a:miter lim="800000"/>
            <a:headEnd/>
            <a:tailEnd/>
          </a:ln>
        </p:spPr>
        <p:txBody>
          <a:bodyPr wrap="none">
            <a:prstTxWarp prst="textNoShape">
              <a:avLst/>
            </a:prstTxWarp>
            <a:spAutoFit/>
          </a:bodyPr>
          <a:lstStyle/>
          <a:p>
            <a:r>
              <a:rPr lang="fr-CH">
                <a:solidFill>
                  <a:srgbClr val="FF3300"/>
                </a:solidFill>
              </a:rPr>
              <a:t>Anode</a:t>
            </a:r>
            <a:endParaRPr lang="fr-FR">
              <a:solidFill>
                <a:srgbClr val="FF3300"/>
              </a:solidFill>
            </a:endParaRPr>
          </a:p>
        </p:txBody>
      </p:sp>
      <p:sp>
        <p:nvSpPr>
          <p:cNvPr id="15398" name="Text Box 40"/>
          <p:cNvSpPr txBox="1">
            <a:spLocks noChangeArrowheads="1"/>
          </p:cNvSpPr>
          <p:nvPr/>
        </p:nvSpPr>
        <p:spPr bwMode="auto">
          <a:xfrm>
            <a:off x="7953375" y="3930650"/>
            <a:ext cx="1047750" cy="366713"/>
          </a:xfrm>
          <a:prstGeom prst="rect">
            <a:avLst/>
          </a:prstGeom>
          <a:noFill/>
          <a:ln w="9525">
            <a:noFill/>
            <a:miter lim="800000"/>
            <a:headEnd/>
            <a:tailEnd/>
          </a:ln>
        </p:spPr>
        <p:txBody>
          <a:bodyPr wrap="none">
            <a:prstTxWarp prst="textNoShape">
              <a:avLst/>
            </a:prstTxWarp>
            <a:spAutoFit/>
          </a:bodyPr>
          <a:lstStyle/>
          <a:p>
            <a:r>
              <a:rPr lang="fr-CH">
                <a:solidFill>
                  <a:schemeClr val="accent1"/>
                </a:solidFill>
              </a:rPr>
              <a:t>Cathode</a:t>
            </a:r>
            <a:endParaRPr lang="fr-FR">
              <a:solidFill>
                <a:schemeClr val="accent1"/>
              </a:solidFill>
            </a:endParaRPr>
          </a:p>
        </p:txBody>
      </p:sp>
      <p:sp>
        <p:nvSpPr>
          <p:cNvPr id="15399" name="Line 41"/>
          <p:cNvSpPr>
            <a:spLocks noChangeShapeType="1"/>
          </p:cNvSpPr>
          <p:nvPr/>
        </p:nvSpPr>
        <p:spPr bwMode="auto">
          <a:xfrm flipV="1">
            <a:off x="1211263" y="4578350"/>
            <a:ext cx="1917700" cy="1008063"/>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5400" name="Line 42"/>
          <p:cNvSpPr>
            <a:spLocks noChangeShapeType="1"/>
          </p:cNvSpPr>
          <p:nvPr/>
        </p:nvSpPr>
        <p:spPr bwMode="auto">
          <a:xfrm flipV="1">
            <a:off x="1211263" y="5514974"/>
            <a:ext cx="2206625" cy="1428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5401" name="Text Box 43"/>
          <p:cNvSpPr txBox="1">
            <a:spLocks noChangeArrowheads="1"/>
          </p:cNvSpPr>
          <p:nvPr/>
        </p:nvSpPr>
        <p:spPr bwMode="auto">
          <a:xfrm>
            <a:off x="155599" y="5405151"/>
            <a:ext cx="1085850" cy="366712"/>
          </a:xfrm>
          <a:prstGeom prst="rect">
            <a:avLst/>
          </a:prstGeom>
          <a:noFill/>
          <a:ln w="9525">
            <a:noFill/>
            <a:miter lim="800000"/>
            <a:headEnd/>
            <a:tailEnd/>
          </a:ln>
        </p:spPr>
        <p:txBody>
          <a:bodyPr wrap="none">
            <a:prstTxWarp prst="textNoShape">
              <a:avLst/>
            </a:prstTxWarp>
            <a:spAutoFit/>
          </a:bodyPr>
          <a:lstStyle/>
          <a:p>
            <a:r>
              <a:rPr lang="fr-CH" dirty="0"/>
              <a:t>Ion-traps</a:t>
            </a:r>
            <a:endParaRPr lang="fr-FR" dirty="0"/>
          </a:p>
        </p:txBody>
      </p:sp>
      <p:sp>
        <p:nvSpPr>
          <p:cNvPr id="42" name="TextBox 41"/>
          <p:cNvSpPr txBox="1"/>
          <p:nvPr/>
        </p:nvSpPr>
        <p:spPr>
          <a:xfrm>
            <a:off x="115888" y="992188"/>
            <a:ext cx="4456112" cy="1908175"/>
          </a:xfrm>
          <a:prstGeom prst="rect">
            <a:avLst/>
          </a:prstGeom>
          <a:noFill/>
        </p:spPr>
        <p:txBody>
          <a:bodyPr>
            <a:prstTxWarp prst="textNoShape">
              <a:avLst/>
            </a:prstTxWarp>
            <a:spAutoFit/>
          </a:bodyPr>
          <a:lstStyle/>
          <a:p>
            <a:pPr marL="119063" indent="-119063">
              <a:spcBef>
                <a:spcPts val="400"/>
              </a:spcBef>
              <a:buFont typeface="Arial" pitchFamily="-112" charset="0"/>
              <a:buChar char="•"/>
            </a:pPr>
            <a:r>
              <a:rPr lang="en-US" sz="1400" dirty="0">
                <a:latin typeface="Comic Sans MS" pitchFamily="-112" charset="0"/>
              </a:rPr>
              <a:t>Active length ~ 3 </a:t>
            </a:r>
            <a:r>
              <a:rPr lang="en-US" sz="1400" dirty="0" err="1">
                <a:latin typeface="Comic Sans MS" pitchFamily="-112" charset="0"/>
              </a:rPr>
              <a:t>m</a:t>
            </a:r>
            <a:r>
              <a:rPr lang="en-US" sz="1400" dirty="0">
                <a:latin typeface="Comic Sans MS" pitchFamily="-112" charset="0"/>
              </a:rPr>
              <a:t> (per septum).</a:t>
            </a:r>
          </a:p>
          <a:p>
            <a:pPr marL="119063" indent="-119063">
              <a:spcBef>
                <a:spcPts val="400"/>
              </a:spcBef>
              <a:buFont typeface="Arial" pitchFamily="-112" charset="0"/>
              <a:buChar char="•"/>
            </a:pPr>
            <a:r>
              <a:rPr lang="en-US" sz="1400" dirty="0">
                <a:latin typeface="Comic Sans MS" pitchFamily="-112" charset="0"/>
              </a:rPr>
              <a:t>Anode (grounded) :</a:t>
            </a:r>
          </a:p>
          <a:p>
            <a:pPr lvl="1" indent="-109538">
              <a:spcBef>
                <a:spcPts val="400"/>
              </a:spcBef>
              <a:buFont typeface="Arial" pitchFamily="-112" charset="0"/>
              <a:buChar char="•"/>
            </a:pPr>
            <a:r>
              <a:rPr lang="en-US" sz="1400" dirty="0">
                <a:latin typeface="Comic Sans MS" pitchFamily="-112" charset="0"/>
              </a:rPr>
              <a:t>Equipped with 2000 W</a:t>
            </a:r>
            <a:r>
              <a:rPr lang="en-US" sz="1400" baseline="-25000" dirty="0">
                <a:latin typeface="Comic Sans MS" pitchFamily="-112" charset="0"/>
              </a:rPr>
              <a:t>.75</a:t>
            </a:r>
            <a:r>
              <a:rPr lang="en-US" sz="1400" dirty="0">
                <a:latin typeface="Comic Sans MS" pitchFamily="-112" charset="0"/>
              </a:rPr>
              <a:t>Re</a:t>
            </a:r>
            <a:r>
              <a:rPr lang="en-US" sz="1400" baseline="-25000" dirty="0">
                <a:latin typeface="Comic Sans MS" pitchFamily="-112" charset="0"/>
              </a:rPr>
              <a:t>.25</a:t>
            </a:r>
            <a:r>
              <a:rPr lang="en-US" sz="1400" dirty="0">
                <a:latin typeface="Comic Sans MS" pitchFamily="-112" charset="0"/>
              </a:rPr>
              <a:t> septum wires.</a:t>
            </a:r>
          </a:p>
          <a:p>
            <a:pPr lvl="1" indent="-109538">
              <a:spcBef>
                <a:spcPts val="400"/>
              </a:spcBef>
              <a:buFont typeface="Arial" pitchFamily="-112" charset="0"/>
              <a:buChar char="•"/>
            </a:pPr>
            <a:r>
              <a:rPr lang="en-US" sz="1400" dirty="0">
                <a:latin typeface="Comic Sans MS" pitchFamily="-112" charset="0"/>
              </a:rPr>
              <a:t>Wire diameter 50 </a:t>
            </a:r>
            <a:r>
              <a:rPr lang="en-US" sz="1400" dirty="0">
                <a:latin typeface="Symbol" pitchFamily="-112" charset="2"/>
              </a:rPr>
              <a:t>m</a:t>
            </a:r>
            <a:r>
              <a:rPr lang="en-US" sz="1400" dirty="0"/>
              <a:t>m </a:t>
            </a:r>
            <a:r>
              <a:rPr lang="en-US" sz="1400" dirty="0">
                <a:latin typeface="Comic Sans MS" pitchFamily="-112" charset="0"/>
              </a:rPr>
              <a:t>(first ZS) to 100 </a:t>
            </a:r>
            <a:r>
              <a:rPr lang="en-US" sz="1400" dirty="0">
                <a:latin typeface="Symbol" pitchFamily="-112" charset="2"/>
              </a:rPr>
              <a:t>m</a:t>
            </a:r>
            <a:r>
              <a:rPr lang="en-US" sz="1400" dirty="0">
                <a:latin typeface="Comic Sans MS" pitchFamily="-112" charset="0"/>
              </a:rPr>
              <a:t>m.</a:t>
            </a:r>
          </a:p>
          <a:p>
            <a:pPr lvl="1" indent="-109538">
              <a:spcBef>
                <a:spcPts val="400"/>
              </a:spcBef>
              <a:buFont typeface="Arial" pitchFamily="-112" charset="0"/>
              <a:buChar char="•"/>
            </a:pPr>
            <a:r>
              <a:rPr lang="en-US" sz="1400" dirty="0">
                <a:latin typeface="Comic Sans MS" pitchFamily="-112" charset="0"/>
              </a:rPr>
              <a:t>Wire spacing 1.5 mm.</a:t>
            </a:r>
          </a:p>
          <a:p>
            <a:pPr marL="119063" indent="-119063">
              <a:spcBef>
                <a:spcPts val="400"/>
              </a:spcBef>
              <a:buFont typeface="Arial" pitchFamily="-112" charset="0"/>
              <a:buChar char="•"/>
            </a:pPr>
            <a:r>
              <a:rPr lang="en-US" sz="1400" dirty="0">
                <a:latin typeface="Comic Sans MS" pitchFamily="-112" charset="0"/>
              </a:rPr>
              <a:t>Cathode at a voltage of -220 kV (</a:t>
            </a:r>
            <a:r>
              <a:rPr lang="en-US" sz="1400" dirty="0">
                <a:latin typeface="Comic Sans MS" pitchFamily="-112" charset="0"/>
                <a:sym typeface="Wingdings" pitchFamily="-112" charset="2"/>
              </a:rPr>
              <a:t>110 kV/cm).</a:t>
            </a:r>
            <a:endParaRPr lang="en-US" sz="1400" dirty="0">
              <a:latin typeface="Comic Sans MS" pitchFamily="-112" charset="0"/>
            </a:endParaRPr>
          </a:p>
          <a:p>
            <a:pPr marL="119063" indent="-119063">
              <a:spcBef>
                <a:spcPts val="400"/>
              </a:spcBef>
              <a:buFont typeface="Arial" pitchFamily="-112" charset="0"/>
              <a:buChar char="•"/>
            </a:pPr>
            <a:r>
              <a:rPr lang="en-US" sz="1400" dirty="0">
                <a:latin typeface="Comic Sans MS" pitchFamily="-112" charset="0"/>
              </a:rPr>
              <a:t>Anode-cathode gap : 20 mm.</a:t>
            </a:r>
          </a:p>
        </p:txBody>
      </p:sp>
      <p:sp>
        <p:nvSpPr>
          <p:cNvPr id="15403" name="Slide Number Placeholder 43"/>
          <p:cNvSpPr>
            <a:spLocks noGrp="1"/>
          </p:cNvSpPr>
          <p:nvPr>
            <p:ph type="sldNum" sz="quarter" idx="12"/>
          </p:nvPr>
        </p:nvSpPr>
        <p:spPr>
          <a:noFill/>
        </p:spPr>
        <p:txBody>
          <a:bodyPr/>
          <a:lstStyle/>
          <a:p>
            <a:fld id="{D7CA31AE-4822-3641-B293-4C3C0CB4ED9D}" type="slidenum">
              <a:rPr lang="en-US"/>
              <a:pPr/>
              <a:t>3</a:t>
            </a:fld>
            <a:endParaRPr lang="en-US"/>
          </a:p>
        </p:txBody>
      </p:sp>
      <p:sp>
        <p:nvSpPr>
          <p:cNvPr id="47" name="TextBox 46"/>
          <p:cNvSpPr txBox="1"/>
          <p:nvPr/>
        </p:nvSpPr>
        <p:spPr>
          <a:xfrm>
            <a:off x="4687888" y="965200"/>
            <a:ext cx="4456112" cy="1538288"/>
          </a:xfrm>
          <a:prstGeom prst="rect">
            <a:avLst/>
          </a:prstGeom>
          <a:noFill/>
        </p:spPr>
        <p:txBody>
          <a:bodyPr>
            <a:prstTxWarp prst="textNoShape">
              <a:avLst/>
            </a:prstTxWarp>
            <a:spAutoFit/>
          </a:bodyPr>
          <a:lstStyle/>
          <a:p>
            <a:pPr marL="119063" indent="-119063">
              <a:spcBef>
                <a:spcPts val="400"/>
              </a:spcBef>
              <a:buFont typeface="Arial" pitchFamily="-112" charset="0"/>
              <a:buChar char="•"/>
            </a:pPr>
            <a:r>
              <a:rPr lang="en-US" sz="1400" dirty="0">
                <a:latin typeface="Comic Sans MS" pitchFamily="-112" charset="0"/>
              </a:rPr>
              <a:t>Ion traps </a:t>
            </a:r>
            <a:r>
              <a:rPr lang="en-US" sz="1400" dirty="0">
                <a:solidFill>
                  <a:srgbClr val="000000"/>
                </a:solidFill>
                <a:latin typeface="Comic Sans MS" pitchFamily="-112" charset="0"/>
              </a:rPr>
              <a:t>(circulating beam side)</a:t>
            </a:r>
            <a:r>
              <a:rPr lang="en-US" sz="1400" dirty="0">
                <a:latin typeface="Comic Sans MS" pitchFamily="-112" charset="0"/>
              </a:rPr>
              <a:t>:</a:t>
            </a:r>
          </a:p>
          <a:p>
            <a:pPr lvl="1" indent="-109538">
              <a:spcBef>
                <a:spcPts val="400"/>
              </a:spcBef>
              <a:buFont typeface="Arial" pitchFamily="-112" charset="0"/>
              <a:buChar char="•"/>
            </a:pPr>
            <a:r>
              <a:rPr lang="en-US" sz="1400" dirty="0">
                <a:latin typeface="Comic Sans MS" pitchFamily="-112" charset="0"/>
              </a:rPr>
              <a:t>Voltage of -3 to -6.5 kV</a:t>
            </a:r>
          </a:p>
          <a:p>
            <a:pPr lvl="1" indent="-109538">
              <a:spcBef>
                <a:spcPts val="400"/>
              </a:spcBef>
              <a:buFont typeface="Arial" pitchFamily="-112" charset="0"/>
              <a:buChar char="•"/>
            </a:pPr>
            <a:r>
              <a:rPr lang="en-US" sz="1400" dirty="0">
                <a:latin typeface="Comic Sans MS" pitchFamily="-112" charset="0"/>
              </a:rPr>
              <a:t>~ 2-3 kV diff. top/bottom</a:t>
            </a:r>
          </a:p>
          <a:p>
            <a:pPr lvl="1" indent="-109538">
              <a:spcBef>
                <a:spcPts val="400"/>
              </a:spcBef>
              <a:buFont typeface="Arial" pitchFamily="-112" charset="0"/>
              <a:buChar char="•"/>
            </a:pPr>
            <a:r>
              <a:rPr lang="en-US" sz="1400" dirty="0">
                <a:latin typeface="Comic Sans MS" pitchFamily="-112" charset="0"/>
              </a:rPr>
              <a:t>Sum of all voltage difference should be ~ 0 to avoid orbit distortions at low energy. Critical for leptons, usefulness less evident now…</a:t>
            </a:r>
          </a:p>
        </p:txBody>
      </p:sp>
      <p:sp>
        <p:nvSpPr>
          <p:cNvPr id="45" name="TextBox 44"/>
          <p:cNvSpPr txBox="1"/>
          <p:nvPr/>
        </p:nvSpPr>
        <p:spPr>
          <a:xfrm>
            <a:off x="941387" y="6202461"/>
            <a:ext cx="5356225" cy="307777"/>
          </a:xfrm>
          <a:prstGeom prst="rect">
            <a:avLst/>
          </a:prstGeom>
          <a:noFill/>
        </p:spPr>
        <p:txBody>
          <a:bodyPr wrap="square" rtlCol="0">
            <a:spAutoFit/>
          </a:bodyPr>
          <a:lstStyle/>
          <a:p>
            <a:r>
              <a:rPr lang="en-US" sz="1400" dirty="0" smtClean="0"/>
              <a:t>From J. </a:t>
            </a:r>
            <a:r>
              <a:rPr lang="en-US" sz="1400" dirty="0" err="1" smtClean="0"/>
              <a:t>Wenninger</a:t>
            </a:r>
            <a:r>
              <a:rPr lang="en-US" sz="1400" dirty="0" smtClean="0"/>
              <a:t>, </a:t>
            </a:r>
            <a:r>
              <a:rPr lang="en-US" sz="1400" i="1" dirty="0" smtClean="0"/>
              <a:t>Introduction to Slow Extraction to the North Targets</a:t>
            </a:r>
            <a:endParaRPr lang="en-US" sz="1400" i="1" dirty="0"/>
          </a:p>
        </p:txBody>
      </p:sp>
      <p:sp>
        <p:nvSpPr>
          <p:cNvPr id="46" name="Rectangle 45"/>
          <p:cNvSpPr/>
          <p:nvPr/>
        </p:nvSpPr>
        <p:spPr>
          <a:xfrm>
            <a:off x="941387" y="6202461"/>
            <a:ext cx="5284788" cy="30777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09600" y="1371600"/>
            <a:ext cx="8058150" cy="5165518"/>
          </a:xfrm>
          <a:prstGeom prst="rect">
            <a:avLst/>
          </a:prstGeom>
          <a:noFill/>
        </p:spPr>
        <p:txBody>
          <a:bodyPr wrap="square">
            <a:prstTxWarp prst="textNoShape">
              <a:avLst/>
            </a:prstTxWarp>
            <a:spAutoFit/>
          </a:bodyPr>
          <a:lstStyle/>
          <a:p>
            <a:pPr marL="119063" indent="-119063">
              <a:spcBef>
                <a:spcPts val="500"/>
              </a:spcBef>
              <a:buFont typeface="Arial" pitchFamily="-112" charset="0"/>
              <a:buChar char="•"/>
            </a:pPr>
            <a:r>
              <a:rPr lang="en-US" sz="1600" dirty="0" smtClean="0">
                <a:latin typeface="Comic Sans MS" pitchFamily="-112" charset="0"/>
              </a:rPr>
              <a:t>Following the 2002 incident with the ZS, operation still applies these instructions when high intensity LHC beams are in the SPS:</a:t>
            </a:r>
          </a:p>
          <a:p>
            <a:pPr marL="576263" lvl="1" indent="-119063">
              <a:spcBef>
                <a:spcPts val="500"/>
              </a:spcBef>
              <a:buSzPct val="100000"/>
              <a:buFont typeface="Wingdings" charset="2"/>
              <a:buChar char="q"/>
            </a:pPr>
            <a:r>
              <a:rPr lang="en-US" sz="1600" dirty="0" smtClean="0">
                <a:latin typeface="Comic Sans MS" pitchFamily="-112" charset="0"/>
              </a:rPr>
              <a:t> retracted girder (maybe not in the future to allow cleaning)</a:t>
            </a:r>
          </a:p>
          <a:p>
            <a:pPr marL="576263" lvl="1" indent="-119063">
              <a:spcBef>
                <a:spcPts val="500"/>
              </a:spcBef>
              <a:buSzPct val="100000"/>
              <a:buFont typeface="Wingdings" charset="2"/>
              <a:buChar char="q"/>
            </a:pPr>
            <a:r>
              <a:rPr lang="en-US" sz="1600" dirty="0" smtClean="0">
                <a:latin typeface="Comic Sans MS" pitchFamily="-112" charset="0"/>
              </a:rPr>
              <a:t> HV 0 kV;</a:t>
            </a:r>
          </a:p>
          <a:p>
            <a:pPr marL="576263" lvl="1" indent="-119063">
              <a:spcBef>
                <a:spcPts val="500"/>
              </a:spcBef>
              <a:buSzPct val="100000"/>
              <a:buFont typeface="Wingdings" charset="2"/>
              <a:buChar char="q"/>
            </a:pPr>
            <a:r>
              <a:rPr lang="en-US" sz="1600" dirty="0" smtClean="0">
                <a:latin typeface="Comic Sans MS" pitchFamily="-112" charset="0"/>
              </a:rPr>
              <a:t> ion traps on;</a:t>
            </a:r>
          </a:p>
          <a:p>
            <a:pPr marL="119063" indent="-119063">
              <a:spcBef>
                <a:spcPts val="500"/>
              </a:spcBef>
              <a:buFont typeface="Arial" pitchFamily="-112" charset="0"/>
              <a:buChar char="•"/>
            </a:pPr>
            <a:r>
              <a:rPr lang="en-US" sz="1600" dirty="0" smtClean="0">
                <a:latin typeface="Comic Sans MS" pitchFamily="-112" charset="0"/>
              </a:rPr>
              <a:t>Observations at the ZS with 25 ns high intensity beam:</a:t>
            </a:r>
          </a:p>
          <a:p>
            <a:pPr marL="576263" lvl="1" indent="-119063">
              <a:spcBef>
                <a:spcPts val="500"/>
              </a:spcBef>
              <a:buFont typeface="Wingdings" charset="2"/>
              <a:buChar char="q"/>
            </a:pPr>
            <a:r>
              <a:rPr lang="en-US" sz="1600" dirty="0" smtClean="0">
                <a:latin typeface="Comic Sans MS" pitchFamily="-112" charset="0"/>
              </a:rPr>
              <a:t> Above certain intensities (nominal beam, more than 1 batch injected) the vacuum in the ZS degrades.</a:t>
            </a:r>
          </a:p>
          <a:p>
            <a:pPr marL="576263" lvl="1" indent="-119063">
              <a:spcBef>
                <a:spcPts val="500"/>
              </a:spcBef>
              <a:buFont typeface="Wingdings" charset="2"/>
              <a:buChar char="q"/>
            </a:pPr>
            <a:r>
              <a:rPr lang="en-US" sz="1600" dirty="0" smtClean="0">
                <a:latin typeface="Comic Sans MS" pitchFamily="-112" charset="0"/>
              </a:rPr>
              <a:t> The increased vacuum levels can provoke a vacuum interlock, which stops the ion traps and hence the beam in the machine. In this sense,  “ZS limits the LHC beam”.</a:t>
            </a:r>
          </a:p>
          <a:p>
            <a:pPr marL="576263" lvl="1" indent="-119063">
              <a:spcBef>
                <a:spcPts val="500"/>
              </a:spcBef>
              <a:buFont typeface="Wingdings" charset="2"/>
              <a:buChar char="q"/>
            </a:pPr>
            <a:r>
              <a:rPr lang="en-US" sz="1600" dirty="0" smtClean="0">
                <a:latin typeface="Comic Sans MS" pitchFamily="-112" charset="0"/>
              </a:rPr>
              <a:t> </a:t>
            </a:r>
            <a:r>
              <a:rPr lang="en-US" sz="1600" dirty="0">
                <a:latin typeface="Comic Sans MS" pitchFamily="-112" charset="0"/>
              </a:rPr>
              <a:t>B</a:t>
            </a:r>
            <a:r>
              <a:rPr lang="en-US" sz="1600" dirty="0" smtClean="0">
                <a:latin typeface="Comic Sans MS" pitchFamily="-112" charset="0"/>
              </a:rPr>
              <a:t>y increasing the bunch length the vacuum recovers again.</a:t>
            </a:r>
          </a:p>
          <a:p>
            <a:pPr marL="576263" lvl="1" indent="-119063">
              <a:spcBef>
                <a:spcPts val="500"/>
              </a:spcBef>
              <a:buFont typeface="Wingdings" charset="2"/>
              <a:buChar char="q"/>
            </a:pPr>
            <a:r>
              <a:rPr lang="en-US" sz="1600" dirty="0" smtClean="0">
                <a:latin typeface="Comic Sans MS" pitchFamily="-112" charset="0"/>
              </a:rPr>
              <a:t> The beam has a non-negligible effect on the ion trap voltages, as the ion trap voltage drops and current is drawn off the plates.</a:t>
            </a:r>
          </a:p>
          <a:p>
            <a:pPr marL="576263" lvl="1" indent="-119063">
              <a:spcBef>
                <a:spcPts val="500"/>
              </a:spcBef>
              <a:buFont typeface="Wingdings" charset="2"/>
              <a:buChar char="q"/>
            </a:pPr>
            <a:r>
              <a:rPr lang="en-US" sz="1600" dirty="0" smtClean="0">
                <a:latin typeface="Comic Sans MS" pitchFamily="-112" charset="0"/>
              </a:rPr>
              <a:t> Sparking does occasionally occur, but does not appear to be the principal problem  </a:t>
            </a:r>
          </a:p>
          <a:p>
            <a:pPr marL="119063" indent="-119063">
              <a:spcBef>
                <a:spcPts val="500"/>
              </a:spcBef>
              <a:buFont typeface="Lucida Grande"/>
              <a:buChar char="⇒"/>
            </a:pPr>
            <a:r>
              <a:rPr lang="en-US" sz="1600" dirty="0" smtClean="0">
                <a:solidFill>
                  <a:srgbClr val="FF0000"/>
                </a:solidFill>
                <a:latin typeface="Comic Sans MS" pitchFamily="-112" charset="0"/>
              </a:rPr>
              <a:t>All this above suggests that we have </a:t>
            </a:r>
            <a:r>
              <a:rPr lang="en-US" sz="1600" dirty="0" err="1" smtClean="0">
                <a:solidFill>
                  <a:srgbClr val="FF0000"/>
                </a:solidFill>
                <a:latin typeface="Comic Sans MS" pitchFamily="-112" charset="0"/>
              </a:rPr>
              <a:t>e</a:t>
            </a:r>
            <a:r>
              <a:rPr lang="en-US" sz="1600" dirty="0" smtClean="0">
                <a:solidFill>
                  <a:srgbClr val="FF0000"/>
                </a:solidFill>
                <a:latin typeface="Comic Sans MS" pitchFamily="-112" charset="0"/>
              </a:rPr>
              <a:t>-cloud in the ZS, even if the presence of a voltage should clear from electrons….</a:t>
            </a:r>
            <a:r>
              <a:rPr lang="en-US" sz="1600" dirty="0" smtClean="0">
                <a:latin typeface="Comic Sans MS" pitchFamily="-112" charset="0"/>
              </a:rPr>
              <a:t> </a:t>
            </a:r>
          </a:p>
        </p:txBody>
      </p:sp>
      <p:sp>
        <p:nvSpPr>
          <p:cNvPr id="4" name="Title 1"/>
          <p:cNvSpPr>
            <a:spLocks noGrp="1"/>
          </p:cNvSpPr>
          <p:nvPr>
            <p:ph type="title"/>
          </p:nvPr>
        </p:nvSpPr>
        <p:spPr>
          <a:xfrm>
            <a:off x="438150" y="304800"/>
            <a:ext cx="8229600" cy="868363"/>
          </a:xfrm>
        </p:spPr>
        <p:txBody>
          <a:bodyPr>
            <a:normAutofit fontScale="90000"/>
          </a:bodyPr>
          <a:lstStyle/>
          <a:p>
            <a:r>
              <a:rPr lang="en-US" sz="3500" dirty="0" smtClean="0"/>
              <a:t>ZS during SPS operation with high intensity LHC beams</a:t>
            </a:r>
            <a:endParaRPr lang="en-US" sz="3500" dirty="0"/>
          </a:p>
        </p:txBody>
      </p:sp>
      <p:sp>
        <p:nvSpPr>
          <p:cNvPr id="5" name="Slide Number Placeholder 5"/>
          <p:cNvSpPr>
            <a:spLocks noGrp="1"/>
          </p:cNvSpPr>
          <p:nvPr>
            <p:ph type="sldNum" sz="quarter" idx="12"/>
          </p:nvPr>
        </p:nvSpPr>
        <p:spPr>
          <a:xfrm>
            <a:off x="6553200" y="6356350"/>
            <a:ext cx="2133600" cy="365125"/>
          </a:xfrm>
          <a:noFill/>
        </p:spPr>
        <p:txBody>
          <a:bodyPr/>
          <a:lstStyle/>
          <a:p>
            <a:fld id="{8A4D6CA2-AF03-B544-A5BB-6D8759576B06}" type="slidenum">
              <a:rPr lang="de-DE">
                <a:latin typeface="Times" pitchFamily="-112" charset="0"/>
              </a:rPr>
              <a:pPr/>
              <a:t>4</a:t>
            </a:fld>
            <a:endParaRPr lang="de-DE" dirty="0">
              <a:latin typeface="Times" pitchFamily="-11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29055" y="5200639"/>
            <a:ext cx="8058150" cy="1205458"/>
          </a:xfrm>
          <a:prstGeom prst="rect">
            <a:avLst/>
          </a:prstGeom>
          <a:noFill/>
        </p:spPr>
        <p:txBody>
          <a:bodyPr wrap="square">
            <a:prstTxWarp prst="textNoShape">
              <a:avLst/>
            </a:prstTxWarp>
            <a:spAutoFit/>
          </a:bodyPr>
          <a:lstStyle/>
          <a:p>
            <a:pPr marL="119063" indent="-119063">
              <a:spcBef>
                <a:spcPts val="500"/>
              </a:spcBef>
              <a:buFont typeface="Arial" pitchFamily="-112" charset="0"/>
              <a:buChar char="•"/>
            </a:pPr>
            <a:r>
              <a:rPr lang="en-US" sz="1600" dirty="0" smtClean="0">
                <a:latin typeface="Comic Sans MS" pitchFamily="-112" charset="0"/>
              </a:rPr>
              <a:t>In </a:t>
            </a:r>
            <a:r>
              <a:rPr lang="en-US" sz="1600" b="1" dirty="0" smtClean="0">
                <a:solidFill>
                  <a:srgbClr val="FF0000"/>
                </a:solidFill>
                <a:latin typeface="Comic Sans MS" pitchFamily="-112" charset="0"/>
              </a:rPr>
              <a:t>absence of voltage </a:t>
            </a:r>
            <a:r>
              <a:rPr lang="en-US" sz="1600" dirty="0" smtClean="0">
                <a:latin typeface="Comic Sans MS" pitchFamily="-112" charset="0"/>
              </a:rPr>
              <a:t>from the ion traps</a:t>
            </a:r>
          </a:p>
          <a:p>
            <a:pPr marL="576263" lvl="1" indent="-119063">
              <a:spcBef>
                <a:spcPts val="500"/>
              </a:spcBef>
              <a:buSzPct val="100000"/>
              <a:buFont typeface="Wingdings" charset="2"/>
              <a:buChar char="q"/>
            </a:pPr>
            <a:r>
              <a:rPr lang="en-US" sz="1600" dirty="0" smtClean="0">
                <a:latin typeface="Comic Sans MS" pitchFamily="-112" charset="0"/>
              </a:rPr>
              <a:t> significant electron cloud builds up for </a:t>
            </a:r>
            <a:r>
              <a:rPr lang="en-US" sz="1600" dirty="0" err="1" smtClean="0">
                <a:latin typeface="Symbol" charset="2"/>
                <a:cs typeface="Symbol" charset="2"/>
              </a:rPr>
              <a:t>d</a:t>
            </a:r>
            <a:r>
              <a:rPr lang="en-US" sz="1600" baseline="-25000" dirty="0" err="1" smtClean="0">
                <a:latin typeface="Comic Sans MS" pitchFamily="-112" charset="0"/>
              </a:rPr>
              <a:t>max</a:t>
            </a:r>
            <a:r>
              <a:rPr lang="en-US" sz="1600" dirty="0" smtClean="0">
                <a:latin typeface="Comic Sans MS" pitchFamily="-112" charset="0"/>
              </a:rPr>
              <a:t> &gt; 1.7 </a:t>
            </a:r>
          </a:p>
          <a:p>
            <a:pPr marL="576263" lvl="1" indent="-119063">
              <a:spcBef>
                <a:spcPts val="500"/>
              </a:spcBef>
              <a:buSzPct val="100000"/>
              <a:buFont typeface="Wingdings" charset="2"/>
              <a:buChar char="q"/>
            </a:pPr>
            <a:r>
              <a:rPr lang="en-US" sz="1600" dirty="0" smtClean="0">
                <a:latin typeface="Comic Sans MS" pitchFamily="-112" charset="0"/>
              </a:rPr>
              <a:t> the electron cloud between bunches is uniformly distributed over the chamber cross section   </a:t>
            </a:r>
          </a:p>
        </p:txBody>
      </p:sp>
      <p:sp>
        <p:nvSpPr>
          <p:cNvPr id="4" name="Title 1"/>
          <p:cNvSpPr>
            <a:spLocks noGrp="1"/>
          </p:cNvSpPr>
          <p:nvPr>
            <p:ph type="title"/>
          </p:nvPr>
        </p:nvSpPr>
        <p:spPr>
          <a:xfrm>
            <a:off x="438150" y="304800"/>
            <a:ext cx="8229600" cy="868363"/>
          </a:xfrm>
        </p:spPr>
        <p:txBody>
          <a:bodyPr>
            <a:noAutofit/>
          </a:bodyPr>
          <a:lstStyle/>
          <a:p>
            <a:r>
              <a:rPr lang="en-US" sz="2800" dirty="0" smtClean="0"/>
              <a:t>Electron cloud simulations (I)</a:t>
            </a:r>
            <a:br>
              <a:rPr lang="en-US" sz="2800" dirty="0" smtClean="0"/>
            </a:br>
            <a:r>
              <a:rPr lang="en-US" sz="2800" dirty="0" smtClean="0"/>
              <a:t>the ZS geometry without external fields</a:t>
            </a:r>
            <a:endParaRPr lang="en-US" sz="2800" dirty="0"/>
          </a:p>
        </p:txBody>
      </p:sp>
      <p:sp>
        <p:nvSpPr>
          <p:cNvPr id="5" name="Slide Number Placeholder 5"/>
          <p:cNvSpPr>
            <a:spLocks noGrp="1"/>
          </p:cNvSpPr>
          <p:nvPr>
            <p:ph type="sldNum" sz="quarter" idx="12"/>
          </p:nvPr>
        </p:nvSpPr>
        <p:spPr>
          <a:xfrm>
            <a:off x="6553200" y="6356350"/>
            <a:ext cx="2133600" cy="365125"/>
          </a:xfrm>
          <a:noFill/>
        </p:spPr>
        <p:txBody>
          <a:bodyPr/>
          <a:lstStyle/>
          <a:p>
            <a:fld id="{8A4D6CA2-AF03-B544-A5BB-6D8759576B06}" type="slidenum">
              <a:rPr lang="de-DE">
                <a:latin typeface="Times" pitchFamily="-112" charset="0"/>
              </a:rPr>
              <a:pPr/>
              <a:t>5</a:t>
            </a:fld>
            <a:endParaRPr lang="de-DE" dirty="0">
              <a:latin typeface="Times" pitchFamily="-112" charset="0"/>
            </a:endParaRPr>
          </a:p>
        </p:txBody>
      </p:sp>
      <p:pic>
        <p:nvPicPr>
          <p:cNvPr id="6" name="Picture 5" descr="ZSnofields.pdf"/>
          <p:cNvPicPr>
            <a:picLocks noChangeAspect="1"/>
          </p:cNvPicPr>
          <p:nvPr/>
        </p:nvPicPr>
        <mc:AlternateContent xmlns:ma="http://schemas.microsoft.com/office/mac/drawingml/2008/main">
          <mc:Choice Requires="ma">
            <p:blipFill>
              <a:blip r:embed="rId2"/>
              <a:srcRect l="7158" t="9264" r="5369" b="926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l="7158" t="9264" r="5369" b="9264"/>
              <a:stretch>
                <a:fillRect/>
              </a:stretch>
            </p:blipFill>
          </mc:Fallback>
        </mc:AlternateContent>
        <p:spPr>
          <a:xfrm>
            <a:off x="3891491" y="1600639"/>
            <a:ext cx="5001937" cy="3600000"/>
          </a:xfrm>
          <a:prstGeom prst="rect">
            <a:avLst/>
          </a:prstGeom>
        </p:spPr>
      </p:pic>
      <p:cxnSp>
        <p:nvCxnSpPr>
          <p:cNvPr id="27" name="Straight Arrow Connector 26"/>
          <p:cNvCxnSpPr/>
          <p:nvPr/>
        </p:nvCxnSpPr>
        <p:spPr>
          <a:xfrm>
            <a:off x="838200" y="3963988"/>
            <a:ext cx="2565654"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a:off x="170720" y="3047206"/>
            <a:ext cx="91744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990600" y="3506724"/>
            <a:ext cx="2260854" cy="2747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001537" y="2616754"/>
            <a:ext cx="2260854" cy="2747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685038" y="2769916"/>
            <a:ext cx="458724" cy="1524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V="1">
            <a:off x="698777" y="3214901"/>
            <a:ext cx="431246" cy="1524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3120177" y="2791802"/>
            <a:ext cx="414942" cy="15241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flipH="1" flipV="1">
            <a:off x="3098292" y="3228641"/>
            <a:ext cx="458724" cy="1524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0" y="2921590"/>
            <a:ext cx="685800" cy="276999"/>
          </a:xfrm>
          <a:prstGeom prst="rect">
            <a:avLst/>
          </a:prstGeom>
          <a:noFill/>
        </p:spPr>
        <p:txBody>
          <a:bodyPr wrap="square" rtlCol="0">
            <a:spAutoFit/>
          </a:bodyPr>
          <a:lstStyle/>
          <a:p>
            <a:r>
              <a:rPr lang="en-US" sz="1200" dirty="0" smtClean="0"/>
              <a:t>46 mm</a:t>
            </a:r>
            <a:endParaRPr lang="en-US" sz="1200" dirty="0"/>
          </a:p>
        </p:txBody>
      </p:sp>
      <p:sp>
        <p:nvSpPr>
          <p:cNvPr id="56" name="TextBox 55"/>
          <p:cNvSpPr txBox="1"/>
          <p:nvPr/>
        </p:nvSpPr>
        <p:spPr>
          <a:xfrm>
            <a:off x="1752600" y="3965576"/>
            <a:ext cx="838200" cy="276999"/>
          </a:xfrm>
          <a:prstGeom prst="rect">
            <a:avLst/>
          </a:prstGeom>
          <a:noFill/>
        </p:spPr>
        <p:txBody>
          <a:bodyPr wrap="square" rtlCol="0">
            <a:spAutoFit/>
          </a:bodyPr>
          <a:lstStyle/>
          <a:p>
            <a:r>
              <a:rPr lang="en-US" sz="1200" dirty="0" smtClean="0"/>
              <a:t>140 mm</a:t>
            </a:r>
            <a:endParaRPr lang="en-US" sz="1200" dirty="0"/>
          </a:p>
        </p:txBody>
      </p:sp>
      <p:sp>
        <p:nvSpPr>
          <p:cNvPr id="57" name="Oval 56"/>
          <p:cNvSpPr/>
          <p:nvPr/>
        </p:nvSpPr>
        <p:spPr>
          <a:xfrm>
            <a:off x="4433786" y="1554717"/>
            <a:ext cx="558329" cy="405103"/>
          </a:xfrm>
          <a:prstGeom prst="ellipse">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flipV="1">
            <a:off x="3563839" y="1751794"/>
            <a:ext cx="836101" cy="14074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2238950" y="1718948"/>
            <a:ext cx="1270254" cy="307777"/>
          </a:xfrm>
          <a:prstGeom prst="rect">
            <a:avLst/>
          </a:prstGeom>
          <a:noFill/>
        </p:spPr>
        <p:txBody>
          <a:bodyPr wrap="square" rtlCol="0">
            <a:spAutoFit/>
          </a:bodyPr>
          <a:lstStyle/>
          <a:p>
            <a:r>
              <a:rPr lang="en-US" sz="1400" b="1" dirty="0" err="1" smtClean="0">
                <a:solidFill>
                  <a:srgbClr val="FF0000"/>
                </a:solidFill>
                <a:latin typeface="Symbol" charset="2"/>
                <a:cs typeface="Symbol" charset="2"/>
              </a:rPr>
              <a:t>l</a:t>
            </a:r>
            <a:r>
              <a:rPr lang="en-US" sz="1400" b="1" baseline="-25000" dirty="0" err="1" smtClean="0">
                <a:solidFill>
                  <a:srgbClr val="FF0000"/>
                </a:solidFill>
              </a:rPr>
              <a:t>ec</a:t>
            </a:r>
            <a:r>
              <a:rPr lang="en-US" sz="1400" b="1" dirty="0" smtClean="0">
                <a:solidFill>
                  <a:srgbClr val="FF0000"/>
                </a:solidFill>
              </a:rPr>
              <a:t> = 10</a:t>
            </a:r>
            <a:r>
              <a:rPr lang="en-US" sz="1400" b="1" baseline="30000" dirty="0" smtClean="0">
                <a:solidFill>
                  <a:srgbClr val="FF0000"/>
                </a:solidFill>
              </a:rPr>
              <a:t>10</a:t>
            </a:r>
            <a:r>
              <a:rPr lang="en-US" sz="1400" b="1" baseline="-25000" dirty="0" smtClean="0">
                <a:solidFill>
                  <a:srgbClr val="FF0000"/>
                </a:solidFill>
              </a:rPr>
              <a:t> </a:t>
            </a:r>
            <a:r>
              <a:rPr lang="en-US" sz="1400" b="1" dirty="0" err="1" smtClean="0">
                <a:solidFill>
                  <a:srgbClr val="FF0000"/>
                </a:solidFill>
              </a:rPr>
              <a:t>e</a:t>
            </a:r>
            <a:r>
              <a:rPr lang="en-US" sz="1400" b="1" baseline="30000" dirty="0" err="1" smtClean="0">
                <a:solidFill>
                  <a:srgbClr val="FF0000"/>
                </a:solidFill>
              </a:rPr>
              <a:t>-</a:t>
            </a:r>
            <a:r>
              <a:rPr lang="en-US" sz="1400" b="1" dirty="0" err="1" smtClean="0">
                <a:solidFill>
                  <a:srgbClr val="FF0000"/>
                </a:solidFill>
              </a:rPr>
              <a:t>/m</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81889" y="4992613"/>
            <a:ext cx="8058150" cy="1374735"/>
          </a:xfrm>
          <a:prstGeom prst="rect">
            <a:avLst/>
          </a:prstGeom>
          <a:noFill/>
        </p:spPr>
        <p:txBody>
          <a:bodyPr wrap="square">
            <a:prstTxWarp prst="textNoShape">
              <a:avLst/>
            </a:prstTxWarp>
            <a:spAutoFit/>
          </a:bodyPr>
          <a:lstStyle/>
          <a:p>
            <a:pPr marL="119063" indent="-119063">
              <a:spcBef>
                <a:spcPts val="500"/>
              </a:spcBef>
              <a:buFont typeface="Arial" pitchFamily="-112" charset="0"/>
              <a:buChar char="•"/>
            </a:pPr>
            <a:r>
              <a:rPr lang="en-US" sz="1500" dirty="0" smtClean="0">
                <a:latin typeface="Comic Sans MS" pitchFamily="-112" charset="0"/>
              </a:rPr>
              <a:t>Assuming a </a:t>
            </a:r>
            <a:r>
              <a:rPr lang="en-US" sz="1500" b="1" dirty="0" smtClean="0">
                <a:solidFill>
                  <a:srgbClr val="FF0000"/>
                </a:solidFill>
                <a:latin typeface="Comic Sans MS" pitchFamily="-112" charset="0"/>
              </a:rPr>
              <a:t>voltage of 3 kV </a:t>
            </a:r>
            <a:r>
              <a:rPr lang="en-US" sz="1500" dirty="0" smtClean="0">
                <a:latin typeface="Comic Sans MS" pitchFamily="-112" charset="0"/>
              </a:rPr>
              <a:t>between the bottom and top plates</a:t>
            </a:r>
          </a:p>
          <a:p>
            <a:pPr marL="576263" lvl="1" indent="-119063">
              <a:spcBef>
                <a:spcPts val="500"/>
              </a:spcBef>
              <a:buSzPct val="100000"/>
              <a:buFont typeface="Wingdings" charset="2"/>
              <a:buChar char="q"/>
            </a:pPr>
            <a:r>
              <a:rPr lang="en-US" sz="1500" dirty="0" smtClean="0">
                <a:latin typeface="Comic Sans MS" pitchFamily="-112" charset="0"/>
              </a:rPr>
              <a:t> the electron cloud is suppressed at least up to </a:t>
            </a:r>
            <a:r>
              <a:rPr lang="en-US" sz="1500" dirty="0" err="1" smtClean="0">
                <a:latin typeface="Symbol" charset="2"/>
                <a:cs typeface="Symbol" charset="2"/>
              </a:rPr>
              <a:t>d</a:t>
            </a:r>
            <a:r>
              <a:rPr lang="en-US" sz="1500" baseline="-25000" dirty="0" err="1" smtClean="0">
                <a:latin typeface="Comic Sans MS" pitchFamily="-112" charset="0"/>
              </a:rPr>
              <a:t>max</a:t>
            </a:r>
            <a:r>
              <a:rPr lang="en-US" sz="1500" dirty="0" smtClean="0">
                <a:latin typeface="Comic Sans MS" pitchFamily="-112" charset="0"/>
              </a:rPr>
              <a:t> =2.0</a:t>
            </a:r>
          </a:p>
          <a:p>
            <a:pPr marL="576263" lvl="1" indent="-119063">
              <a:spcBef>
                <a:spcPts val="500"/>
              </a:spcBef>
              <a:buSzPct val="100000"/>
              <a:buFont typeface="Wingdings" charset="2"/>
              <a:buChar char="q"/>
            </a:pPr>
            <a:r>
              <a:rPr lang="en-US" sz="1500" dirty="0" smtClean="0">
                <a:latin typeface="Comic Sans MS" pitchFamily="-112" charset="0"/>
              </a:rPr>
              <a:t> actually electron clearing happens between bunches and there is no dependence on the SEY of the plate. A certain number of electrons survives between bunches, and also between batches, but it tends to saturate.</a:t>
            </a:r>
          </a:p>
        </p:txBody>
      </p:sp>
      <p:sp>
        <p:nvSpPr>
          <p:cNvPr id="4" name="Title 1"/>
          <p:cNvSpPr>
            <a:spLocks noGrp="1"/>
          </p:cNvSpPr>
          <p:nvPr>
            <p:ph type="title"/>
          </p:nvPr>
        </p:nvSpPr>
        <p:spPr>
          <a:xfrm>
            <a:off x="438150" y="304800"/>
            <a:ext cx="8229600" cy="868363"/>
          </a:xfrm>
        </p:spPr>
        <p:txBody>
          <a:bodyPr>
            <a:noAutofit/>
          </a:bodyPr>
          <a:lstStyle/>
          <a:p>
            <a:r>
              <a:rPr lang="en-US" sz="2800" dirty="0" smtClean="0"/>
              <a:t>Electron cloud simulations (II)</a:t>
            </a:r>
            <a:br>
              <a:rPr lang="en-US" sz="2800" dirty="0" smtClean="0"/>
            </a:br>
            <a:r>
              <a:rPr lang="en-US" sz="2800" dirty="0" smtClean="0"/>
              <a:t>including the voltage from the ion traps</a:t>
            </a:r>
            <a:endParaRPr lang="en-US" sz="2800" dirty="0"/>
          </a:p>
        </p:txBody>
      </p:sp>
      <p:sp>
        <p:nvSpPr>
          <p:cNvPr id="5" name="Slide Number Placeholder 5"/>
          <p:cNvSpPr>
            <a:spLocks noGrp="1"/>
          </p:cNvSpPr>
          <p:nvPr>
            <p:ph type="sldNum" sz="quarter" idx="12"/>
          </p:nvPr>
        </p:nvSpPr>
        <p:spPr>
          <a:xfrm>
            <a:off x="6553200" y="6356350"/>
            <a:ext cx="2133600" cy="365125"/>
          </a:xfrm>
          <a:noFill/>
        </p:spPr>
        <p:txBody>
          <a:bodyPr/>
          <a:lstStyle/>
          <a:p>
            <a:fld id="{8A4D6CA2-AF03-B544-A5BB-6D8759576B06}" type="slidenum">
              <a:rPr lang="de-DE">
                <a:latin typeface="Times" pitchFamily="-112" charset="0"/>
              </a:rPr>
              <a:pPr/>
              <a:t>6</a:t>
            </a:fld>
            <a:endParaRPr lang="de-DE" dirty="0">
              <a:latin typeface="Times" pitchFamily="-112" charset="0"/>
            </a:endParaRPr>
          </a:p>
        </p:txBody>
      </p:sp>
      <p:cxnSp>
        <p:nvCxnSpPr>
          <p:cNvPr id="27" name="Straight Arrow Connector 26"/>
          <p:cNvCxnSpPr/>
          <p:nvPr/>
        </p:nvCxnSpPr>
        <p:spPr>
          <a:xfrm>
            <a:off x="838200" y="3963988"/>
            <a:ext cx="2565654"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a:off x="170720" y="3047206"/>
            <a:ext cx="91744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990600" y="3506724"/>
            <a:ext cx="2260854" cy="2747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001537" y="2616754"/>
            <a:ext cx="2260854" cy="2747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685038" y="2769916"/>
            <a:ext cx="458724" cy="1524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V="1">
            <a:off x="698777" y="3214901"/>
            <a:ext cx="431246" cy="1524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3120177" y="2791802"/>
            <a:ext cx="414942" cy="15241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flipH="1" flipV="1">
            <a:off x="3098292" y="3228641"/>
            <a:ext cx="458724" cy="1524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0" y="2921590"/>
            <a:ext cx="685800" cy="276999"/>
          </a:xfrm>
          <a:prstGeom prst="rect">
            <a:avLst/>
          </a:prstGeom>
          <a:noFill/>
        </p:spPr>
        <p:txBody>
          <a:bodyPr wrap="square" rtlCol="0">
            <a:spAutoFit/>
          </a:bodyPr>
          <a:lstStyle/>
          <a:p>
            <a:r>
              <a:rPr lang="en-US" sz="1200" dirty="0" smtClean="0"/>
              <a:t>46 mm</a:t>
            </a:r>
            <a:endParaRPr lang="en-US" sz="1200" dirty="0"/>
          </a:p>
        </p:txBody>
      </p:sp>
      <p:sp>
        <p:nvSpPr>
          <p:cNvPr id="56" name="TextBox 55"/>
          <p:cNvSpPr txBox="1"/>
          <p:nvPr/>
        </p:nvSpPr>
        <p:spPr>
          <a:xfrm>
            <a:off x="1752600" y="3965576"/>
            <a:ext cx="838200" cy="276999"/>
          </a:xfrm>
          <a:prstGeom prst="rect">
            <a:avLst/>
          </a:prstGeom>
          <a:noFill/>
        </p:spPr>
        <p:txBody>
          <a:bodyPr wrap="square" rtlCol="0">
            <a:spAutoFit/>
          </a:bodyPr>
          <a:lstStyle/>
          <a:p>
            <a:r>
              <a:rPr lang="en-US" sz="1200" dirty="0" smtClean="0"/>
              <a:t>140 mm</a:t>
            </a:r>
            <a:endParaRPr lang="en-US" sz="1200" dirty="0"/>
          </a:p>
        </p:txBody>
      </p:sp>
      <p:pic>
        <p:nvPicPr>
          <p:cNvPr id="16" name="Picture 15" descr="ZSvolt3kV.pdf"/>
          <p:cNvPicPr>
            <a:picLocks noChangeAspect="1"/>
          </p:cNvPicPr>
          <p:nvPr/>
        </p:nvPicPr>
        <mc:AlternateContent xmlns:ma="http://schemas.microsoft.com/office/mac/drawingml/2008/main">
          <mc:Choice Requires="ma">
            <p:blipFill>
              <a:blip r:embed="rId2"/>
              <a:srcRect l="7158" t="9264" r="5369" b="926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l="7158" t="9264" r="5369" b="9264"/>
              <a:stretch>
                <a:fillRect/>
              </a:stretch>
            </p:blipFill>
          </mc:Fallback>
        </mc:AlternateContent>
        <p:spPr>
          <a:xfrm>
            <a:off x="4138301" y="1600639"/>
            <a:ext cx="4501738" cy="3240000"/>
          </a:xfrm>
          <a:prstGeom prst="rect">
            <a:avLst/>
          </a:prstGeom>
        </p:spPr>
      </p:pic>
      <p:cxnSp>
        <p:nvCxnSpPr>
          <p:cNvPr id="18" name="Straight Arrow Connector 17"/>
          <p:cNvCxnSpPr/>
          <p:nvPr/>
        </p:nvCxnSpPr>
        <p:spPr>
          <a:xfrm rot="5400000" flipH="1" flipV="1">
            <a:off x="1474508" y="3075792"/>
            <a:ext cx="470841"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1626908" y="3075793"/>
            <a:ext cx="470841"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flipH="1" flipV="1">
            <a:off x="1777721" y="3075793"/>
            <a:ext cx="470841"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1933295" y="3075793"/>
            <a:ext cx="470841"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2088869" y="3075793"/>
            <a:ext cx="470841"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flipH="1" flipV="1">
            <a:off x="2239682" y="3075792"/>
            <a:ext cx="470841"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flipH="1" flipV="1">
            <a:off x="2395256" y="3075793"/>
            <a:ext cx="470841"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flipH="1" flipV="1">
            <a:off x="2546069" y="3075793"/>
            <a:ext cx="470841"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flipH="1" flipV="1">
            <a:off x="1328217" y="3075792"/>
            <a:ext cx="470841"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140275" y="2845100"/>
            <a:ext cx="293863" cy="369332"/>
          </a:xfrm>
          <a:prstGeom prst="rect">
            <a:avLst/>
          </a:prstGeom>
          <a:noFill/>
        </p:spPr>
        <p:txBody>
          <a:bodyPr wrap="square" rtlCol="0">
            <a:spAutoFit/>
          </a:bodyPr>
          <a:lstStyle/>
          <a:p>
            <a:r>
              <a:rPr lang="en-US" u="sng" dirty="0" smtClean="0"/>
              <a:t>E</a:t>
            </a:r>
            <a:endParaRPr lang="en-US" u="sng" dirty="0"/>
          </a:p>
        </p:txBody>
      </p:sp>
      <p:sp>
        <p:nvSpPr>
          <p:cNvPr id="31" name="Oval 30"/>
          <p:cNvSpPr/>
          <p:nvPr/>
        </p:nvSpPr>
        <p:spPr>
          <a:xfrm>
            <a:off x="4519919" y="1521871"/>
            <a:ext cx="558329" cy="405103"/>
          </a:xfrm>
          <a:prstGeom prst="ellipse">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3649972" y="1718948"/>
            <a:ext cx="836101" cy="14074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325083" y="1686102"/>
            <a:ext cx="1270254" cy="307777"/>
          </a:xfrm>
          <a:prstGeom prst="rect">
            <a:avLst/>
          </a:prstGeom>
          <a:noFill/>
        </p:spPr>
        <p:txBody>
          <a:bodyPr wrap="square" rtlCol="0">
            <a:spAutoFit/>
          </a:bodyPr>
          <a:lstStyle/>
          <a:p>
            <a:r>
              <a:rPr lang="en-US" sz="1400" b="1" dirty="0" err="1" smtClean="0">
                <a:solidFill>
                  <a:srgbClr val="FF0000"/>
                </a:solidFill>
                <a:latin typeface="Symbol" charset="2"/>
                <a:cs typeface="Symbol" charset="2"/>
              </a:rPr>
              <a:t>l</a:t>
            </a:r>
            <a:r>
              <a:rPr lang="en-US" sz="1400" b="1" baseline="-25000" dirty="0" err="1" smtClean="0">
                <a:solidFill>
                  <a:srgbClr val="FF0000"/>
                </a:solidFill>
              </a:rPr>
              <a:t>ec</a:t>
            </a:r>
            <a:r>
              <a:rPr lang="en-US" sz="1400" b="1" dirty="0" smtClean="0">
                <a:solidFill>
                  <a:srgbClr val="FF0000"/>
                </a:solidFill>
              </a:rPr>
              <a:t> = 10</a:t>
            </a:r>
            <a:r>
              <a:rPr lang="en-US" sz="1400" b="1" baseline="30000" dirty="0">
                <a:solidFill>
                  <a:srgbClr val="FF0000"/>
                </a:solidFill>
              </a:rPr>
              <a:t>5</a:t>
            </a:r>
            <a:r>
              <a:rPr lang="en-US" sz="1400" b="1" baseline="-25000" dirty="0" smtClean="0">
                <a:solidFill>
                  <a:srgbClr val="FF0000"/>
                </a:solidFill>
              </a:rPr>
              <a:t> </a:t>
            </a:r>
            <a:r>
              <a:rPr lang="en-US" sz="1400" b="1" dirty="0" err="1" smtClean="0">
                <a:solidFill>
                  <a:srgbClr val="FF0000"/>
                </a:solidFill>
              </a:rPr>
              <a:t>e</a:t>
            </a:r>
            <a:r>
              <a:rPr lang="en-US" sz="1400" b="1" baseline="30000" dirty="0" err="1" smtClean="0">
                <a:solidFill>
                  <a:srgbClr val="FF0000"/>
                </a:solidFill>
              </a:rPr>
              <a:t>-</a:t>
            </a:r>
            <a:r>
              <a:rPr lang="en-US" sz="1400" b="1" dirty="0" err="1" smtClean="0">
                <a:solidFill>
                  <a:srgbClr val="FF0000"/>
                </a:solidFill>
              </a:rPr>
              <a:t>/m</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81889" y="4992613"/>
            <a:ext cx="8058150" cy="1438855"/>
          </a:xfrm>
          <a:prstGeom prst="rect">
            <a:avLst/>
          </a:prstGeom>
          <a:noFill/>
        </p:spPr>
        <p:txBody>
          <a:bodyPr wrap="square">
            <a:prstTxWarp prst="textNoShape">
              <a:avLst/>
            </a:prstTxWarp>
            <a:spAutoFit/>
          </a:bodyPr>
          <a:lstStyle/>
          <a:p>
            <a:pPr marL="119063" indent="-119063">
              <a:spcBef>
                <a:spcPts val="500"/>
              </a:spcBef>
              <a:buFont typeface="Arial" pitchFamily="-112" charset="0"/>
              <a:buChar char="•"/>
            </a:pPr>
            <a:r>
              <a:rPr lang="en-US" sz="1500" dirty="0" smtClean="0">
                <a:latin typeface="Comic Sans MS" pitchFamily="-112" charset="0"/>
              </a:rPr>
              <a:t>Assuming </a:t>
            </a:r>
            <a:r>
              <a:rPr lang="en-US" sz="1500" b="1" dirty="0" err="1" smtClean="0">
                <a:solidFill>
                  <a:srgbClr val="FF0000"/>
                </a:solidFill>
                <a:latin typeface="Symbol" charset="2"/>
                <a:cs typeface="Symbol" charset="2"/>
              </a:rPr>
              <a:t>d</a:t>
            </a:r>
            <a:r>
              <a:rPr lang="en-US" sz="1500" b="1" baseline="-25000" dirty="0" err="1" smtClean="0">
                <a:solidFill>
                  <a:srgbClr val="FF0000"/>
                </a:solidFill>
                <a:latin typeface="Comic Sans MS" pitchFamily="-112" charset="0"/>
              </a:rPr>
              <a:t>max</a:t>
            </a:r>
            <a:r>
              <a:rPr lang="en-US" sz="1500" b="1" dirty="0" smtClean="0">
                <a:solidFill>
                  <a:srgbClr val="FF0000"/>
                </a:solidFill>
                <a:latin typeface="Comic Sans MS" pitchFamily="-112" charset="0"/>
              </a:rPr>
              <a:t> =2.0 </a:t>
            </a:r>
            <a:r>
              <a:rPr lang="en-US" sz="1500" dirty="0" smtClean="0">
                <a:latin typeface="Comic Sans MS" pitchFamily="-112" charset="0"/>
              </a:rPr>
              <a:t>and </a:t>
            </a:r>
            <a:r>
              <a:rPr lang="en-US" sz="1500" b="1" dirty="0" smtClean="0">
                <a:solidFill>
                  <a:srgbClr val="FF0000"/>
                </a:solidFill>
                <a:latin typeface="Comic Sans MS" pitchFamily="-112" charset="0"/>
              </a:rPr>
              <a:t>scanning the voltage </a:t>
            </a:r>
            <a:r>
              <a:rPr lang="en-US" sz="1500" dirty="0" smtClean="0">
                <a:latin typeface="Comic Sans MS" pitchFamily="-112" charset="0"/>
              </a:rPr>
              <a:t>between the bottom and top plate</a:t>
            </a:r>
          </a:p>
          <a:p>
            <a:pPr marL="576263" lvl="1" indent="-119063">
              <a:spcBef>
                <a:spcPts val="500"/>
              </a:spcBef>
              <a:buSzPct val="100000"/>
              <a:buFont typeface="Wingdings" charset="2"/>
              <a:buChar char="q"/>
            </a:pPr>
            <a:r>
              <a:rPr lang="en-US" sz="1500" dirty="0" smtClean="0">
                <a:latin typeface="Comic Sans MS" pitchFamily="-112" charset="0"/>
              </a:rPr>
              <a:t> the electron cloud is found to be suppressed at for 500 V ≤ V &lt; 4 kV</a:t>
            </a:r>
          </a:p>
          <a:p>
            <a:pPr marL="576263" lvl="1" indent="-119063">
              <a:spcBef>
                <a:spcPts val="500"/>
              </a:spcBef>
              <a:buSzPct val="100000"/>
              <a:buFont typeface="Wingdings" charset="2"/>
              <a:buChar char="q"/>
            </a:pPr>
            <a:r>
              <a:rPr lang="en-US" sz="1500" dirty="0" smtClean="0">
                <a:latin typeface="Comic Sans MS" pitchFamily="-112" charset="0"/>
              </a:rPr>
              <a:t> V=100 V is not sufficient and a strong electron cloud is formed</a:t>
            </a:r>
          </a:p>
          <a:p>
            <a:pPr marL="576263" lvl="1" indent="-119063">
              <a:spcBef>
                <a:spcPts val="500"/>
              </a:spcBef>
              <a:buSzPct val="100000"/>
              <a:buFont typeface="Wingdings" charset="2"/>
              <a:buChar char="q"/>
            </a:pPr>
            <a:r>
              <a:rPr lang="en-US" sz="1500" dirty="0" smtClean="0">
                <a:latin typeface="Comic Sans MS" pitchFamily="-112" charset="0"/>
              </a:rPr>
              <a:t> For V=100 V the SEY threshold lies between 1.6 and 1.7, and the electron cloud that builds up is stronger than in absence of voltage. </a:t>
            </a:r>
          </a:p>
        </p:txBody>
      </p:sp>
      <p:sp>
        <p:nvSpPr>
          <p:cNvPr id="4" name="Title 1"/>
          <p:cNvSpPr>
            <a:spLocks noGrp="1"/>
          </p:cNvSpPr>
          <p:nvPr>
            <p:ph type="title"/>
          </p:nvPr>
        </p:nvSpPr>
        <p:spPr>
          <a:xfrm>
            <a:off x="438150" y="304800"/>
            <a:ext cx="8229600" cy="868363"/>
          </a:xfrm>
        </p:spPr>
        <p:txBody>
          <a:bodyPr>
            <a:noAutofit/>
          </a:bodyPr>
          <a:lstStyle/>
          <a:p>
            <a:r>
              <a:rPr lang="en-US" sz="2800" dirty="0" smtClean="0"/>
              <a:t>Electron cloud simulations (III)</a:t>
            </a:r>
            <a:br>
              <a:rPr lang="en-US" sz="2800" dirty="0" smtClean="0"/>
            </a:br>
            <a:r>
              <a:rPr lang="en-US" sz="2800" dirty="0" smtClean="0"/>
              <a:t>scanning the voltage values</a:t>
            </a:r>
            <a:endParaRPr lang="en-US" sz="2800" dirty="0"/>
          </a:p>
        </p:txBody>
      </p:sp>
      <p:sp>
        <p:nvSpPr>
          <p:cNvPr id="5" name="Slide Number Placeholder 5"/>
          <p:cNvSpPr>
            <a:spLocks noGrp="1"/>
          </p:cNvSpPr>
          <p:nvPr>
            <p:ph type="sldNum" sz="quarter" idx="12"/>
          </p:nvPr>
        </p:nvSpPr>
        <p:spPr>
          <a:xfrm>
            <a:off x="6553200" y="6356350"/>
            <a:ext cx="2133600" cy="365125"/>
          </a:xfrm>
          <a:noFill/>
        </p:spPr>
        <p:txBody>
          <a:bodyPr/>
          <a:lstStyle/>
          <a:p>
            <a:fld id="{8A4D6CA2-AF03-B544-A5BB-6D8759576B06}" type="slidenum">
              <a:rPr lang="de-DE">
                <a:latin typeface="Times" pitchFamily="-112" charset="0"/>
              </a:rPr>
              <a:pPr/>
              <a:t>7</a:t>
            </a:fld>
            <a:endParaRPr lang="de-DE" dirty="0">
              <a:latin typeface="Times" pitchFamily="-112" charset="0"/>
            </a:endParaRPr>
          </a:p>
        </p:txBody>
      </p:sp>
      <p:pic>
        <p:nvPicPr>
          <p:cNvPr id="35" name="Picture 34" descr="ZSvolts.pdf"/>
          <p:cNvPicPr>
            <a:picLocks noChangeAspect="1"/>
          </p:cNvPicPr>
          <p:nvPr/>
        </p:nvPicPr>
        <mc:AlternateContent xmlns:ma="http://schemas.microsoft.com/office/mac/drawingml/2008/main">
          <mc:Choice Requires="ma">
            <p:blipFill>
              <a:blip r:embed="rId2"/>
              <a:srcRect l="7158" t="9264" r="5369" b="926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l="7158" t="9264" r="5369" b="9264"/>
              <a:stretch>
                <a:fillRect/>
              </a:stretch>
            </p:blipFill>
          </mc:Fallback>
        </mc:AlternateContent>
        <p:spPr>
          <a:xfrm>
            <a:off x="74214" y="1447800"/>
            <a:ext cx="4501738" cy="3240000"/>
          </a:xfrm>
          <a:prstGeom prst="rect">
            <a:avLst/>
          </a:prstGeom>
        </p:spPr>
      </p:pic>
      <p:pic>
        <p:nvPicPr>
          <p:cNvPr id="36" name="Picture 35" descr="ZSvolt01kV.pdf"/>
          <p:cNvPicPr>
            <a:picLocks noChangeAspect="1"/>
          </p:cNvPicPr>
          <p:nvPr/>
        </p:nvPicPr>
        <mc:AlternateContent xmlns:ma="http://schemas.microsoft.com/office/mac/drawingml/2008/main">
          <mc:Choice Requires="ma">
            <p:blipFill>
              <a:blip r:embed="rId4"/>
              <a:srcRect l="7158" t="9264" r="5369" b="926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l="7158" t="9264" r="5369" b="9264"/>
              <a:stretch>
                <a:fillRect/>
              </a:stretch>
            </p:blipFill>
          </mc:Fallback>
        </mc:AlternateContent>
        <p:spPr>
          <a:xfrm>
            <a:off x="5656168" y="2009788"/>
            <a:ext cx="3030632" cy="2181212"/>
          </a:xfrm>
          <a:prstGeom prst="rect">
            <a:avLst/>
          </a:prstGeom>
          <a:ln w="9525" cap="flat" cmpd="sng" algn="ctr">
            <a:solidFill>
              <a:srgbClr val="0000FF"/>
            </a:solidFill>
            <a:prstDash val="solid"/>
            <a:round/>
            <a:headEnd type="none" w="med" len="med"/>
            <a:tailEnd type="none" w="med" len="med"/>
          </a:ln>
        </p:spPr>
      </p:pic>
      <p:sp>
        <p:nvSpPr>
          <p:cNvPr id="37" name="Oval 36"/>
          <p:cNvSpPr/>
          <p:nvPr/>
        </p:nvSpPr>
        <p:spPr>
          <a:xfrm>
            <a:off x="1072867" y="1948871"/>
            <a:ext cx="3711244" cy="1259102"/>
          </a:xfrm>
          <a:prstGeom prst="ellipse">
            <a:avLst/>
          </a:prstGeom>
          <a:noFill/>
          <a:ln w="9525"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4703863" y="2387154"/>
            <a:ext cx="835633" cy="317178"/>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85196" y="4204306"/>
            <a:ext cx="8058150" cy="2567370"/>
          </a:xfrm>
          <a:prstGeom prst="rect">
            <a:avLst/>
          </a:prstGeom>
          <a:noFill/>
        </p:spPr>
        <p:txBody>
          <a:bodyPr wrap="square">
            <a:prstTxWarp prst="textNoShape">
              <a:avLst/>
            </a:prstTxWarp>
            <a:spAutoFit/>
          </a:bodyPr>
          <a:lstStyle/>
          <a:p>
            <a:pPr marL="119063" indent="-119063">
              <a:spcBef>
                <a:spcPts val="500"/>
              </a:spcBef>
              <a:buFont typeface="Arial" pitchFamily="-112" charset="0"/>
              <a:buChar char="•"/>
            </a:pPr>
            <a:r>
              <a:rPr lang="en-US" sz="1400" dirty="0" smtClean="0">
                <a:latin typeface="Comic Sans MS" pitchFamily="-112" charset="0"/>
              </a:rPr>
              <a:t>When we change the voltage, we actually change </a:t>
            </a:r>
            <a:r>
              <a:rPr lang="en-US" sz="1400" b="1" dirty="0" smtClean="0">
                <a:solidFill>
                  <a:srgbClr val="FF0000"/>
                </a:solidFill>
                <a:latin typeface="Comic Sans MS" pitchFamily="-112" charset="0"/>
              </a:rPr>
              <a:t>the clearing efficiency</a:t>
            </a:r>
          </a:p>
          <a:p>
            <a:pPr marL="576263" lvl="1" indent="-119063">
              <a:spcBef>
                <a:spcPts val="500"/>
              </a:spcBef>
              <a:buSzPct val="100000"/>
              <a:buFont typeface="Wingdings" charset="2"/>
              <a:buChar char="q"/>
            </a:pPr>
            <a:r>
              <a:rPr lang="en-US" sz="1400" dirty="0" smtClean="0">
                <a:latin typeface="Comic Sans MS" pitchFamily="-112" charset="0"/>
              </a:rPr>
              <a:t> electrons are cleared more efficiently (i.e. more quickly)</a:t>
            </a:r>
            <a:r>
              <a:rPr lang="en-US" sz="1400" dirty="0" smtClean="0">
                <a:latin typeface="Comic Sans MS" pitchFamily="-112" charset="0"/>
              </a:rPr>
              <a:t> </a:t>
            </a:r>
            <a:r>
              <a:rPr lang="en-US" sz="1400" dirty="0" smtClean="0">
                <a:latin typeface="Comic Sans MS" pitchFamily="-112" charset="0"/>
              </a:rPr>
              <a:t>with</a:t>
            </a:r>
            <a:r>
              <a:rPr lang="en-US" sz="1400" dirty="0" smtClean="0">
                <a:latin typeface="Comic Sans MS" pitchFamily="-112" charset="0"/>
              </a:rPr>
              <a:t> </a:t>
            </a:r>
            <a:r>
              <a:rPr lang="en-US" sz="1400" dirty="0" smtClean="0">
                <a:latin typeface="Comic Sans MS" pitchFamily="-112" charset="0"/>
              </a:rPr>
              <a:t>higher voltages</a:t>
            </a:r>
          </a:p>
          <a:p>
            <a:pPr marL="576263" lvl="1" indent="-119063">
              <a:spcBef>
                <a:spcPts val="500"/>
              </a:spcBef>
              <a:buSzPct val="100000"/>
              <a:buFont typeface="Wingdings" charset="2"/>
              <a:buChar char="q"/>
            </a:pPr>
            <a:r>
              <a:rPr lang="en-US" sz="1400" dirty="0" smtClean="0">
                <a:latin typeface="Comic Sans MS" pitchFamily="-112" charset="0"/>
              </a:rPr>
              <a:t> However, if </a:t>
            </a:r>
            <a:r>
              <a:rPr lang="en-US" sz="1400" dirty="0" smtClean="0">
                <a:latin typeface="Comic Sans MS" pitchFamily="-112" charset="0"/>
              </a:rPr>
              <a:t>the voltage </a:t>
            </a:r>
            <a:r>
              <a:rPr lang="en-US" sz="1400" dirty="0" smtClean="0">
                <a:latin typeface="Comic Sans MS" pitchFamily="-112" charset="0"/>
              </a:rPr>
              <a:t>becomes</a:t>
            </a:r>
          </a:p>
          <a:p>
            <a:pPr marL="1033463" lvl="2" indent="-119063">
              <a:spcBef>
                <a:spcPts val="500"/>
              </a:spcBef>
              <a:buSzPct val="100000"/>
              <a:buFont typeface="Wingdings" charset="2"/>
              <a:buChar char="ü"/>
            </a:pPr>
            <a:r>
              <a:rPr lang="en-US" sz="1400" dirty="0" smtClean="0">
                <a:latin typeface="Comic Sans MS" pitchFamily="-112" charset="0"/>
              </a:rPr>
              <a:t> too low (</a:t>
            </a:r>
            <a:r>
              <a:rPr lang="en-US" sz="1400" b="1" dirty="0" smtClean="0">
                <a:solidFill>
                  <a:srgbClr val="FF0000"/>
                </a:solidFill>
                <a:latin typeface="Comic Sans MS" pitchFamily="-112" charset="0"/>
              </a:rPr>
              <a:t>&lt;500 V</a:t>
            </a:r>
            <a:r>
              <a:rPr lang="en-US" sz="1400" dirty="0" smtClean="0">
                <a:latin typeface="Comic Sans MS" pitchFamily="-112" charset="0"/>
              </a:rPr>
              <a:t>), </a:t>
            </a:r>
            <a:r>
              <a:rPr lang="en-US" sz="1400" dirty="0" smtClean="0">
                <a:latin typeface="Comic Sans MS" pitchFamily="-112" charset="0"/>
              </a:rPr>
              <a:t>no clearing happens and the voltage actually gives the electrons the additional energy as to slightly enhance the </a:t>
            </a:r>
            <a:r>
              <a:rPr lang="en-US" sz="1400" dirty="0" err="1" smtClean="0">
                <a:latin typeface="Comic Sans MS" pitchFamily="-112" charset="0"/>
              </a:rPr>
              <a:t>multipacting</a:t>
            </a:r>
            <a:r>
              <a:rPr lang="en-US" sz="1400" dirty="0" smtClean="0">
                <a:latin typeface="Comic Sans MS" pitchFamily="-112" charset="0"/>
              </a:rPr>
              <a:t> that would anyway occur without voltage applied</a:t>
            </a:r>
          </a:p>
          <a:p>
            <a:pPr marL="1033463" lvl="2" indent="-119063">
              <a:spcBef>
                <a:spcPts val="500"/>
              </a:spcBef>
              <a:buSzPct val="100000"/>
              <a:buFont typeface="Wingdings" charset="2"/>
              <a:buChar char="ü"/>
            </a:pPr>
            <a:r>
              <a:rPr lang="en-US" sz="1400" dirty="0" smtClean="0">
                <a:latin typeface="Comic Sans MS" pitchFamily="-112" charset="0"/>
              </a:rPr>
              <a:t> too high (</a:t>
            </a:r>
            <a:r>
              <a:rPr lang="en-US" sz="1400" b="1" dirty="0" smtClean="0">
                <a:solidFill>
                  <a:srgbClr val="FF0000"/>
                </a:solidFill>
                <a:latin typeface="Comic Sans MS" pitchFamily="-112" charset="0"/>
              </a:rPr>
              <a:t>&gt;7 kV</a:t>
            </a:r>
            <a:r>
              <a:rPr lang="en-US" sz="1400" dirty="0" smtClean="0">
                <a:latin typeface="Comic Sans MS" pitchFamily="-112" charset="0"/>
              </a:rPr>
              <a:t>), </a:t>
            </a:r>
            <a:r>
              <a:rPr lang="en-US" sz="1400" dirty="0" smtClean="0">
                <a:latin typeface="Comic Sans MS" pitchFamily="-112" charset="0"/>
              </a:rPr>
              <a:t>some electrons can </a:t>
            </a:r>
            <a:r>
              <a:rPr lang="en-US" sz="1400" dirty="0" smtClean="0">
                <a:latin typeface="Comic Sans MS" pitchFamily="-112" charset="0"/>
              </a:rPr>
              <a:t>be </a:t>
            </a:r>
            <a:r>
              <a:rPr lang="en-US" sz="1400" dirty="0" smtClean="0">
                <a:latin typeface="Comic Sans MS" pitchFamily="-112" charset="0"/>
              </a:rPr>
              <a:t>accelerated to</a:t>
            </a:r>
            <a:r>
              <a:rPr lang="en-US" sz="1400" dirty="0" smtClean="0">
                <a:latin typeface="Comic Sans MS" pitchFamily="-112" charset="0"/>
              </a:rPr>
              <a:t> high enough energies as </a:t>
            </a:r>
            <a:r>
              <a:rPr lang="en-US" sz="1400" dirty="0" smtClean="0">
                <a:latin typeface="Comic Sans MS" pitchFamily="-112" charset="0"/>
              </a:rPr>
              <a:t>to</a:t>
            </a:r>
            <a:r>
              <a:rPr lang="en-US" sz="1400" dirty="0" smtClean="0">
                <a:latin typeface="Comic Sans MS" pitchFamily="-112" charset="0"/>
              </a:rPr>
              <a:t> multiply their number when hitting </a:t>
            </a:r>
            <a:r>
              <a:rPr lang="en-US" sz="1400" dirty="0" smtClean="0">
                <a:latin typeface="Comic Sans MS" pitchFamily="-112" charset="0"/>
              </a:rPr>
              <a:t>the plate during/after</a:t>
            </a:r>
            <a:r>
              <a:rPr lang="en-US" sz="1400" dirty="0" smtClean="0">
                <a:latin typeface="Comic Sans MS" pitchFamily="-112" charset="0"/>
              </a:rPr>
              <a:t> </a:t>
            </a:r>
            <a:r>
              <a:rPr lang="en-US" sz="1400" dirty="0" smtClean="0">
                <a:latin typeface="Comic Sans MS" pitchFamily="-112" charset="0"/>
              </a:rPr>
              <a:t>a</a:t>
            </a:r>
            <a:r>
              <a:rPr lang="en-US" sz="1400" dirty="0" smtClean="0">
                <a:latin typeface="Comic Sans MS" pitchFamily="-112" charset="0"/>
              </a:rPr>
              <a:t> </a:t>
            </a:r>
            <a:r>
              <a:rPr lang="en-US" sz="1400" dirty="0" smtClean="0">
                <a:latin typeface="Comic Sans MS" pitchFamily="-112" charset="0"/>
              </a:rPr>
              <a:t>bunch passage</a:t>
            </a:r>
          </a:p>
          <a:p>
            <a:pPr marL="576263" lvl="1" indent="-119063">
              <a:spcBef>
                <a:spcPts val="500"/>
              </a:spcBef>
              <a:buSzPct val="100000"/>
              <a:buFont typeface="Wingdings" charset="2"/>
              <a:buChar char="q"/>
            </a:pPr>
            <a:r>
              <a:rPr lang="en-US" sz="1400" dirty="0" smtClean="0">
                <a:latin typeface="Comic Sans MS" pitchFamily="-112" charset="0"/>
              </a:rPr>
              <a:t> the quoted clearing voltage values also depend on having assumed in the model a maximum SEY at </a:t>
            </a:r>
            <a:r>
              <a:rPr lang="en-US" sz="1400" dirty="0" err="1" smtClean="0">
                <a:latin typeface="Comic Sans MS" pitchFamily="-112" charset="0"/>
              </a:rPr>
              <a:t>E</a:t>
            </a:r>
            <a:r>
              <a:rPr lang="en-US" sz="1400" baseline="-25000" dirty="0" err="1" smtClean="0">
                <a:latin typeface="Comic Sans MS" pitchFamily="-112" charset="0"/>
              </a:rPr>
              <a:t>max</a:t>
            </a:r>
            <a:r>
              <a:rPr lang="en-US" sz="1400" dirty="0" smtClean="0">
                <a:latin typeface="Comic Sans MS" pitchFamily="-112" charset="0"/>
              </a:rPr>
              <a:t>=230 </a:t>
            </a:r>
            <a:r>
              <a:rPr lang="en-US" sz="1400" dirty="0" err="1" smtClean="0">
                <a:latin typeface="Comic Sans MS" pitchFamily="-112" charset="0"/>
              </a:rPr>
              <a:t>eV</a:t>
            </a:r>
            <a:endParaRPr lang="en-US" sz="1400" dirty="0" smtClean="0">
              <a:latin typeface="Comic Sans MS" pitchFamily="-112" charset="0"/>
            </a:endParaRPr>
          </a:p>
        </p:txBody>
      </p:sp>
      <p:sp>
        <p:nvSpPr>
          <p:cNvPr id="4" name="Title 1"/>
          <p:cNvSpPr>
            <a:spLocks noGrp="1"/>
          </p:cNvSpPr>
          <p:nvPr>
            <p:ph type="title"/>
          </p:nvPr>
        </p:nvSpPr>
        <p:spPr>
          <a:xfrm>
            <a:off x="438150" y="304800"/>
            <a:ext cx="8229600" cy="868363"/>
          </a:xfrm>
        </p:spPr>
        <p:txBody>
          <a:bodyPr>
            <a:noAutofit/>
          </a:bodyPr>
          <a:lstStyle/>
          <a:p>
            <a:r>
              <a:rPr lang="en-US" sz="2800" dirty="0" smtClean="0"/>
              <a:t>Electron cloud simulations (IV)</a:t>
            </a:r>
            <a:br>
              <a:rPr lang="en-US" sz="2800" dirty="0" smtClean="0"/>
            </a:br>
            <a:r>
              <a:rPr lang="en-US" sz="2800" dirty="0" smtClean="0"/>
              <a:t>scanning the voltage values</a:t>
            </a:r>
            <a:endParaRPr lang="en-US" sz="2800" dirty="0"/>
          </a:p>
        </p:txBody>
      </p:sp>
      <p:sp>
        <p:nvSpPr>
          <p:cNvPr id="5" name="Slide Number Placeholder 5"/>
          <p:cNvSpPr>
            <a:spLocks noGrp="1"/>
          </p:cNvSpPr>
          <p:nvPr>
            <p:ph type="sldNum" sz="quarter" idx="12"/>
          </p:nvPr>
        </p:nvSpPr>
        <p:spPr>
          <a:xfrm>
            <a:off x="6553200" y="6356350"/>
            <a:ext cx="2133600" cy="365125"/>
          </a:xfrm>
          <a:noFill/>
        </p:spPr>
        <p:txBody>
          <a:bodyPr/>
          <a:lstStyle/>
          <a:p>
            <a:fld id="{8A4D6CA2-AF03-B544-A5BB-6D8759576B06}" type="slidenum">
              <a:rPr lang="de-DE">
                <a:latin typeface="Times" pitchFamily="-112" charset="0"/>
              </a:rPr>
              <a:pPr/>
              <a:t>8</a:t>
            </a:fld>
            <a:endParaRPr lang="de-DE" dirty="0">
              <a:latin typeface="Times" pitchFamily="-112" charset="0"/>
            </a:endParaRPr>
          </a:p>
        </p:txBody>
      </p:sp>
      <p:pic>
        <p:nvPicPr>
          <p:cNvPr id="9" name="Picture 8" descr="ZSvolt500V3kV-d20-zoom.pdf"/>
          <p:cNvPicPr>
            <a:picLocks noChangeAspect="1"/>
          </p:cNvPicPr>
          <p:nvPr/>
        </p:nvPicPr>
        <mc:AlternateContent xmlns:ma="http://schemas.microsoft.com/office/mac/drawingml/2008/main">
          <mc:Choice Requires="ma">
            <p:blipFill>
              <a:blip r:embed="rId2"/>
              <a:srcRect l="7158" t="9264" r="5369" b="926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l="7158" t="9264" r="5369" b="9264"/>
              <a:stretch>
                <a:fillRect/>
              </a:stretch>
            </p:blipFill>
          </mc:Fallback>
        </mc:AlternateContent>
        <p:spPr>
          <a:xfrm>
            <a:off x="304800" y="1173163"/>
            <a:ext cx="4001541" cy="2880000"/>
          </a:xfrm>
          <a:prstGeom prst="rect">
            <a:avLst/>
          </a:prstGeom>
        </p:spPr>
      </p:pic>
      <p:pic>
        <p:nvPicPr>
          <p:cNvPr id="10" name="Picture 9" descr="ZSvolts-zoomb.pdf"/>
          <p:cNvPicPr>
            <a:picLocks noChangeAspect="1"/>
          </p:cNvPicPr>
          <p:nvPr/>
        </p:nvPicPr>
        <mc:AlternateContent xmlns:ma="http://schemas.microsoft.com/office/mac/drawingml/2008/main">
          <mc:Choice Requires="ma">
            <p:blipFill>
              <a:blip r:embed="rId4"/>
              <a:srcRect l="7158" t="9264" r="5369" b="926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l="7158" t="9264" r="5369" b="9264"/>
              <a:stretch>
                <a:fillRect/>
              </a:stretch>
            </p:blipFill>
          </mc:Fallback>
        </mc:AlternateContent>
        <p:spPr>
          <a:xfrm>
            <a:off x="4730334" y="1173163"/>
            <a:ext cx="4001549" cy="2880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09600" y="5201688"/>
            <a:ext cx="8058150" cy="1513235"/>
          </a:xfrm>
          <a:prstGeom prst="rect">
            <a:avLst/>
          </a:prstGeom>
          <a:noFill/>
        </p:spPr>
        <p:txBody>
          <a:bodyPr wrap="square">
            <a:prstTxWarp prst="textNoShape">
              <a:avLst/>
            </a:prstTxWarp>
            <a:spAutoFit/>
          </a:bodyPr>
          <a:lstStyle/>
          <a:p>
            <a:pPr marL="119063" indent="-119063">
              <a:spcBef>
                <a:spcPts val="500"/>
              </a:spcBef>
              <a:buFont typeface="Arial" pitchFamily="-112" charset="0"/>
              <a:buChar char="•"/>
            </a:pPr>
            <a:r>
              <a:rPr lang="en-US" sz="1400" dirty="0" smtClean="0">
                <a:latin typeface="Comic Sans MS" pitchFamily="-112" charset="0"/>
              </a:rPr>
              <a:t>Distribution of electrons inside the beam chamber (snapshot taken just before the passage of the last bunch of the second batch): </a:t>
            </a:r>
          </a:p>
          <a:p>
            <a:pPr marL="576263" lvl="1" indent="-119063">
              <a:spcBef>
                <a:spcPts val="500"/>
              </a:spcBef>
              <a:buFont typeface="Wingdings" charset="2"/>
              <a:buChar char="q"/>
            </a:pPr>
            <a:r>
              <a:rPr lang="en-US" sz="1400" dirty="0">
                <a:latin typeface="Comic Sans MS" pitchFamily="-112" charset="0"/>
              </a:rPr>
              <a:t> </a:t>
            </a:r>
            <a:r>
              <a:rPr lang="en-US" sz="1400" dirty="0" smtClean="0">
                <a:latin typeface="Comic Sans MS" pitchFamily="-112" charset="0"/>
              </a:rPr>
              <a:t>A certain concentration of electrons remains in the vicinity of the plate at higher potential (the higher the voltage, the more localized</a:t>
            </a:r>
            <a:r>
              <a:rPr lang="en-US" sz="1400" dirty="0" smtClean="0">
                <a:latin typeface="Comic Sans MS" pitchFamily="-112" charset="0"/>
              </a:rPr>
              <a:t> is the distribution) </a:t>
            </a:r>
            <a:endParaRPr lang="en-US" sz="1400" dirty="0" smtClean="0">
              <a:latin typeface="Comic Sans MS" pitchFamily="-112" charset="0"/>
            </a:endParaRPr>
          </a:p>
          <a:p>
            <a:pPr marL="576263" lvl="1" indent="-119063">
              <a:spcBef>
                <a:spcPts val="500"/>
              </a:spcBef>
              <a:buFont typeface="Wingdings" charset="2"/>
              <a:buChar char="q"/>
            </a:pPr>
            <a:r>
              <a:rPr lang="en-US" sz="1400" dirty="0" smtClean="0">
                <a:latin typeface="Comic Sans MS" pitchFamily="-112" charset="0"/>
              </a:rPr>
              <a:t> The amount probably also depends on the</a:t>
            </a:r>
            <a:r>
              <a:rPr lang="en-US" sz="1400" dirty="0" smtClean="0">
                <a:latin typeface="Comic Sans MS" pitchFamily="-112" charset="0"/>
              </a:rPr>
              <a:t> model assumption </a:t>
            </a:r>
            <a:r>
              <a:rPr lang="en-US" sz="1400" dirty="0" smtClean="0">
                <a:latin typeface="Comic Sans MS" pitchFamily="-112" charset="0"/>
              </a:rPr>
              <a:t>of 0.7 probability of elastic reflection at low energy! </a:t>
            </a:r>
          </a:p>
        </p:txBody>
      </p:sp>
      <p:sp>
        <p:nvSpPr>
          <p:cNvPr id="4" name="Title 1"/>
          <p:cNvSpPr>
            <a:spLocks noGrp="1"/>
          </p:cNvSpPr>
          <p:nvPr>
            <p:ph type="title"/>
          </p:nvPr>
        </p:nvSpPr>
        <p:spPr>
          <a:xfrm>
            <a:off x="438150" y="304800"/>
            <a:ext cx="8229600" cy="868363"/>
          </a:xfrm>
        </p:spPr>
        <p:txBody>
          <a:bodyPr>
            <a:noAutofit/>
          </a:bodyPr>
          <a:lstStyle/>
          <a:p>
            <a:r>
              <a:rPr lang="en-US" sz="2800" dirty="0" smtClean="0"/>
              <a:t>Electron cloud simulations (V)</a:t>
            </a:r>
            <a:br>
              <a:rPr lang="en-US" sz="2800" dirty="0" smtClean="0"/>
            </a:br>
            <a:r>
              <a:rPr lang="en-US" sz="2800" dirty="0" smtClean="0"/>
              <a:t>distribution of electrons with clearing voltage</a:t>
            </a:r>
            <a:endParaRPr lang="en-US" sz="2800" dirty="0"/>
          </a:p>
        </p:txBody>
      </p:sp>
      <p:sp>
        <p:nvSpPr>
          <p:cNvPr id="5" name="Slide Number Placeholder 5"/>
          <p:cNvSpPr>
            <a:spLocks noGrp="1"/>
          </p:cNvSpPr>
          <p:nvPr>
            <p:ph type="sldNum" sz="quarter" idx="12"/>
          </p:nvPr>
        </p:nvSpPr>
        <p:spPr>
          <a:xfrm>
            <a:off x="6553200" y="6356350"/>
            <a:ext cx="2133600" cy="365125"/>
          </a:xfrm>
          <a:noFill/>
        </p:spPr>
        <p:txBody>
          <a:bodyPr/>
          <a:lstStyle/>
          <a:p>
            <a:fld id="{8A4D6CA2-AF03-B544-A5BB-6D8759576B06}" type="slidenum">
              <a:rPr lang="de-DE">
                <a:latin typeface="Times" pitchFamily="-112" charset="0"/>
              </a:rPr>
              <a:pPr/>
              <a:t>9</a:t>
            </a:fld>
            <a:endParaRPr lang="de-DE" dirty="0">
              <a:latin typeface="Times" pitchFamily="-112" charset="0"/>
            </a:endParaRPr>
          </a:p>
        </p:txBody>
      </p:sp>
      <p:pic>
        <p:nvPicPr>
          <p:cNvPr id="11" name="Picture 10" descr="dist-volt.png"/>
          <p:cNvPicPr>
            <a:picLocks noChangeAspect="1"/>
          </p:cNvPicPr>
          <p:nvPr/>
        </p:nvPicPr>
        <p:blipFill>
          <a:blip r:embed="rId2"/>
          <a:srcRect l="7159" t="9265" r="5369" b="9265"/>
          <a:stretch>
            <a:fillRect/>
          </a:stretch>
        </p:blipFill>
        <p:spPr>
          <a:xfrm>
            <a:off x="1981200" y="1447800"/>
            <a:ext cx="5002013" cy="3600000"/>
          </a:xfrm>
          <a:prstGeom prst="rect">
            <a:avLst/>
          </a:prstGeom>
        </p:spPr>
      </p:pic>
      <p:grpSp>
        <p:nvGrpSpPr>
          <p:cNvPr id="33" name="Group 32"/>
          <p:cNvGrpSpPr/>
          <p:nvPr/>
        </p:nvGrpSpPr>
        <p:grpSpPr>
          <a:xfrm>
            <a:off x="2590800" y="2660537"/>
            <a:ext cx="4114799" cy="974436"/>
            <a:chOff x="2590800" y="2649589"/>
            <a:chExt cx="4114799" cy="873440"/>
          </a:xfrm>
        </p:grpSpPr>
        <p:cxnSp>
          <p:nvCxnSpPr>
            <p:cNvPr id="14" name="Straight Connector 13"/>
            <p:cNvCxnSpPr/>
            <p:nvPr/>
          </p:nvCxnSpPr>
          <p:spPr>
            <a:xfrm rot="5400000">
              <a:off x="2483648" y="2767688"/>
              <a:ext cx="458724" cy="24441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V="1">
              <a:off x="2511126" y="3198934"/>
              <a:ext cx="403768" cy="24442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6346924" y="2760587"/>
              <a:ext cx="469670" cy="247677"/>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6379877" y="3197306"/>
              <a:ext cx="403766" cy="24767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831959" y="2649589"/>
              <a:ext cx="3625960" cy="1588"/>
            </a:xfrm>
            <a:prstGeom prst="line">
              <a:avLst/>
            </a:prstGeom>
            <a:ln w="28575" cap="flat" cmpd="sng" algn="ctr">
              <a:solidFill>
                <a:schemeClr val="bg1">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835220" y="3521440"/>
              <a:ext cx="3625960" cy="1588"/>
            </a:xfrm>
            <a:prstGeom prst="line">
              <a:avLst/>
            </a:prstGeom>
            <a:ln w="28575" cap="flat" cmpd="sng" algn="ctr">
              <a:solidFill>
                <a:schemeClr val="bg1">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4339249" y="4921268"/>
            <a:ext cx="663125" cy="323165"/>
          </a:xfrm>
          <a:prstGeom prst="rect">
            <a:avLst/>
          </a:prstGeom>
          <a:noFill/>
        </p:spPr>
        <p:txBody>
          <a:bodyPr wrap="none" rtlCol="0">
            <a:spAutoFit/>
          </a:bodyPr>
          <a:lstStyle/>
          <a:p>
            <a:r>
              <a:rPr lang="en-US" sz="1500" dirty="0" err="1" smtClean="0"/>
              <a:t>x</a:t>
            </a:r>
            <a:r>
              <a:rPr lang="en-US" sz="1500" dirty="0" smtClean="0"/>
              <a:t> (cm)</a:t>
            </a:r>
            <a:endParaRPr lang="en-US" sz="1500" dirty="0"/>
          </a:p>
        </p:txBody>
      </p:sp>
      <p:sp>
        <p:nvSpPr>
          <p:cNvPr id="35" name="TextBox 34"/>
          <p:cNvSpPr txBox="1"/>
          <p:nvPr/>
        </p:nvSpPr>
        <p:spPr>
          <a:xfrm>
            <a:off x="1454724" y="3005244"/>
            <a:ext cx="666882" cy="323165"/>
          </a:xfrm>
          <a:prstGeom prst="rect">
            <a:avLst/>
          </a:prstGeom>
          <a:noFill/>
        </p:spPr>
        <p:txBody>
          <a:bodyPr wrap="none" rtlCol="0">
            <a:spAutoFit/>
          </a:bodyPr>
          <a:lstStyle/>
          <a:p>
            <a:r>
              <a:rPr lang="en-US" sz="1500" dirty="0" err="1" smtClean="0"/>
              <a:t>y</a:t>
            </a:r>
            <a:r>
              <a:rPr lang="en-US" sz="1500" dirty="0" smtClean="0"/>
              <a:t> (cm)</a:t>
            </a:r>
            <a:endParaRPr lang="en-US" sz="1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cmpd="sng" algn="ctr">
          <a:solidFill>
            <a:srgbClr val="0000FF"/>
          </a:solidFill>
          <a:prstDash val="solid"/>
          <a:round/>
          <a:headEnd type="none" w="med" len="med"/>
          <a:tailEnd type="none" w="med" len="med"/>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1865</TotalTime>
  <Words>1665</Words>
  <Application>Microsoft Macintosh PowerPoint</Application>
  <PresentationFormat>On-screen Show (4:3)</PresentationFormat>
  <Paragraphs>140</Paragraphs>
  <Slides>16</Slides>
  <Notes>0</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Electron cloud simulations for the SPS electrostatic septum (ZS)    G. Rumolo, for the joint SPSU ST and TF meeting (22/04/2010)</vt:lpstr>
      <vt:lpstr>What the ZS looks like….</vt:lpstr>
      <vt:lpstr>Some practical information on the ZS</vt:lpstr>
      <vt:lpstr>ZS during SPS operation with high intensity LHC beams</vt:lpstr>
      <vt:lpstr>Electron cloud simulations (I) the ZS geometry without external fields</vt:lpstr>
      <vt:lpstr>Electron cloud simulations (II) including the voltage from the ion traps</vt:lpstr>
      <vt:lpstr>Electron cloud simulations (III) scanning the voltage values</vt:lpstr>
      <vt:lpstr>Electron cloud simulations (IV) scanning the voltage values</vt:lpstr>
      <vt:lpstr>Electron cloud simulations (V) distribution of electrons with clearing voltage</vt:lpstr>
      <vt:lpstr>Electron cloud simulations (VI) effect of a solenoid field alone</vt:lpstr>
      <vt:lpstr>Electron cloud simulations (VII) scanning the value of the solenoid field</vt:lpstr>
      <vt:lpstr>Electron cloud simulations (VIII) distribution of electrons with solenoid</vt:lpstr>
      <vt:lpstr>Electron cloud simulations (IX) voltage + solenoid</vt:lpstr>
      <vt:lpstr>Electron cloud simulations (X) voltage + solenoid</vt:lpstr>
      <vt:lpstr>Electron cloud simulations (XI) distribution of electrons with voltage + solenoid</vt:lpstr>
      <vt:lpstr>Summary and conclusions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cloud simulations for the SPS electrostatic septum (ZS)    G. Rumolo, in joint SPSU ST and TF meeting (22/04/2010)</dc:title>
  <dc:creator>Giovanni Rumolo</dc:creator>
  <cp:lastModifiedBy>Giovanni Rumolo</cp:lastModifiedBy>
  <cp:revision>112</cp:revision>
  <dcterms:created xsi:type="dcterms:W3CDTF">2010-04-22T09:22:47Z</dcterms:created>
  <dcterms:modified xsi:type="dcterms:W3CDTF">2010-04-22T10:03:18Z</dcterms:modified>
</cp:coreProperties>
</file>