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4" r:id="rId3"/>
    <p:sldId id="276" r:id="rId4"/>
    <p:sldId id="273" r:id="rId5"/>
    <p:sldId id="257" r:id="rId6"/>
    <p:sldId id="278" r:id="rId7"/>
    <p:sldId id="258" r:id="rId8"/>
    <p:sldId id="259" r:id="rId9"/>
    <p:sldId id="262" r:id="rId10"/>
    <p:sldId id="279" r:id="rId11"/>
    <p:sldId id="263" r:id="rId12"/>
    <p:sldId id="266" r:id="rId13"/>
    <p:sldId id="261" r:id="rId14"/>
    <p:sldId id="265" r:id="rId15"/>
    <p:sldId id="264" r:id="rId16"/>
    <p:sldId id="277" r:id="rId17"/>
    <p:sldId id="268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6D239-1668-439D-8240-EAFE0EF88B7C}" type="datetimeFigureOut">
              <a:rPr lang="en-US" smtClean="0"/>
              <a:pPr/>
              <a:t>1/22/2010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FB610-112C-4CA5-9576-16693004E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8FF7-71A5-4A0C-B36B-6EF2B2B1B202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6B8A-D8DD-41F9-AA87-B08CB86D228B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5E75-6162-4765-BB2D-C004F429EBC8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1E07-DC10-429A-A4BD-503FDAC5242B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35A2-12FD-4F29-AB3F-78BE2AF050B6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BCE0D-FEEE-41E1-A6EA-D51C822B6ECE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2983-BB82-412E-9CE9-D023A6503F0F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B4074-0B78-4E91-8283-13D5C99DD8B1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52E5-6EE0-4839-9A7B-71CABE4F9E13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8FAB-CD8E-4A90-96B7-49E9BB9ED686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4397-6C4E-4435-AC70-0AC9DA5941A8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0D107-ED1D-45BB-8453-4A12029A2AA8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467B5-7D60-4B90-9222-CD42AD3B8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SPS RF upgrade for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ultimate LHC intensity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                                        E. </a:t>
            </a:r>
            <a:r>
              <a:rPr lang="en-US" dirty="0" err="1" smtClean="0"/>
              <a:t>Shaposhnikova</a:t>
            </a:r>
            <a:endParaRPr lang="en-US" dirty="0" smtClean="0"/>
          </a:p>
          <a:p>
            <a:r>
              <a:rPr lang="en-US" dirty="0" smtClean="0"/>
              <a:t>     </a:t>
            </a:r>
            <a:r>
              <a:rPr lang="en-US" dirty="0" smtClean="0">
                <a:solidFill>
                  <a:srgbClr val="0070C0"/>
                </a:solidFill>
              </a:rPr>
              <a:t>SPSU meeting, 21.01.2010</a:t>
            </a:r>
          </a:p>
          <a:p>
            <a:r>
              <a:rPr lang="en-US" sz="3000" dirty="0" smtClean="0">
                <a:solidFill>
                  <a:srgbClr val="0070C0"/>
                </a:solidFill>
              </a:rPr>
              <a:t>Acknowledgements:</a:t>
            </a:r>
            <a:r>
              <a:rPr lang="en-US" sz="3000" dirty="0" smtClean="0"/>
              <a:t> T. Bohl, E. Ciapala,     T. Linnecar, E. Montesinos 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15C5-4598-4EAF-BE19-FCA66CD70EB9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Voltage available  on FT now as a function of beam current or power limit 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BCE0D-FEEE-41E1-A6EA-D51C822B6ECE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37147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362200"/>
            <a:ext cx="37433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Gain in 200 MHz voltage at 450 </a:t>
            </a:r>
            <a:r>
              <a:rPr lang="en-US" sz="3200" dirty="0" err="1" smtClean="0">
                <a:solidFill>
                  <a:srgbClr val="0070C0"/>
                </a:solidFill>
              </a:rPr>
              <a:t>GeV</a:t>
            </a:r>
            <a:r>
              <a:rPr lang="en-US" sz="3200" dirty="0" smtClean="0">
                <a:solidFill>
                  <a:srgbClr val="0070C0"/>
                </a:solidFill>
              </a:rPr>
              <a:t>/c</a:t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due to possible RF system modification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05000"/>
            <a:ext cx="5267653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219200" y="5105400"/>
            <a:ext cx="5181600" cy="64633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- - - - - - </a:t>
            </a:r>
            <a:r>
              <a:rPr lang="en-US" b="1" dirty="0" smtClean="0"/>
              <a:t>   </a:t>
            </a:r>
            <a:r>
              <a:rPr lang="en-US" dirty="0" smtClean="0"/>
              <a:t>2x4 &amp; 2x3 &amp; 2x2 </a:t>
            </a:r>
          </a:p>
          <a:p>
            <a:r>
              <a:rPr lang="en-US" dirty="0" smtClean="0"/>
              <a:t>                 3x4 &amp; 2x3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2057400"/>
            <a:ext cx="2209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LHC beam: 288 bunches at 25 ns</a:t>
            </a:r>
          </a:p>
          <a:p>
            <a:endParaRPr lang="en-US" dirty="0" smtClean="0"/>
          </a:p>
          <a:p>
            <a:r>
              <a:rPr lang="en-US" dirty="0" smtClean="0"/>
              <a:t>1.5 A - RF current for nominal LHC (+10%)</a:t>
            </a:r>
          </a:p>
          <a:p>
            <a:endParaRPr lang="en-US" dirty="0" smtClean="0"/>
          </a:p>
          <a:p>
            <a:r>
              <a:rPr lang="en-US" dirty="0" smtClean="0"/>
              <a:t>2.4 A – RF current for ultimate LHC (+10%)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295400" y="5562600"/>
            <a:ext cx="685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22E7B-C683-41B0-AF25-2081B2432FDB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FT/CNGS acceleration cycle (1/2)</a:t>
            </a:r>
            <a:endParaRPr lang="en-US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057400"/>
            <a:ext cx="57340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239000" y="2286000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7x10</a:t>
            </a:r>
            <a:r>
              <a:rPr lang="en-US" baseline="30000" dirty="0" smtClean="0">
                <a:solidFill>
                  <a:srgbClr val="0070C0"/>
                </a:solidFill>
              </a:rPr>
              <a:t>13</a:t>
            </a:r>
            <a:endParaRPr lang="en-US" baseline="30000" dirty="0"/>
          </a:p>
        </p:txBody>
      </p:sp>
      <p:sp>
        <p:nvSpPr>
          <p:cNvPr id="7" name="Rectangle 6"/>
          <p:cNvSpPr/>
          <p:nvPr/>
        </p:nvSpPr>
        <p:spPr>
          <a:xfrm>
            <a:off x="7239000" y="3048000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4.8x10</a:t>
            </a:r>
            <a:r>
              <a:rPr lang="en-US" baseline="30000" dirty="0" smtClean="0">
                <a:solidFill>
                  <a:srgbClr val="00B050"/>
                </a:solidFill>
              </a:rPr>
              <a:t>13</a:t>
            </a:r>
            <a:endParaRPr lang="en-US" baseline="300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16764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Voltage and bucket area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16764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     Power/cavity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2819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limit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2133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limit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B58C-FCCC-45A9-A1D8-012BF91E150B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600200" y="50292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High voltage is required for fast acceleration (3 s!) and due to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 blow-up during transition crossing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FT/CNGS acceleration cycle (2/2)</a:t>
            </a:r>
            <a:endParaRPr lang="en-US" sz="4000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81200"/>
            <a:ext cx="4495800" cy="2719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0" y="44958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Presently </a:t>
            </a:r>
            <a:r>
              <a:rPr lang="en-US" dirty="0" smtClean="0">
                <a:solidFill>
                  <a:srgbClr val="C00000"/>
                </a:solidFill>
              </a:rPr>
              <a:t>7.5 MV used </a:t>
            </a:r>
            <a:r>
              <a:rPr lang="en-US" dirty="0" smtClean="0"/>
              <a:t>after transition crossing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Reduction of longitudinal </a:t>
            </a:r>
            <a:r>
              <a:rPr lang="en-US" dirty="0" err="1" smtClean="0"/>
              <a:t>emittance</a:t>
            </a:r>
            <a:r>
              <a:rPr lang="en-US" dirty="0" smtClean="0"/>
              <a:t> blow-up during transition crossing is   expected from improved beam control (beam loading) </a:t>
            </a:r>
            <a:r>
              <a:rPr lang="en-US" dirty="0" smtClean="0">
                <a:latin typeface="Times New Roman"/>
                <a:cs typeface="Times New Roman"/>
              </a:rPr>
              <a:t>→</a:t>
            </a:r>
            <a:r>
              <a:rPr lang="en-US" dirty="0" smtClean="0"/>
              <a:t> more gain in current for </a:t>
            </a:r>
            <a:r>
              <a:rPr lang="en-US" dirty="0" smtClean="0">
                <a:solidFill>
                  <a:srgbClr val="0070C0"/>
                </a:solidFill>
              </a:rPr>
              <a:t>lower </a:t>
            </a:r>
            <a:r>
              <a:rPr lang="en-US" dirty="0" smtClean="0"/>
              <a:t>fixed voltage or in voltage for given  (higher) current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2286000"/>
            <a:ext cx="2057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4200 bunches spaced by 5 ns</a:t>
            </a:r>
          </a:p>
          <a:p>
            <a:endParaRPr lang="en-US" dirty="0" smtClean="0"/>
          </a:p>
          <a:p>
            <a:r>
              <a:rPr lang="en-US" dirty="0" smtClean="0"/>
              <a:t>0.73 A - RF current for N = 4.8 10</a:t>
            </a:r>
            <a:r>
              <a:rPr lang="en-US" baseline="30000" dirty="0" smtClean="0"/>
              <a:t>13 </a:t>
            </a:r>
            <a:r>
              <a:rPr lang="en-US" dirty="0" smtClean="0"/>
              <a:t>(nominal CNGS)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16C76-FCE7-4D50-88E3-D19868C03457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1524000"/>
            <a:ext cx="7772400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Limitation for voltage required for (max) acceleration with </a:t>
            </a:r>
            <a:r>
              <a:rPr lang="en-US" sz="2000" dirty="0" err="1" smtClean="0"/>
              <a:t>Pmax</a:t>
            </a:r>
            <a:r>
              <a:rPr lang="en-US" sz="2000" dirty="0" smtClean="0"/>
              <a:t>=0.7 MW</a:t>
            </a: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Fast LHC cycle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71600"/>
            <a:ext cx="6477000" cy="3321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14400" y="4724400"/>
            <a:ext cx="7010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Used in operation for pilot beam in 2009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17% reduction in LHC filling time for nominal beam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Limited by voltage during acceleration for large (&gt; 0.6eVs)  </a:t>
            </a:r>
            <a:r>
              <a:rPr lang="en-US" dirty="0" err="1" smtClean="0"/>
              <a:t>emittances</a:t>
            </a:r>
            <a:endParaRPr lang="en-US" dirty="0" smtClean="0"/>
          </a:p>
          <a:p>
            <a:r>
              <a:rPr lang="en-US" dirty="0" smtClean="0">
                <a:latin typeface="Times New Roman"/>
                <a:cs typeface="Times New Roman"/>
              </a:rPr>
              <a:t>→   </a:t>
            </a:r>
            <a:r>
              <a:rPr lang="en-US" sz="2000" dirty="0" smtClean="0">
                <a:solidFill>
                  <a:srgbClr val="0070C0"/>
                </a:solidFill>
                <a:cs typeface="Times New Roman"/>
              </a:rPr>
              <a:t>Similar gain as for CNGS/FT cycle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5991-8A78-496A-A10D-2D642D683B7D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Impedance reduction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2800" dirty="0" smtClean="0"/>
              <a:t>Total impedance of the 200 MHz TW RF system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 Z= R/8 </a:t>
            </a:r>
            <a:r>
              <a:rPr lang="en-US" dirty="0" smtClean="0">
                <a:cs typeface="Times New Roman"/>
              </a:rPr>
              <a:t>∑</a:t>
            </a:r>
            <a:r>
              <a:rPr lang="en-US" dirty="0" smtClean="0"/>
              <a:t>L</a:t>
            </a:r>
            <a:r>
              <a:rPr lang="en-US" baseline="-25000" dirty="0" smtClean="0"/>
              <a:t>n</a:t>
            </a:r>
            <a:r>
              <a:rPr lang="en-US" baseline="30000" dirty="0" smtClean="0"/>
              <a:t>2  </a:t>
            </a:r>
            <a:r>
              <a:rPr lang="en-US" dirty="0" smtClean="0"/>
              <a:t> =RL</a:t>
            </a:r>
            <a:r>
              <a:rPr lang="en-US" baseline="30000" dirty="0" smtClean="0"/>
              <a:t>2</a:t>
            </a:r>
            <a:r>
              <a:rPr lang="en-US" dirty="0" smtClean="0"/>
              <a:t>/8</a:t>
            </a:r>
            <a:r>
              <a:rPr lang="en-US" baseline="30000" dirty="0" smtClean="0"/>
              <a:t> </a:t>
            </a:r>
            <a:r>
              <a:rPr lang="en-US" dirty="0" smtClean="0">
                <a:cs typeface="Times New Roman"/>
              </a:rPr>
              <a:t>∑</a:t>
            </a:r>
            <a:r>
              <a:rPr lang="en-US" dirty="0" smtClean="0"/>
              <a:t> (n-1/11)</a:t>
            </a:r>
            <a:r>
              <a:rPr lang="en-US" baseline="30000" dirty="0" smtClean="0"/>
              <a:t>2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2400" dirty="0" smtClean="0"/>
              <a:t>R=27.1 </a:t>
            </a:r>
            <a:r>
              <a:rPr lang="en-US" sz="2400" dirty="0" err="1" smtClean="0"/>
              <a:t>kOhm</a:t>
            </a:r>
            <a:r>
              <a:rPr lang="en-US" sz="2400" dirty="0" smtClean="0"/>
              <a:t>/m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,  </a:t>
            </a:r>
          </a:p>
          <a:p>
            <a:pPr>
              <a:buNone/>
            </a:pPr>
            <a:r>
              <a:rPr lang="en-US" sz="2400" dirty="0" smtClean="0"/>
              <a:t>      n - number of sections/cavity (2,3,4 or 5), </a:t>
            </a:r>
            <a:r>
              <a:rPr lang="en-US" sz="2400" dirty="0" smtClean="0">
                <a:latin typeface="Times New Roman"/>
                <a:cs typeface="Times New Roman"/>
              </a:rPr>
              <a:t>∑ </a:t>
            </a:r>
            <a:r>
              <a:rPr lang="en-US" sz="2400" dirty="0" smtClean="0">
                <a:cs typeface="Tahoma" pitchFamily="34" charset="0"/>
              </a:rPr>
              <a:t>n =18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L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=L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(n-1/11), L=11x0.374 m,  RL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/8=57.3 </a:t>
            </a:r>
            <a:r>
              <a:rPr lang="en-US" sz="2400" dirty="0" err="1" smtClean="0"/>
              <a:t>kOhm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     </a:t>
            </a:r>
          </a:p>
          <a:p>
            <a:pPr>
              <a:buNone/>
            </a:pPr>
            <a:r>
              <a:rPr lang="en-US" sz="2400" dirty="0" smtClean="0"/>
              <a:t>            2x5 &amp; 2x4:                Z = 4.52  </a:t>
            </a:r>
            <a:r>
              <a:rPr lang="en-US" sz="2400" dirty="0" err="1" smtClean="0"/>
              <a:t>MOhm</a:t>
            </a:r>
            <a:r>
              <a:rPr lang="en-US" sz="2400" dirty="0" smtClean="0"/>
              <a:t> -  now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/>
              <a:t>  (1)     2x3 &amp; 3x4:                </a:t>
            </a:r>
            <a:r>
              <a:rPr lang="en-US" sz="2400" dirty="0" smtClean="0">
                <a:solidFill>
                  <a:srgbClr val="0070C0"/>
                </a:solidFill>
              </a:rPr>
              <a:t>Z = 3.6    </a:t>
            </a:r>
            <a:r>
              <a:rPr lang="en-US" sz="2400" dirty="0" err="1" smtClean="0">
                <a:solidFill>
                  <a:srgbClr val="0070C0"/>
                </a:solidFill>
              </a:rPr>
              <a:t>MOhm</a:t>
            </a:r>
            <a:r>
              <a:rPr lang="en-US" sz="2400" dirty="0" smtClean="0">
                <a:solidFill>
                  <a:srgbClr val="0070C0"/>
                </a:solidFill>
              </a:rPr>
              <a:t> – 20% less</a:t>
            </a:r>
            <a:r>
              <a:rPr lang="en-US" sz="2400" dirty="0" smtClean="0"/>
              <a:t>     </a:t>
            </a:r>
          </a:p>
          <a:p>
            <a:pPr>
              <a:buNone/>
            </a:pPr>
            <a:r>
              <a:rPr lang="en-US" sz="2400" dirty="0" smtClean="0"/>
              <a:t>  (2)     2x2 &amp; 2x3 &amp; 2x4:     </a:t>
            </a:r>
            <a:r>
              <a:rPr lang="en-US" sz="2400" dirty="0" smtClean="0">
                <a:solidFill>
                  <a:srgbClr val="FF0000"/>
                </a:solidFill>
              </a:rPr>
              <a:t>Z = 3.14</a:t>
            </a:r>
            <a:r>
              <a:rPr lang="en-US" sz="2400" dirty="0" smtClean="0"/>
              <a:t>  </a:t>
            </a:r>
            <a:r>
              <a:rPr lang="en-US" sz="2400" dirty="0" err="1" smtClean="0">
                <a:solidFill>
                  <a:srgbClr val="FF0000"/>
                </a:solidFill>
              </a:rPr>
              <a:t>MOhm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– 30% less than now </a:t>
            </a:r>
          </a:p>
          <a:p>
            <a:pPr>
              <a:buNone/>
            </a:pPr>
            <a:r>
              <a:rPr lang="en-US" sz="2400" dirty="0" smtClean="0"/>
              <a:t>      (2) is also the best option for beam control (feedback) with large     bandwidth amplifier </a:t>
            </a:r>
          </a:p>
          <a:p>
            <a:pPr>
              <a:buNone/>
            </a:pPr>
            <a:endParaRPr lang="en-US" sz="2400" baseline="30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D239-9B49-4E7E-91F1-12AF4ECA819B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Possible solutions in the SPS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Present SPS power systems (32 Philips and 8 Siemens tubes/line) have at least ~10 years more lifetime, we have an important storage </a:t>
            </a:r>
          </a:p>
          <a:p>
            <a:r>
              <a:rPr lang="en-US" dirty="0" smtClean="0"/>
              <a:t>Large (800 kW) </a:t>
            </a:r>
            <a:r>
              <a:rPr lang="en-US" dirty="0" err="1" smtClean="0"/>
              <a:t>Diacrode</a:t>
            </a:r>
            <a:r>
              <a:rPr lang="en-US" dirty="0" smtClean="0"/>
              <a:t> power amplifiers could be available in 2-3 years (full test stand area)</a:t>
            </a:r>
          </a:p>
          <a:p>
            <a:r>
              <a:rPr lang="en-US" dirty="0" smtClean="0"/>
              <a:t>``Small” (150 kW) </a:t>
            </a:r>
            <a:r>
              <a:rPr lang="en-US" dirty="0" err="1" smtClean="0"/>
              <a:t>Tetrode</a:t>
            </a:r>
            <a:r>
              <a:rPr lang="en-US" dirty="0" smtClean="0"/>
              <a:t>  existed for TV transmission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/>
              <a:t>8  tubes per transmitter </a:t>
            </a:r>
          </a:p>
          <a:p>
            <a:r>
              <a:rPr lang="en-US" dirty="0" smtClean="0"/>
              <a:t>Space: 1 or 2 cavities in Point 5 in addition to 4 shorter cavities in P3 (now)</a:t>
            </a:r>
          </a:p>
          <a:p>
            <a:r>
              <a:rPr lang="en-US" dirty="0" smtClean="0"/>
              <a:t>2 power plants (2 feeder lines) per cavity for PS2 intensities (1 power plant and feeder line now and for ultimate LHC intensity)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1186-C66E-4327-8344-77FBC86EB589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Conclusions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Transfer of the ultimate LHC beam from the SPS 200 MHz RF system to the LHC  400 MHz RF system will be improved by higher voltage at SPS extraction.</a:t>
            </a:r>
          </a:p>
          <a:p>
            <a:r>
              <a:rPr lang="en-US" sz="2000" dirty="0" smtClean="0"/>
              <a:t>This solution has certain advantages over the installation of the capture system in the LHC.</a:t>
            </a:r>
          </a:p>
          <a:p>
            <a:r>
              <a:rPr lang="en-US" sz="2000" dirty="0" smtClean="0"/>
              <a:t>The present 200 MHz TW RF system consists of 5- and 4-section cavities.        5-section cavities become less efficient at ultimate LHC current.</a:t>
            </a:r>
          </a:p>
          <a:p>
            <a:r>
              <a:rPr lang="en-US" sz="2000" dirty="0" smtClean="0"/>
              <a:t>Modification of cavities will allow more voltage for given current or more beam current for fixed voltage. Gain depends on real peak power limitation (to be tested in pulsed mode).</a:t>
            </a:r>
          </a:p>
          <a:p>
            <a:r>
              <a:rPr lang="en-US" sz="2000" dirty="0" smtClean="0"/>
              <a:t>The advantages of the option with 6 cavities as compared to 5 cavities seem to be not sufficient to justify twice higher cost of power needed.</a:t>
            </a:r>
          </a:p>
          <a:p>
            <a:pPr>
              <a:buNone/>
            </a:pPr>
            <a:endParaRPr lang="en-US" sz="2000" dirty="0" smtClean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880E-8BC9-476C-8855-2258923AF1A1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200 MHz  RF system in the SPS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4 cavities: </a:t>
            </a:r>
          </a:p>
          <a:p>
            <a:pPr lvl="1">
              <a:buNone/>
            </a:pPr>
            <a:r>
              <a:rPr lang="en-US" sz="2000" dirty="0" smtClean="0"/>
              <a:t>2 of 5 sections</a:t>
            </a:r>
          </a:p>
          <a:p>
            <a:pPr lvl="1">
              <a:buNone/>
            </a:pPr>
            <a:r>
              <a:rPr lang="en-US" sz="2000" dirty="0" smtClean="0"/>
              <a:t>2 of 4 sections</a:t>
            </a:r>
          </a:p>
          <a:p>
            <a:pPr lvl="1">
              <a:buNone/>
            </a:pPr>
            <a:r>
              <a:rPr lang="en-US" sz="2000" dirty="0" smtClean="0"/>
              <a:t> 1 section  has 11 cells</a:t>
            </a:r>
          </a:p>
          <a:p>
            <a:r>
              <a:rPr lang="en-US" sz="2400" dirty="0" smtClean="0"/>
              <a:t>Power/cavity (Eric M.):</a:t>
            </a:r>
          </a:p>
          <a:p>
            <a:pPr lvl="1"/>
            <a:r>
              <a:rPr lang="en-US" sz="2000" dirty="0" smtClean="0"/>
              <a:t>700 kW for full ring</a:t>
            </a:r>
          </a:p>
          <a:p>
            <a:pPr lvl="1"/>
            <a:r>
              <a:rPr lang="en-US" sz="2000" dirty="0" smtClean="0"/>
              <a:t>1.4 MW for half ring</a:t>
            </a:r>
          </a:p>
          <a:p>
            <a:pPr lvl="1">
              <a:buNone/>
            </a:pPr>
            <a:r>
              <a:rPr lang="en-US" sz="2000" dirty="0" smtClean="0"/>
              <a:t>	(not tested yet)</a:t>
            </a:r>
          </a:p>
          <a:p>
            <a:pPr lvl="1"/>
            <a:r>
              <a:rPr lang="en-US" sz="2000" dirty="0" smtClean="0"/>
              <a:t>limited by couplers and </a:t>
            </a:r>
          </a:p>
          <a:p>
            <a:pPr lvl="1">
              <a:buNone/>
            </a:pPr>
            <a:r>
              <a:rPr lang="en-US" sz="2000" dirty="0" smtClean="0"/>
              <a:t>     feeder lines</a:t>
            </a:r>
          </a:p>
          <a:p>
            <a:r>
              <a:rPr lang="en-US" sz="2400" dirty="0" smtClean="0"/>
              <a:t>Total voltage: 8.0 MV</a:t>
            </a:r>
          </a:p>
        </p:txBody>
      </p:sp>
      <p:pic>
        <p:nvPicPr>
          <p:cNvPr id="4" name="Picture 2" descr="\\cern.ch\dfs\Users\e\elenas\Desktop\PC130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057400"/>
            <a:ext cx="4470399" cy="33528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EF5B-10ED-4145-8848-91B8B2382EFF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200 MHz  RF system in the SPS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b="0" dirty="0" smtClean="0">
                <a:solidFill>
                  <a:srgbClr val="0070C0"/>
                </a:solidFill>
              </a:rPr>
              <a:t>Power in one 200 MHz TW cavity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US" b="0" dirty="0" smtClean="0">
                <a:solidFill>
                  <a:srgbClr val="0070C0"/>
                </a:solidFill>
              </a:rPr>
              <a:t>Power/cavity during LHC cycle</a:t>
            </a:r>
          </a:p>
          <a:p>
            <a:pPr algn="ctr"/>
            <a:r>
              <a:rPr lang="en-US" b="0" dirty="0" smtClean="0">
                <a:solidFill>
                  <a:srgbClr val="0070C0"/>
                </a:solidFill>
              </a:rPr>
              <a:t>for different beam intensities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362199"/>
            <a:ext cx="3962400" cy="310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362200"/>
            <a:ext cx="314214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62000" y="52578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Ref. G. Dome, 1976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7E08-3A3B-45C8-80CA-872951B13715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Nominal LHC cycle in the SPS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0" dirty="0" smtClean="0">
                <a:solidFill>
                  <a:srgbClr val="0070C0"/>
                </a:solidFill>
              </a:rPr>
              <a:t>200 MHz voltage program</a:t>
            </a:r>
            <a:endParaRPr lang="en-US" b="0" dirty="0">
              <a:solidFill>
                <a:srgbClr val="0070C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b="0" dirty="0" smtClean="0">
                <a:solidFill>
                  <a:srgbClr val="0070C0"/>
                </a:solidFill>
              </a:rPr>
              <a:t>Beam stability (</a:t>
            </a:r>
            <a:r>
              <a:rPr lang="en-US" b="0" dirty="0" err="1" smtClean="0">
                <a:solidFill>
                  <a:srgbClr val="0070C0"/>
                </a:solidFill>
              </a:rPr>
              <a:t>Rsh</a:t>
            </a:r>
            <a:r>
              <a:rPr lang="en-US" b="0" dirty="0" smtClean="0">
                <a:solidFill>
                  <a:srgbClr val="0070C0"/>
                </a:solidFill>
              </a:rPr>
              <a:t> [</a:t>
            </a:r>
            <a:r>
              <a:rPr lang="en-US" b="0" dirty="0" err="1" smtClean="0">
                <a:solidFill>
                  <a:srgbClr val="0070C0"/>
                </a:solidFill>
              </a:rPr>
              <a:t>Mohm</a:t>
            </a:r>
            <a:r>
              <a:rPr lang="en-US" b="0" dirty="0" smtClean="0">
                <a:solidFill>
                  <a:srgbClr val="0070C0"/>
                </a:solidFill>
              </a:rPr>
              <a:t>]) through the cycle in single and double RF</a:t>
            </a:r>
            <a:endParaRPr lang="en-US" b="0" dirty="0">
              <a:solidFill>
                <a:srgbClr val="0070C0"/>
              </a:solidFill>
            </a:endParaRPr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286000"/>
            <a:ext cx="2564273" cy="2697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838200" y="4953000"/>
            <a:ext cx="4572000" cy="1015663"/>
          </a:xfrm>
          <a:prstGeom prst="rect">
            <a:avLst/>
          </a:prstGeom>
          <a:ln w="9525">
            <a:solidFill>
              <a:srgbClr val="0070C0"/>
            </a:solidFill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Voltage for acceleration of the nominal  LHC beam is well below limit except FT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Flat top – transfer to 400 MHz LHC RF 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209800"/>
            <a:ext cx="2759075" cy="298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4A9ED-E7E3-435F-9B42-4CC49873053A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391400" y="3505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+ 800 MHz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4114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200 MHz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Motivation for SPS RF upgrade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Present power limitation is still OK for acceleration of the ultimate LHC beam intensities assuming present voltage </a:t>
            </a:r>
            <a:r>
              <a:rPr lang="en-US" dirty="0" err="1" smtClean="0"/>
              <a:t>programme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However (and this most probably will be the case) if larger longitudinal </a:t>
            </a:r>
            <a:r>
              <a:rPr lang="en-US" dirty="0" err="1" smtClean="0"/>
              <a:t>emittances</a:t>
            </a:r>
            <a:r>
              <a:rPr lang="en-US" dirty="0" smtClean="0"/>
              <a:t> are required for </a:t>
            </a:r>
            <a:r>
              <a:rPr lang="en-US" dirty="0" smtClean="0">
                <a:solidFill>
                  <a:srgbClr val="FF0000"/>
                </a:solidFill>
              </a:rPr>
              <a:t>beam stability in the SPS or at injection to LHC the most critical area will be beam transfer to the LHC </a:t>
            </a:r>
            <a:r>
              <a:rPr lang="en-US" dirty="0" smtClean="0"/>
              <a:t>(one can  slow down the acceleration in the SPS) since the voltage needed on the flat top could be above the voltage limit of 8 MV.</a:t>
            </a:r>
          </a:p>
          <a:p>
            <a:r>
              <a:rPr lang="en-US" dirty="0" smtClean="0"/>
              <a:t>Two solutions are possible:</a:t>
            </a:r>
          </a:p>
          <a:p>
            <a:pPr lvl="1"/>
            <a:r>
              <a:rPr lang="en-US" dirty="0" smtClean="0"/>
              <a:t>to install the 200 MHz RF system in the LHC</a:t>
            </a:r>
          </a:p>
          <a:p>
            <a:pPr lvl="1"/>
            <a:r>
              <a:rPr lang="en-US" dirty="0" smtClean="0"/>
              <a:t>to rearrange the existing 200 MHz TW RF system in the SPS to obtain more voltage and reduce beam loading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0115-6874-4D3E-91D2-081A53FC735F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Motivation for SPS RF upgrade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status:</a:t>
            </a:r>
          </a:p>
          <a:p>
            <a:pPr lvl="1"/>
            <a:r>
              <a:rPr lang="en-US" dirty="0" smtClean="0"/>
              <a:t>1.7 ns long bunches, long. </a:t>
            </a:r>
            <a:r>
              <a:rPr lang="en-US" dirty="0" err="1" smtClean="0"/>
              <a:t>emittance</a:t>
            </a:r>
            <a:r>
              <a:rPr lang="en-US" sz="3200" dirty="0" smtClean="0"/>
              <a:t> </a:t>
            </a:r>
            <a:r>
              <a:rPr lang="el-GR" sz="3200" dirty="0" smtClean="0">
                <a:latin typeface="Times New Roman"/>
                <a:cs typeface="Times New Roman"/>
              </a:rPr>
              <a:t>ε</a:t>
            </a:r>
            <a:r>
              <a:rPr lang="en-US" sz="3200" baseline="-25000" dirty="0" smtClean="0">
                <a:latin typeface="Times New Roman"/>
                <a:cs typeface="Times New Roman"/>
              </a:rPr>
              <a:t>1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= 0.6 </a:t>
            </a:r>
            <a:r>
              <a:rPr lang="en-US" dirty="0" err="1" smtClean="0"/>
              <a:t>eVs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For stability at ultimate intensity </a:t>
            </a:r>
          </a:p>
          <a:p>
            <a:pPr lvl="1" algn="ctr">
              <a:buNone/>
            </a:pPr>
            <a:r>
              <a:rPr lang="en-US" dirty="0" smtClean="0">
                <a:cs typeface="Times New Roman"/>
              </a:rPr>
              <a:t>ε</a:t>
            </a:r>
            <a:r>
              <a:rPr lang="en-US" baseline="-25000" dirty="0" smtClean="0">
                <a:cs typeface="Times New Roman"/>
              </a:rPr>
              <a:t>2 </a:t>
            </a:r>
            <a:r>
              <a:rPr lang="en-US" dirty="0" smtClean="0">
                <a:cs typeface="Times New Roman"/>
              </a:rPr>
              <a:t>= (</a:t>
            </a:r>
            <a:r>
              <a:rPr lang="en-US" dirty="0" err="1" smtClean="0">
                <a:cs typeface="Times New Roman"/>
              </a:rPr>
              <a:t>N</a:t>
            </a:r>
            <a:r>
              <a:rPr lang="en-US" baseline="-25000" dirty="0" err="1" smtClean="0">
                <a:cs typeface="Times New Roman"/>
              </a:rPr>
              <a:t>ult</a:t>
            </a:r>
            <a:r>
              <a:rPr lang="en-US" dirty="0" smtClean="0">
                <a:cs typeface="Times New Roman"/>
              </a:rPr>
              <a:t>/</a:t>
            </a:r>
            <a:r>
              <a:rPr lang="en-US" dirty="0" err="1" smtClean="0">
                <a:cs typeface="Times New Roman"/>
              </a:rPr>
              <a:t>N</a:t>
            </a:r>
            <a:r>
              <a:rPr lang="en-US" baseline="-25000" dirty="0" err="1" smtClean="0">
                <a:cs typeface="Times New Roman"/>
              </a:rPr>
              <a:t>nom</a:t>
            </a:r>
            <a:r>
              <a:rPr lang="en-US" dirty="0" smtClean="0">
                <a:cs typeface="Times New Roman"/>
              </a:rPr>
              <a:t>)</a:t>
            </a:r>
            <a:r>
              <a:rPr lang="en-US" baseline="30000" dirty="0" smtClean="0">
                <a:cs typeface="Times New Roman"/>
              </a:rPr>
              <a:t>1/2 </a:t>
            </a:r>
            <a:r>
              <a:rPr lang="en-US" dirty="0" smtClean="0">
                <a:cs typeface="Times New Roman"/>
              </a:rPr>
              <a:t>  </a:t>
            </a:r>
            <a:endParaRPr lang="en-US" sz="3600" baseline="30000" dirty="0" smtClean="0">
              <a:latin typeface="+mj-lt"/>
              <a:cs typeface="Times New Roman"/>
            </a:endParaRPr>
          </a:p>
          <a:p>
            <a:pPr lvl="1">
              <a:buNone/>
            </a:pPr>
            <a:r>
              <a:rPr lang="en-US" dirty="0" smtClean="0">
                <a:latin typeface="+mj-lt"/>
                <a:cs typeface="Times New Roman"/>
              </a:rPr>
              <a:t>Since bunch length  </a:t>
            </a:r>
            <a:r>
              <a:rPr lang="en-US" sz="3200" dirty="0" smtClean="0">
                <a:latin typeface="+mj-lt"/>
                <a:cs typeface="Times New Roman"/>
              </a:rPr>
              <a:t>~ </a:t>
            </a:r>
            <a:r>
              <a:rPr lang="en-US" sz="4000" baseline="30000" dirty="0" smtClean="0">
                <a:cs typeface="Times New Roman"/>
              </a:rPr>
              <a:t> </a:t>
            </a:r>
            <a:r>
              <a:rPr lang="en-US" sz="3200" dirty="0" smtClean="0">
                <a:cs typeface="Times New Roman"/>
              </a:rPr>
              <a:t>(</a:t>
            </a:r>
            <a:r>
              <a:rPr lang="en-US" sz="3200" dirty="0" smtClean="0">
                <a:latin typeface="Times New Roman"/>
                <a:cs typeface="Times New Roman"/>
              </a:rPr>
              <a:t>ε</a:t>
            </a:r>
            <a:r>
              <a:rPr lang="en-US" sz="3200" dirty="0" smtClean="0">
                <a:cs typeface="Times New Roman"/>
              </a:rPr>
              <a:t>/V</a:t>
            </a:r>
            <a:r>
              <a:rPr lang="en-US" sz="3200" baseline="30000" dirty="0" smtClean="0">
                <a:cs typeface="Times New Roman"/>
              </a:rPr>
              <a:t>1/2</a:t>
            </a:r>
            <a:r>
              <a:rPr lang="en-US" sz="3200" dirty="0" smtClean="0">
                <a:cs typeface="Times New Roman"/>
              </a:rPr>
              <a:t>)</a:t>
            </a:r>
            <a:r>
              <a:rPr lang="en-US" sz="3200" baseline="30000" dirty="0" smtClean="0">
                <a:cs typeface="Times New Roman"/>
              </a:rPr>
              <a:t>1/2 </a:t>
            </a:r>
            <a:endParaRPr lang="en-US" sz="4000" baseline="30000" dirty="0" smtClean="0">
              <a:latin typeface="+mj-lt"/>
              <a:cs typeface="Times New Roman"/>
            </a:endParaRPr>
          </a:p>
          <a:p>
            <a:pPr lvl="1">
              <a:buNone/>
            </a:pPr>
            <a:r>
              <a:rPr lang="en-US" dirty="0" smtClean="0">
                <a:cs typeface="Times New Roman"/>
              </a:rPr>
              <a:t>to have the same bunch length at SPS extraction</a:t>
            </a:r>
          </a:p>
          <a:p>
            <a:pPr lvl="1">
              <a:buNone/>
            </a:pPr>
            <a:r>
              <a:rPr lang="en-US" dirty="0" smtClean="0">
                <a:cs typeface="Times New Roman"/>
              </a:rPr>
              <a:t>for ultimate beam as now one needs voltage:</a:t>
            </a:r>
          </a:p>
          <a:p>
            <a:pPr lvl="1">
              <a:buNone/>
            </a:pPr>
            <a:r>
              <a:rPr lang="en-US" dirty="0" smtClean="0">
                <a:cs typeface="Times New Roman"/>
              </a:rPr>
              <a:t>V</a:t>
            </a:r>
            <a:r>
              <a:rPr lang="en-US" baseline="-25000" dirty="0" smtClean="0">
                <a:cs typeface="Times New Roman"/>
              </a:rPr>
              <a:t>2</a:t>
            </a:r>
            <a:r>
              <a:rPr lang="en-US" dirty="0" smtClean="0">
                <a:cs typeface="Times New Roman"/>
              </a:rPr>
              <a:t>/V</a:t>
            </a:r>
            <a:r>
              <a:rPr lang="en-US" baseline="-25000" dirty="0" smtClean="0">
                <a:cs typeface="Times New Roman"/>
              </a:rPr>
              <a:t>1</a:t>
            </a:r>
            <a:r>
              <a:rPr lang="en-US" dirty="0" smtClean="0">
                <a:cs typeface="Times New Roman"/>
              </a:rPr>
              <a:t>  =  </a:t>
            </a:r>
            <a:r>
              <a:rPr lang="en-US" dirty="0" err="1" smtClean="0">
                <a:cs typeface="Times New Roman"/>
              </a:rPr>
              <a:t>N</a:t>
            </a:r>
            <a:r>
              <a:rPr lang="en-US" baseline="-25000" dirty="0" err="1" smtClean="0">
                <a:cs typeface="Times New Roman"/>
              </a:rPr>
              <a:t>ult</a:t>
            </a:r>
            <a:r>
              <a:rPr lang="en-US" dirty="0" smtClean="0">
                <a:cs typeface="Times New Roman"/>
              </a:rPr>
              <a:t>/</a:t>
            </a:r>
            <a:r>
              <a:rPr lang="en-US" dirty="0" err="1" smtClean="0">
                <a:cs typeface="Times New Roman"/>
              </a:rPr>
              <a:t>N</a:t>
            </a:r>
            <a:r>
              <a:rPr lang="en-US" baseline="-25000" dirty="0" err="1" smtClean="0">
                <a:cs typeface="Times New Roman"/>
              </a:rPr>
              <a:t>nom</a:t>
            </a:r>
            <a:r>
              <a:rPr lang="en-US" baseline="-25000" dirty="0" smtClean="0">
                <a:cs typeface="Times New Roman"/>
              </a:rPr>
              <a:t>   </a:t>
            </a:r>
            <a:r>
              <a:rPr lang="en-US" dirty="0" smtClean="0">
                <a:cs typeface="Times New Roman"/>
              </a:rPr>
              <a:t>=</a:t>
            </a:r>
            <a:r>
              <a:rPr lang="en-US" dirty="0" smtClean="0">
                <a:solidFill>
                  <a:srgbClr val="C00000"/>
                </a:solidFill>
                <a:cs typeface="Times New Roman"/>
              </a:rPr>
              <a:t>1.48</a:t>
            </a:r>
            <a:r>
              <a:rPr lang="en-US" dirty="0" smtClean="0">
                <a:cs typeface="Times New Roman"/>
              </a:rPr>
              <a:t>,  V</a:t>
            </a:r>
            <a:r>
              <a:rPr lang="en-US" baseline="-25000" dirty="0" smtClean="0">
                <a:cs typeface="Times New Roman"/>
              </a:rPr>
              <a:t>2</a:t>
            </a:r>
            <a:r>
              <a:rPr lang="en-US" dirty="0" smtClean="0">
                <a:cs typeface="Times New Roman"/>
              </a:rPr>
              <a:t>=1.48 V</a:t>
            </a:r>
            <a:r>
              <a:rPr lang="en-US" baseline="-25000" dirty="0" smtClean="0">
                <a:cs typeface="Times New Roman"/>
              </a:rPr>
              <a:t>1</a:t>
            </a:r>
            <a:r>
              <a:rPr lang="en-US" dirty="0" smtClean="0">
                <a:cs typeface="Times New Roman"/>
              </a:rPr>
              <a:t> = 10.3 MV</a:t>
            </a:r>
            <a:endParaRPr lang="en-US" baseline="-25000" dirty="0" smtClean="0">
              <a:latin typeface="Times New Roman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1E07-DC10-429A-A4BD-503FDAC5242B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200 MHz RF system for higher intensities – where?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in LHC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8 bare cavities exist plus tuners and HOM damping loops from the SW 200 MHz ; we have already a low power coupler</a:t>
            </a:r>
          </a:p>
          <a:p>
            <a:r>
              <a:rPr lang="en-US" sz="1600" dirty="0" smtClean="0"/>
              <a:t>two identical systems (4 cavities / beam)   </a:t>
            </a:r>
            <a:r>
              <a:rPr lang="en-US" sz="1600" dirty="0" smtClean="0">
                <a:latin typeface="Times New Roman"/>
                <a:cs typeface="Times New Roman"/>
              </a:rPr>
              <a:t>→</a:t>
            </a:r>
            <a:r>
              <a:rPr lang="en-US" sz="1600" dirty="0" smtClean="0"/>
              <a:t> cost, maintenance</a:t>
            </a:r>
          </a:p>
          <a:p>
            <a:r>
              <a:rPr lang="en-US" sz="1600" dirty="0" smtClean="0"/>
              <a:t>reduce reliability </a:t>
            </a:r>
          </a:p>
          <a:p>
            <a:r>
              <a:rPr lang="en-US" sz="1600" dirty="0"/>
              <a:t>n</a:t>
            </a:r>
            <a:r>
              <a:rPr lang="en-US" sz="1600" dirty="0" smtClean="0"/>
              <a:t>o access during operation</a:t>
            </a:r>
          </a:p>
          <a:p>
            <a:r>
              <a:rPr lang="en-US" sz="1600" dirty="0"/>
              <a:t>p</a:t>
            </a:r>
            <a:r>
              <a:rPr lang="en-US" sz="1600" dirty="0" smtClean="0"/>
              <a:t>artial solution: beam still needs to be transferred to the 400 MHz RF system</a:t>
            </a:r>
          </a:p>
          <a:p>
            <a:r>
              <a:rPr lang="en-US" sz="1600" dirty="0" smtClean="0"/>
              <a:t>increase LHC impedance</a:t>
            </a:r>
          </a:p>
          <a:p>
            <a:r>
              <a:rPr lang="en-US" sz="1600" dirty="0" smtClean="0"/>
              <a:t>significantly (factor 4) reduce beam stability unless used with the 400 MHz RF system as a Landau cavity</a:t>
            </a:r>
          </a:p>
          <a:p>
            <a:r>
              <a:rPr lang="en-US" sz="1600" dirty="0" smtClean="0"/>
              <a:t>need new low-level beam control</a:t>
            </a:r>
          </a:p>
          <a:p>
            <a:endParaRPr lang="en-US" sz="16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in SPS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rearrange existing 4 cavities into  5 or 6 cavities of shorter length with 1 or 2 extra power plants to</a:t>
            </a:r>
          </a:p>
          <a:p>
            <a:pPr lvl="1"/>
            <a:r>
              <a:rPr lang="en-US" sz="1800" dirty="0" smtClean="0"/>
              <a:t>reduce beam loading per cavity</a:t>
            </a:r>
          </a:p>
          <a:p>
            <a:pPr lvl="1"/>
            <a:r>
              <a:rPr lang="en-US" sz="1800" dirty="0" smtClean="0"/>
              <a:t>increase available voltage </a:t>
            </a:r>
            <a:r>
              <a:rPr lang="en-US" sz="1800" dirty="0" smtClean="0"/>
              <a:t> </a:t>
            </a:r>
          </a:p>
          <a:p>
            <a:pPr lvl="1">
              <a:buNone/>
            </a:pPr>
            <a:r>
              <a:rPr lang="en-US" sz="1800" smtClean="0"/>
              <a:t> </a:t>
            </a:r>
            <a:r>
              <a:rPr lang="en-US" sz="1800" smtClean="0"/>
              <a:t>    </a:t>
            </a:r>
            <a:r>
              <a:rPr lang="en-US" sz="1800" smtClean="0"/>
              <a:t>(</a:t>
            </a:r>
            <a:r>
              <a:rPr lang="en-US" sz="1800" dirty="0" smtClean="0"/>
              <a:t>good </a:t>
            </a:r>
            <a:r>
              <a:rPr lang="en-US" sz="1800" smtClean="0"/>
              <a:t>for transfer to LHC) </a:t>
            </a:r>
            <a:endParaRPr lang="en-US" sz="1800" dirty="0" smtClean="0"/>
          </a:p>
          <a:p>
            <a:pPr lvl="1"/>
            <a:r>
              <a:rPr lang="en-US" sz="1800" dirty="0" smtClean="0"/>
              <a:t>reduce beam coupling impedance</a:t>
            </a:r>
          </a:p>
          <a:p>
            <a:pPr lvl="1"/>
            <a:r>
              <a:rPr lang="en-US" sz="1800" dirty="0" smtClean="0"/>
              <a:t>accessible on the surface</a:t>
            </a:r>
            <a:endParaRPr lang="en-US" sz="1800" dirty="0"/>
          </a:p>
          <a:p>
            <a:r>
              <a:rPr lang="en-US" sz="2000" dirty="0"/>
              <a:t>n</a:t>
            </a:r>
            <a:r>
              <a:rPr lang="en-US" sz="2000" dirty="0" smtClean="0"/>
              <a:t>ecessary first step for further intensity increase in the SPS (with PS2 as injector)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71B4-6B65-40CE-919E-E8A0EFA5D08C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200 MHz RF system for higher intensities – when and how much?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in LHC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If work starts after it is proved to be needed -&gt; RF system will be ready in 4-6 years - too late?</a:t>
            </a:r>
          </a:p>
          <a:p>
            <a:r>
              <a:rPr lang="en-US" sz="2000" dirty="0" smtClean="0"/>
              <a:t>if work on prototype starts in 2010, results  in 2-3 years -&gt; series ready in 2014-2016 </a:t>
            </a:r>
            <a:endParaRPr lang="en-US" sz="2000" dirty="0"/>
          </a:p>
          <a:p>
            <a:r>
              <a:rPr lang="en-US" sz="2000" dirty="0" smtClean="0"/>
              <a:t>Cost: 8 (450 kW) power plants plus infrastructure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in SPS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Work can start now – it will be useful in any case </a:t>
            </a:r>
          </a:p>
          <a:p>
            <a:r>
              <a:rPr lang="en-US" sz="2000" dirty="0" smtClean="0"/>
              <a:t>Upgrade is completed in 3-4 years:</a:t>
            </a:r>
          </a:p>
          <a:p>
            <a:pPr lvl="1"/>
            <a:r>
              <a:rPr lang="en-US" dirty="0" smtClean="0"/>
              <a:t>more reliable operation for high intensity beams in the SPS (both LHC and CNGS)</a:t>
            </a:r>
          </a:p>
          <a:p>
            <a:pPr lvl="1"/>
            <a:r>
              <a:rPr lang="en-US" dirty="0" smtClean="0"/>
              <a:t>not required before 2016</a:t>
            </a:r>
          </a:p>
          <a:p>
            <a:pPr lvl="1">
              <a:buNone/>
            </a:pPr>
            <a:r>
              <a:rPr lang="en-US" dirty="0" smtClean="0"/>
              <a:t>     (linac4 – 2014/2015)</a:t>
            </a:r>
          </a:p>
          <a:p>
            <a:r>
              <a:rPr lang="en-US" sz="2000" dirty="0" smtClean="0"/>
              <a:t>Cost: 1 or two power plants</a:t>
            </a:r>
          </a:p>
          <a:p>
            <a:pPr>
              <a:buNone/>
            </a:pPr>
            <a:r>
              <a:rPr lang="en-US" sz="2000" dirty="0" smtClean="0"/>
              <a:t>    (1 MW) plus feeder lines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6F68-9895-4A2E-A85E-9810B2ED318B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Voltage for given maximum power/cavity </a:t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as a function of beam intensity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3952951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8044" y="1752600"/>
            <a:ext cx="387158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14400" y="42672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Two 5-section cavities become less efficient at ultimate LHC current for power limit of 1.4 MW/cavity and “useless” for 1 MW/cavity (pulsed mode, not tested)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More voltage can be obtained by rearranging existing  4 cavities with 18 sections into </a:t>
            </a:r>
            <a:r>
              <a:rPr lang="en-US" dirty="0" smtClean="0">
                <a:solidFill>
                  <a:srgbClr val="0070C0"/>
                </a:solidFill>
              </a:rPr>
              <a:t>5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3</a:t>
            </a:r>
            <a:r>
              <a:rPr lang="en-US" dirty="0" smtClean="0"/>
              <a:t>x4+</a:t>
            </a: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dirty="0" smtClean="0"/>
              <a:t>x3 = 18) or </a:t>
            </a:r>
            <a:r>
              <a:rPr lang="en-US" dirty="0" smtClean="0">
                <a:solidFill>
                  <a:srgbClr val="0070C0"/>
                </a:solidFill>
              </a:rPr>
              <a:t>6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dirty="0" smtClean="0"/>
              <a:t>x4+</a:t>
            </a: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dirty="0" smtClean="0"/>
              <a:t>x3+</a:t>
            </a: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dirty="0" smtClean="0"/>
              <a:t>x2) cavities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Total power increased correspondingly by 25% or 50% (5 or 6 cavities)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4073-5469-4AEF-8309-89F129D5A6FD}" type="datetime1">
              <a:rPr lang="en-US" smtClean="0"/>
              <a:pPr/>
              <a:t>1/22/2010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467B5-7D60-4B90-9222-CD42AD3B822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1269</Words>
  <Application>Microsoft Office PowerPoint</Application>
  <PresentationFormat>On-screen Show (4:3)</PresentationFormat>
  <Paragraphs>166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SPS RF upgrade for  ultimate LHC intensity</vt:lpstr>
      <vt:lpstr>200 MHz  RF system in the SPS</vt:lpstr>
      <vt:lpstr>200 MHz  RF system in the SPS</vt:lpstr>
      <vt:lpstr>Nominal LHC cycle in the SPS</vt:lpstr>
      <vt:lpstr>Motivation for SPS RF upgrade</vt:lpstr>
      <vt:lpstr>Motivation for SPS RF upgrade</vt:lpstr>
      <vt:lpstr>200 MHz RF system for higher intensities – where?</vt:lpstr>
      <vt:lpstr>200 MHz RF system for higher intensities – when and how much?</vt:lpstr>
      <vt:lpstr>Voltage for given maximum power/cavity  as a function of beam intensity</vt:lpstr>
      <vt:lpstr>Voltage available  on FT now as a function of beam current or power limit </vt:lpstr>
      <vt:lpstr>Gain in 200 MHz voltage at 450 GeV/c due to possible RF system modification</vt:lpstr>
      <vt:lpstr>FT/CNGS acceleration cycle (1/2)</vt:lpstr>
      <vt:lpstr>FT/CNGS acceleration cycle (2/2)</vt:lpstr>
      <vt:lpstr>Fast LHC cycle</vt:lpstr>
      <vt:lpstr>Impedance reduction</vt:lpstr>
      <vt:lpstr>Possible solutions in the SPS</vt:lpstr>
      <vt:lpstr>Conclusions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 RF upgrade</dc:title>
  <dc:creator>elenas</dc:creator>
  <cp:lastModifiedBy>elenas</cp:lastModifiedBy>
  <cp:revision>191</cp:revision>
  <dcterms:created xsi:type="dcterms:W3CDTF">2009-12-14T15:26:02Z</dcterms:created>
  <dcterms:modified xsi:type="dcterms:W3CDTF">2010-01-22T11:26:58Z</dcterms:modified>
</cp:coreProperties>
</file>